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2"/>
  </p:notesMasterIdLst>
  <p:sldIdLst>
    <p:sldId id="256" r:id="rId2"/>
    <p:sldId id="260" r:id="rId3"/>
    <p:sldId id="261" r:id="rId4"/>
    <p:sldId id="270" r:id="rId5"/>
    <p:sldId id="265" r:id="rId6"/>
    <p:sldId id="263" r:id="rId7"/>
    <p:sldId id="271" r:id="rId8"/>
    <p:sldId id="266" r:id="rId9"/>
    <p:sldId id="267" r:id="rId10"/>
    <p:sldId id="259" r:id="rId11"/>
  </p:sldIdLst>
  <p:sldSz cx="9906000" cy="6858000" type="A4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883" autoAdjust="0"/>
  </p:normalViewPr>
  <p:slideViewPr>
    <p:cSldViewPr snapToGrid="0" snapToObjects="1">
      <p:cViewPr varScale="1">
        <p:scale>
          <a:sx n="74" d="100"/>
          <a:sy n="74" d="100"/>
        </p:scale>
        <p:origin x="908" y="56"/>
      </p:cViewPr>
      <p:guideLst/>
    </p:cSldViewPr>
  </p:slideViewPr>
  <p:outlineViewPr>
    <p:cViewPr>
      <p:scale>
        <a:sx n="33" d="100"/>
        <a:sy n="33" d="100"/>
      </p:scale>
      <p:origin x="0" y="-368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1648D7FC-AF53-44E3-83B8-AD3E1A403BD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1154113"/>
            <a:ext cx="45021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4EE3D7A0-9FF5-470A-82A7-F81424AD3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56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38A46B9-6667-4344-90CC-27247F1494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331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E0A1F29-CA08-B945-A386-F28C921AD46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8F8ECB60-4220-6F45-BD97-549639526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118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E0A1F29-CA08-B945-A386-F28C921AD46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8F8ECB60-4220-6F45-BD97-549639526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281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E0A1F29-CA08-B945-A386-F28C921AD46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8F8ECB60-4220-6F45-BD97-549639526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06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E0A1F29-CA08-B945-A386-F28C921AD46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8F8ECB60-4220-6F45-BD97-549639526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496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E0A1F29-CA08-B945-A386-F28C921AD46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8F8ECB60-4220-6F45-BD97-549639526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739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E0A1F29-CA08-B945-A386-F28C921AD46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8F8ECB60-4220-6F45-BD97-549639526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17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E0A1F29-CA08-B945-A386-F28C921AD46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8F8ECB60-4220-6F45-BD97-549639526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001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6283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E0A1F29-CA08-B945-A386-F28C921AD46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8F8ECB60-4220-6F45-BD97-549639526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997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E0A1F29-CA08-B945-A386-F28C921AD46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8F8ECB60-4220-6F45-BD97-549639526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20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CB06622-49A5-114B-875A-D8BC1458E3A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37B6ECD-839B-25F1-B403-41902380C437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4568825" y="6657340"/>
            <a:ext cx="793750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90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C2: CBK - Official</a:t>
            </a:r>
          </a:p>
        </p:txBody>
      </p:sp>
    </p:spTree>
    <p:extLst>
      <p:ext uri="{BB962C8B-B14F-4D97-AF65-F5344CB8AC3E}">
        <p14:creationId xmlns:p14="http://schemas.microsoft.com/office/powerpoint/2010/main" val="2402810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30C5761-9BF5-274A-82B3-1EBB0085F7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5999" cy="685800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25187207-B371-4D4A-9C66-929CA816381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742950" y="2785533"/>
            <a:ext cx="8420100" cy="1446708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DHOWCSD PRESENTATION</a:t>
            </a:r>
            <a:br>
              <a:rPr lang="en-US" sz="4000" b="1" dirty="0">
                <a:solidFill>
                  <a:srgbClr val="FFC000"/>
                </a:solidFill>
                <a:latin typeface="Century Gothic" panose="020B0502020202020204" pitchFamily="34" charset="0"/>
              </a:rPr>
            </a:br>
            <a:r>
              <a:rPr lang="en-US" sz="40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CENTRALBANKING SPRING MEETING </a:t>
            </a:r>
          </a:p>
        </p:txBody>
      </p:sp>
      <p:sp>
        <p:nvSpPr>
          <p:cNvPr id="12" name="Subtitle 8">
            <a:extLst>
              <a:ext uri="{FF2B5EF4-FFF2-40B4-BE49-F238E27FC236}">
                <a16:creationId xmlns:a16="http://schemas.microsoft.com/office/drawing/2014/main" id="{989FF534-676C-854B-B8E4-80A8D67CC9D1}"/>
              </a:ext>
            </a:extLst>
          </p:cNvPr>
          <p:cNvSpPr txBox="1">
            <a:spLocks/>
          </p:cNvSpPr>
          <p:nvPr/>
        </p:nvSpPr>
        <p:spPr>
          <a:xfrm>
            <a:off x="867103" y="4785218"/>
            <a:ext cx="8295947" cy="5915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chemeClr val="bg1"/>
                </a:solidFill>
                <a:latin typeface="Century Gothic" panose="020B0502020202020204" pitchFamily="34" charset="0"/>
              </a:rPr>
              <a:t>February 25, 2025 </a:t>
            </a:r>
          </a:p>
          <a:p>
            <a:r>
              <a:rPr lang="en-US" sz="3200" dirty="0">
                <a:solidFill>
                  <a:schemeClr val="bg1"/>
                </a:solidFill>
                <a:latin typeface="Century Gothic" panose="020B0502020202020204" pitchFamily="34" charset="0"/>
              </a:rPr>
              <a:t>Central Bank of Kenya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8420461-5FB7-FF48-A843-7D5E7FF6E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549" y="4653981"/>
            <a:ext cx="8216900" cy="3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394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B7E6F60-4A40-A741-B871-1FE77DDC31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5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903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648E068-B62F-B644-8020-B4E3EB27CA73}"/>
              </a:ext>
            </a:extLst>
          </p:cNvPr>
          <p:cNvSpPr txBox="1"/>
          <p:nvPr/>
        </p:nvSpPr>
        <p:spPr>
          <a:xfrm>
            <a:off x="1989667" y="397933"/>
            <a:ext cx="6815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Outline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07807E-3EA5-4A47-87CE-D1A0AEE12A1C}"/>
              </a:ext>
            </a:extLst>
          </p:cNvPr>
          <p:cNvSpPr txBox="1"/>
          <p:nvPr/>
        </p:nvSpPr>
        <p:spPr>
          <a:xfrm>
            <a:off x="1313840" y="1638704"/>
            <a:ext cx="7491493" cy="4806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lnSpc>
                <a:spcPct val="150000"/>
              </a:lnSpc>
              <a:buFont typeface="+mj-lt"/>
              <a:buAutoNum type="arabicPeriod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Background </a:t>
            </a:r>
          </a:p>
          <a:p>
            <a:pPr marL="342900" indent="-342900" fontAlgn="base">
              <a:lnSpc>
                <a:spcPct val="150000"/>
              </a:lnSpc>
              <a:buFont typeface="+mj-lt"/>
              <a:buAutoNum type="arabicPeriod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Project Objectives</a:t>
            </a:r>
          </a:p>
          <a:p>
            <a:pPr marL="342900" indent="-342900" fontAlgn="base">
              <a:lnSpc>
                <a:spcPct val="150000"/>
              </a:lnSpc>
              <a:buFont typeface="+mj-lt"/>
              <a:buAutoNum type="arabicPeriod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Project Governance Structure</a:t>
            </a:r>
          </a:p>
          <a:p>
            <a:pPr marL="342900" indent="-342900" fontAlgn="base">
              <a:lnSpc>
                <a:spcPct val="150000"/>
              </a:lnSpc>
              <a:buFont typeface="+mj-lt"/>
              <a:buAutoNum type="arabicPeriod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Overview/Scope of </a:t>
            </a:r>
            <a:r>
              <a:rPr lang="en-GB" sz="2400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DhowCSD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Project</a:t>
            </a:r>
          </a:p>
          <a:p>
            <a:pPr marL="342900" indent="-342900" fontAlgn="base">
              <a:lnSpc>
                <a:spcPct val="150000"/>
              </a:lnSpc>
              <a:buFont typeface="+mj-lt"/>
              <a:buAutoNum type="arabicPeriod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Project Implementation</a:t>
            </a:r>
          </a:p>
          <a:p>
            <a:pPr marL="342900" indent="-342900" fontAlgn="base">
              <a:lnSpc>
                <a:spcPct val="150000"/>
              </a:lnSpc>
              <a:buFont typeface="+mj-lt"/>
              <a:buAutoNum type="arabicPeriod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Challenges </a:t>
            </a:r>
          </a:p>
          <a:p>
            <a:pPr marL="342900" indent="-342900" fontAlgn="base">
              <a:lnSpc>
                <a:spcPct val="150000"/>
              </a:lnSpc>
              <a:buFont typeface="+mj-lt"/>
              <a:buAutoNum type="arabicPeriod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Benefits </a:t>
            </a:r>
          </a:p>
          <a:p>
            <a:pPr fontAlgn="base">
              <a:lnSpc>
                <a:spcPct val="150000"/>
              </a:lnSpc>
            </a:pPr>
            <a:endParaRPr lang="en-GB" sz="24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506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648E068-B62F-B644-8020-B4E3EB27CA73}"/>
              </a:ext>
            </a:extLst>
          </p:cNvPr>
          <p:cNvSpPr txBox="1"/>
          <p:nvPr/>
        </p:nvSpPr>
        <p:spPr>
          <a:xfrm>
            <a:off x="1989667" y="397933"/>
            <a:ext cx="6815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Background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411DD2-7069-9344-8162-FA4FD86265C9}"/>
              </a:ext>
            </a:extLst>
          </p:cNvPr>
          <p:cNvSpPr txBox="1"/>
          <p:nvPr/>
        </p:nvSpPr>
        <p:spPr>
          <a:xfrm>
            <a:off x="787401" y="414867"/>
            <a:ext cx="63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1.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07807E-3EA5-4A47-87CE-D1A0AEE12A1C}"/>
              </a:ext>
            </a:extLst>
          </p:cNvPr>
          <p:cNvSpPr txBox="1"/>
          <p:nvPr/>
        </p:nvSpPr>
        <p:spPr>
          <a:xfrm>
            <a:off x="463284" y="1648517"/>
            <a:ext cx="8979431" cy="3837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Prior to implementation of the </a:t>
            </a:r>
            <a:r>
              <a:rPr lang="en-GB" sz="2400" b="1" dirty="0" err="1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DhowCSD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pPr marL="742950" lvl="1" indent="-285750" fontAlgn="base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Inefficient IT infrastructure for Government Securities Operations</a:t>
            </a:r>
          </a:p>
          <a:p>
            <a:pPr marL="742950" lvl="1" indent="-285750" fontAlgn="base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Limited Capacity to support Market Development </a:t>
            </a:r>
            <a:r>
              <a:rPr lang="en-GB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e.g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New Products</a:t>
            </a:r>
          </a:p>
          <a:p>
            <a:pPr marL="742950" lvl="1" indent="-285750" fontAlgn="base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Poor Liquidity Distribution</a:t>
            </a:r>
          </a:p>
          <a:p>
            <a:pPr marL="742950" lvl="1" indent="-285750" fontAlgn="base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Inefficient operational processes with significant manual interventions </a:t>
            </a:r>
          </a:p>
          <a:p>
            <a:pPr marL="742950" lvl="1" indent="-285750" fontAlgn="base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Paper based transactions for Government Securities</a:t>
            </a:r>
          </a:p>
          <a:p>
            <a:pPr marL="742950" lvl="1" indent="-285750" fontAlgn="base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Operational Risks </a:t>
            </a:r>
          </a:p>
          <a:p>
            <a:pPr marL="742950" lvl="1" indent="-285750" fontAlgn="base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Settlement in Commercial Bank Money </a:t>
            </a: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743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1331AC-A19B-0229-A404-F2E09F01EE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C37DBA3-3A4C-2FDA-51C9-3D810015397D}"/>
              </a:ext>
            </a:extLst>
          </p:cNvPr>
          <p:cNvSpPr txBox="1"/>
          <p:nvPr/>
        </p:nvSpPr>
        <p:spPr>
          <a:xfrm>
            <a:off x="1989667" y="397933"/>
            <a:ext cx="6815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Project Objectives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594139-F352-D25D-C34C-02FF438000C2}"/>
              </a:ext>
            </a:extLst>
          </p:cNvPr>
          <p:cNvSpPr txBox="1"/>
          <p:nvPr/>
        </p:nvSpPr>
        <p:spPr>
          <a:xfrm>
            <a:off x="787401" y="414867"/>
            <a:ext cx="63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2.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FE1C3C-FB3B-2399-6E27-4223B7A572E5}"/>
              </a:ext>
            </a:extLst>
          </p:cNvPr>
          <p:cNvSpPr txBox="1"/>
          <p:nvPr/>
        </p:nvSpPr>
        <p:spPr>
          <a:xfrm>
            <a:off x="655774" y="1366460"/>
            <a:ext cx="8594452" cy="4929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en-GB" sz="2400" b="1" dirty="0" err="1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DhowCSD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 Project Objectives</a:t>
            </a:r>
          </a:p>
          <a:p>
            <a:pPr marL="742950" lvl="1" indent="-285750" fontAlgn="base">
              <a:spcBef>
                <a:spcPct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cs typeface="Times New Roman" panose="02020603050405020304" pitchFamily="18" charset="0"/>
              </a:rPr>
              <a:t>Enhance Monetary Policy Operations </a:t>
            </a:r>
          </a:p>
          <a:p>
            <a:pPr marL="742950" lvl="1" indent="-285750" fontAlgn="base">
              <a:spcBef>
                <a:spcPct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cs typeface="Times New Roman" panose="02020603050405020304" pitchFamily="18" charset="0"/>
              </a:rPr>
              <a:t>Financial Market Deepening </a:t>
            </a:r>
          </a:p>
          <a:p>
            <a:pPr marL="742950" lvl="1" indent="-285750" fontAlgn="base">
              <a:spcBef>
                <a:spcPct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cs typeface="Times New Roman" panose="02020603050405020304" pitchFamily="18" charset="0"/>
              </a:rPr>
              <a:t>Increase liquidity and liquidity Distribution in the Primary and Secondary Market </a:t>
            </a:r>
          </a:p>
          <a:p>
            <a:pPr marL="742950" lvl="1" indent="-285750" fontAlgn="base">
              <a:spcBef>
                <a:spcPct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cs typeface="Times New Roman" panose="02020603050405020304" pitchFamily="18" charset="0"/>
              </a:rPr>
              <a:t>Promote Capital Market Growth </a:t>
            </a:r>
          </a:p>
          <a:p>
            <a:pPr marL="742950" lvl="1" indent="-285750" fontAlgn="base">
              <a:spcBef>
                <a:spcPct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cs typeface="Times New Roman" panose="02020603050405020304" pitchFamily="18" charset="0"/>
              </a:rPr>
              <a:t>Automation and increased Operational efficiency </a:t>
            </a:r>
          </a:p>
          <a:p>
            <a:pPr marL="742950" lvl="1" indent="-285750" fontAlgn="base">
              <a:spcBef>
                <a:spcPct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cs typeface="Times New Roman" panose="02020603050405020304" pitchFamily="18" charset="0"/>
              </a:rPr>
              <a:t>Enhanced Risk Management </a:t>
            </a:r>
          </a:p>
          <a:p>
            <a:pPr marL="742950" lvl="1" indent="-285750" fontAlgn="base">
              <a:spcBef>
                <a:spcPct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cs typeface="Times New Roman" panose="02020603050405020304" pitchFamily="18" charset="0"/>
              </a:rPr>
              <a:t>Compliance with </a:t>
            </a:r>
            <a:r>
              <a:rPr kumimoji="0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cs typeface="Times New Roman" panose="02020603050405020304" pitchFamily="18" charset="0"/>
              </a:rPr>
              <a:t>international standards (CPMI, IOSCO, ISO, etc.), Secure, Scalable, Resilience. </a:t>
            </a:r>
          </a:p>
          <a:p>
            <a:pPr marL="742950" lvl="1" indent="-285750" fontAlgn="base">
              <a:spcBef>
                <a:spcPct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kumimoji="0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cs typeface="Times New Roman" panose="02020603050405020304" pitchFamily="18" charset="0"/>
              </a:rPr>
              <a:t>Improved Customer/Investor Experience</a:t>
            </a:r>
            <a:endParaRPr kumimoji="0" lang="en-US" altLang="en-US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455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600F3B-92F1-FD4E-6C70-76037313E4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A35AE0-F675-69AA-CF3F-C2CFADA764A5}"/>
              </a:ext>
            </a:extLst>
          </p:cNvPr>
          <p:cNvSpPr txBox="1"/>
          <p:nvPr/>
        </p:nvSpPr>
        <p:spPr>
          <a:xfrm>
            <a:off x="1920655" y="397933"/>
            <a:ext cx="6815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Project Governance Structure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18D4D5-CA24-A2A9-C52A-76607E273CC0}"/>
              </a:ext>
            </a:extLst>
          </p:cNvPr>
          <p:cNvSpPr txBox="1"/>
          <p:nvPr/>
        </p:nvSpPr>
        <p:spPr>
          <a:xfrm>
            <a:off x="787401" y="414867"/>
            <a:ext cx="63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3.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0E5CD6B-26ED-A9F5-955F-25FE5BDCE9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75" y="1180799"/>
            <a:ext cx="9445925" cy="526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3481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FEAA97-901C-A6A0-ADCA-99D1B0553B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02E59D9-703A-175E-3A22-D39720647477}"/>
              </a:ext>
            </a:extLst>
          </p:cNvPr>
          <p:cNvSpPr txBox="1"/>
          <p:nvPr/>
        </p:nvSpPr>
        <p:spPr>
          <a:xfrm>
            <a:off x="1989667" y="414867"/>
            <a:ext cx="6815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Overview/Scope of </a:t>
            </a:r>
            <a:r>
              <a:rPr lang="en-US" sz="24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DhowCSD</a:t>
            </a:r>
            <a:endParaRPr lang="en-US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5260B4-6219-1BE6-EBB6-3F98484780ED}"/>
              </a:ext>
            </a:extLst>
          </p:cNvPr>
          <p:cNvSpPr txBox="1"/>
          <p:nvPr/>
        </p:nvSpPr>
        <p:spPr>
          <a:xfrm>
            <a:off x="787401" y="414867"/>
            <a:ext cx="63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4.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B0D7203-55F1-D879-AC0F-F0623273567D}"/>
              </a:ext>
            </a:extLst>
          </p:cNvPr>
          <p:cNvSpPr/>
          <p:nvPr/>
        </p:nvSpPr>
        <p:spPr>
          <a:xfrm>
            <a:off x="603749" y="1375299"/>
            <a:ext cx="8547333" cy="4810312"/>
          </a:xfrm>
          <a:prstGeom prst="rect">
            <a:avLst/>
          </a:prstGeom>
          <a:solidFill>
            <a:sysClr val="window" lastClr="FFFFFF"/>
          </a:solidFill>
          <a:ln w="38100" cap="flat" cmpd="sng" algn="ctr">
            <a:solidFill>
              <a:srgbClr val="5B9BD5">
                <a:shade val="15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FCA413-4E8D-1700-3EC8-4403026BE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749" y="1544128"/>
            <a:ext cx="8547333" cy="43346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25572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162FCB-4063-8B80-A51C-4B445D013C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E6C078A-A639-7567-D1DC-90DC116B60B3}"/>
              </a:ext>
            </a:extLst>
          </p:cNvPr>
          <p:cNvSpPr txBox="1"/>
          <p:nvPr/>
        </p:nvSpPr>
        <p:spPr>
          <a:xfrm>
            <a:off x="1989667" y="397933"/>
            <a:ext cx="6815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Project Implementation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333325-10A6-8F18-7A72-2CE57A4C7FD7}"/>
              </a:ext>
            </a:extLst>
          </p:cNvPr>
          <p:cNvSpPr txBox="1"/>
          <p:nvPr/>
        </p:nvSpPr>
        <p:spPr>
          <a:xfrm>
            <a:off x="787401" y="414867"/>
            <a:ext cx="63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6.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44BCF5-0014-D613-9029-1180BDF45179}"/>
              </a:ext>
            </a:extLst>
          </p:cNvPr>
          <p:cNvSpPr txBox="1"/>
          <p:nvPr/>
        </p:nvSpPr>
        <p:spPr>
          <a:xfrm>
            <a:off x="463284" y="1208569"/>
            <a:ext cx="897943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en-GB" sz="16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Approach</a:t>
            </a:r>
          </a:p>
          <a:p>
            <a:pPr marL="971550" lvl="1" indent="-28575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latin typeface="Century Gothic" panose="020B0502020202020204" pitchFamily="34" charset="0"/>
                <a:cs typeface="Times New Roman" panose="02020603050405020304" pitchFamily="18" charset="0"/>
              </a:rPr>
              <a:t>Project Management based on PRINCE2 (Projects In Controlled Environments) international standard.</a:t>
            </a:r>
          </a:p>
          <a:p>
            <a:pPr marL="971550" lvl="1" indent="-28575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latin typeface="Century Gothic" panose="020B0502020202020204" pitchFamily="34" charset="0"/>
                <a:cs typeface="Times New Roman" panose="02020603050405020304" pitchFamily="18" charset="0"/>
              </a:rPr>
              <a:t>Development Activates based on Waterfall standard</a:t>
            </a:r>
          </a:p>
          <a:p>
            <a:pPr marL="971550" lvl="1" indent="-28575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latin typeface="Century Gothic" panose="020B0502020202020204" pitchFamily="34" charset="0"/>
                <a:cs typeface="Times New Roman" panose="02020603050405020304" pitchFamily="18" charset="0"/>
              </a:rPr>
              <a:t>Phased Approach </a:t>
            </a:r>
            <a:endParaRPr lang="en-GB" sz="1600" dirty="0"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A3E699-31F0-4639-08B9-388185EA0014}"/>
              </a:ext>
            </a:extLst>
          </p:cNvPr>
          <p:cNvSpPr txBox="1"/>
          <p:nvPr/>
        </p:nvSpPr>
        <p:spPr>
          <a:xfrm>
            <a:off x="568385" y="3174521"/>
            <a:ext cx="82369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700"/>
              </a:spcBef>
              <a:buSzPct val="60000"/>
              <a:buFont typeface="Arial" panose="020B0604020202020204" pitchFamily="34" charset="0"/>
              <a:buNone/>
              <a:defRPr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A5006B5-86A2-3E52-683E-8CBBA60E1274}"/>
              </a:ext>
            </a:extLst>
          </p:cNvPr>
          <p:cNvSpPr txBox="1"/>
          <p:nvPr/>
        </p:nvSpPr>
        <p:spPr>
          <a:xfrm>
            <a:off x="463284" y="2735521"/>
            <a:ext cx="8979431" cy="340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en-GB" sz="16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Governance Framework</a:t>
            </a:r>
          </a:p>
          <a:p>
            <a:pPr>
              <a:spcBef>
                <a:spcPts val="700"/>
              </a:spcBef>
              <a:buSzPct val="60000"/>
              <a:buFont typeface="Arial" panose="020B0604020202020204" pitchFamily="34" charset="0"/>
              <a:buNone/>
              <a:defRPr/>
            </a:pPr>
            <a:r>
              <a:rPr lang="en-US" sz="1600" b="1" dirty="0">
                <a:solidFill>
                  <a:schemeClr val="accent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Project Charter:  </a:t>
            </a:r>
          </a:p>
          <a:p>
            <a:pPr>
              <a:lnSpc>
                <a:spcPct val="115000"/>
              </a:lnSpc>
              <a:spcBef>
                <a:spcPts val="200"/>
              </a:spcBef>
              <a:spcAft>
                <a:spcPts val="800"/>
              </a:spcAft>
              <a:defRPr/>
            </a:pPr>
            <a:r>
              <a:rPr lang="en-US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Defined roles and responsibilities of each party and the project plan.</a:t>
            </a:r>
          </a:p>
          <a:p>
            <a:pPr marL="1200150" lvl="2" indent="-285750">
              <a:lnSpc>
                <a:spcPct val="115000"/>
              </a:lnSpc>
              <a:spcBef>
                <a:spcPts val="2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Outlined methodologies used in order to achieve project objectives finalized. Including </a:t>
            </a:r>
            <a:r>
              <a:rPr lang="en-US" sz="1600" dirty="0">
                <a:latin typeface="Century Gothic" panose="020B0502020202020204" pitchFamily="34" charset="0"/>
                <a:cs typeface="Times New Roman" panose="02020603050405020304" pitchFamily="18" charset="0"/>
              </a:rPr>
              <a:t>Project Management Procedures, Training and Documentation Plans, UAT cycles , List of Deliverables and key Milestones.</a:t>
            </a:r>
          </a:p>
          <a:p>
            <a:pPr marL="1200150" lvl="2" indent="-285750">
              <a:lnSpc>
                <a:spcPct val="115000"/>
              </a:lnSpc>
              <a:spcBef>
                <a:spcPts val="2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entury Gothic" panose="020B0502020202020204" pitchFamily="34" charset="0"/>
                <a:cs typeface="Times New Roman" panose="02020603050405020304" pitchFamily="18" charset="0"/>
              </a:rPr>
              <a:t>Change Management framework.</a:t>
            </a:r>
          </a:p>
          <a:p>
            <a:pPr marL="1200150" lvl="2" indent="-285750">
              <a:spcBef>
                <a:spcPts val="551"/>
              </a:spcBef>
              <a:buSzPct val="70000"/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entury Gothic" panose="020B0502020202020204" pitchFamily="34" charset="0"/>
                <a:cs typeface="Times New Roman" panose="02020603050405020304" pitchFamily="18" charset="0"/>
              </a:rPr>
              <a:t>Project Risk Assessment and Management framework</a:t>
            </a:r>
          </a:p>
          <a:p>
            <a:pPr fontAlgn="base">
              <a:lnSpc>
                <a:spcPct val="150000"/>
              </a:lnSpc>
            </a:pPr>
            <a:endParaRPr lang="en-GB" sz="240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568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26F3C7-346B-48D5-A378-6744C3AA70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0F12073-BDA0-8FAF-C56B-AF1B8A71FBDC}"/>
              </a:ext>
            </a:extLst>
          </p:cNvPr>
          <p:cNvSpPr txBox="1"/>
          <p:nvPr/>
        </p:nvSpPr>
        <p:spPr>
          <a:xfrm>
            <a:off x="1989667" y="397933"/>
            <a:ext cx="6815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Challenges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B301D1-989C-E095-6F7A-48EF193FB23B}"/>
              </a:ext>
            </a:extLst>
          </p:cNvPr>
          <p:cNvSpPr txBox="1"/>
          <p:nvPr/>
        </p:nvSpPr>
        <p:spPr>
          <a:xfrm>
            <a:off x="787401" y="414867"/>
            <a:ext cx="63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7.</a:t>
            </a:r>
          </a:p>
        </p:txBody>
      </p:sp>
      <p:graphicFrame>
        <p:nvGraphicFramePr>
          <p:cNvPr id="2" name="Content Placeholder 3">
            <a:extLst>
              <a:ext uri="{FF2B5EF4-FFF2-40B4-BE49-F238E27FC236}">
                <a16:creationId xmlns:a16="http://schemas.microsoft.com/office/drawing/2014/main" id="{56A59C2C-A761-E04D-F86C-2A3084F2A2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525390"/>
              </p:ext>
            </p:extLst>
          </p:nvPr>
        </p:nvGraphicFramePr>
        <p:xfrm>
          <a:off x="337337" y="1173194"/>
          <a:ext cx="9246611" cy="5106836"/>
        </p:xfrm>
        <a:graphic>
          <a:graphicData uri="http://schemas.openxmlformats.org/drawingml/2006/table">
            <a:tbl>
              <a:tblPr/>
              <a:tblGrid>
                <a:gridCol w="3168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6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2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0970">
                <a:tc>
                  <a:txBody>
                    <a:bodyPr/>
                    <a:lstStyle>
                      <a:lvl1pPr marL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Challenge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Impact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Mitigations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9931">
                <a:tc>
                  <a:txBody>
                    <a:bodyPr/>
                    <a:lstStyle>
                      <a:lvl1pPr marL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Covid -19 Pandemic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On-site support Team Absence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Team Collaboration.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cs typeface="Aptos" panose="020B0004020202020204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Virtual workshops &amp;meeting .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Use of virtual collaborative tools 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cs typeface="Aptos" panose="020B0004020202020204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9891">
                <a:tc>
                  <a:txBody>
                    <a:bodyPr/>
                    <a:lstStyle>
                      <a:lvl1pPr marL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15900" algn="l"/>
                        </a:tabLst>
                        <a:defRPr/>
                      </a:pPr>
                      <a:r>
                        <a:rPr kumimoji="0" lang="en-US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Times New Roman" panose="02020603050405020304" pitchFamily="18" charset="0"/>
                        </a:rPr>
                        <a:t>Project Team size not optimal for Scope of Project &amp;</a:t>
                      </a:r>
                      <a:endParaRPr kumimoji="0" lang="en-US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215900" algn="l"/>
                        </a:tabLst>
                        <a:defRPr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215900" algn="l"/>
                        </a:tabLst>
                        <a:defRPr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215900" algn="l"/>
                        </a:tabLst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215900" algn="l"/>
                        </a:tabLst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215900" algn="l"/>
                        </a:tabLst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215900" algn="l"/>
                        </a:tabLst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215900" algn="l"/>
                        </a:tabLst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215900" algn="l"/>
                        </a:tabLst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215900" algn="l"/>
                        </a:tabLst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15900" algn="l"/>
                        </a:tabLst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Difficulty meeting project Timelines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Team members took up multiple functions/roles. 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On-site accommodation 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cs typeface="Aptos" panose="020B0004020202020204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902">
                <a:tc>
                  <a:txBody>
                    <a:bodyPr/>
                    <a:lstStyle>
                      <a:lvl1pPr marL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Initial Project Design did not meet CBK expectations 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Solution re-design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cs typeface="Aptos" panose="020B0004020202020204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tabLst>
                          <a:tab pos="336550" algn="l"/>
                        </a:tabLst>
                        <a:defRPr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336550" algn="l"/>
                        </a:tabLst>
                        <a:defRPr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336550" algn="l"/>
                        </a:tabLst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336550" algn="l"/>
                        </a:tabLst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tabLst>
                          <a:tab pos="336550" algn="l"/>
                        </a:tabLst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336550" algn="l"/>
                        </a:tabLst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336550" algn="l"/>
                        </a:tabLst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336550" algn="l"/>
                        </a:tabLst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336550" algn="l"/>
                        </a:tabLst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336550" algn="l"/>
                        </a:tabLst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cs typeface="Aptos" panose="020B0004020202020204" pitchFamily="34" charset="0"/>
                        </a:rPr>
                        <a:t>Extension of Project timelines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3766">
                <a:tc>
                  <a:txBody>
                    <a:bodyPr/>
                    <a:lstStyle>
                      <a:lvl1pPr marL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Decision making 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No prior Experience with a CSD 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Research and consultation with the vendor and NBG. 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376">
                <a:tc>
                  <a:txBody>
                    <a:bodyPr/>
                    <a:lstStyle>
                      <a:lvl1pPr marL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Departure key Team members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Setback on Delivery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Intensive Training of new staff.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Teams trained on multiple functions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8386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FAD211-C310-8C2E-D5F0-09FEA640DA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3CD19A3-02B0-FD37-E36A-D0C2464D5B53}"/>
              </a:ext>
            </a:extLst>
          </p:cNvPr>
          <p:cNvSpPr txBox="1"/>
          <p:nvPr/>
        </p:nvSpPr>
        <p:spPr>
          <a:xfrm>
            <a:off x="1989667" y="397933"/>
            <a:ext cx="6815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BENEFITS OF </a:t>
            </a:r>
            <a:r>
              <a:rPr lang="en-US" sz="24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DhowCSD</a:t>
            </a:r>
            <a:r>
              <a:rPr lang="en-US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7E2289-64CB-3A29-46D5-30CCC1B288BB}"/>
              </a:ext>
            </a:extLst>
          </p:cNvPr>
          <p:cNvSpPr txBox="1"/>
          <p:nvPr/>
        </p:nvSpPr>
        <p:spPr>
          <a:xfrm>
            <a:off x="787401" y="414867"/>
            <a:ext cx="63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9.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A8B143B-74C0-4CF5-06B0-50DF4DD631C8}"/>
              </a:ext>
            </a:extLst>
          </p:cNvPr>
          <p:cNvSpPr txBox="1"/>
          <p:nvPr/>
        </p:nvSpPr>
        <p:spPr>
          <a:xfrm>
            <a:off x="339779" y="1421181"/>
            <a:ext cx="9165399" cy="5021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 fontAlgn="base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kumimoji="0" lang="en-US" alt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cs typeface="Times New Roman" panose="02020603050405020304" pitchFamily="18" charset="0"/>
              </a:rPr>
              <a:t>Enhanced effectiveness in Monetary Policy  Monetary Policy Transmission</a:t>
            </a:r>
          </a:p>
          <a:p>
            <a:pPr marL="742950" lvl="1" indent="-285750" fontAlgn="base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en-US" dirty="0">
                <a:latin typeface="Century Gothic" panose="020B0502020202020204" pitchFamily="34" charset="0"/>
                <a:cs typeface="Times New Roman" panose="02020603050405020304" pitchFamily="18" charset="0"/>
              </a:rPr>
              <a:t>Enhanced effectiveness and efficiency in Domestic Debt Management.</a:t>
            </a:r>
            <a:endParaRPr kumimoji="0" lang="en-US" altLang="en-US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742950" lvl="1" indent="-285750" fontAlgn="base"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kumimoji="0" lang="en-US" alt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cs typeface="Times New Roman" panose="02020603050405020304" pitchFamily="18" charset="0"/>
              </a:rPr>
              <a:t>Financial Market Deepening </a:t>
            </a:r>
          </a:p>
          <a:p>
            <a:pPr marL="742950" lvl="1" indent="-285750" fontAlgn="base"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en-US" altLang="en-US" dirty="0">
                <a:latin typeface="Century Gothic" panose="020B0502020202020204" pitchFamily="34" charset="0"/>
                <a:cs typeface="Times New Roman" panose="02020603050405020304" pitchFamily="18" charset="0"/>
              </a:rPr>
              <a:t>Enhanced Transparency </a:t>
            </a:r>
          </a:p>
          <a:p>
            <a:pPr marL="742950" lvl="1" indent="-285750" fontAlgn="base"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kumimoji="0" lang="en-US" alt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cs typeface="Times New Roman" panose="02020603050405020304" pitchFamily="18" charset="0"/>
              </a:rPr>
              <a:t>Increase liquidity and liquidity Distribution in the Primary and Secondary Market </a:t>
            </a:r>
          </a:p>
          <a:p>
            <a:pPr marL="742950" lvl="1" indent="-285750" fontAlgn="base"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en-US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Exponential increase in number of new investors. Over 60,000 new accounts opened since the roll out of the </a:t>
            </a:r>
            <a:r>
              <a:rPr lang="en-US" kern="100" dirty="0" err="1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DhowCSD</a:t>
            </a:r>
            <a:r>
              <a:rPr lang="en-US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on July 31, 2023 compared to the 44,000</a:t>
            </a:r>
            <a:r>
              <a:rPr lang="en-US" i="1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opened in over  twenty-six years prior.</a:t>
            </a:r>
            <a:endParaRPr kumimoji="0" lang="en-US" altLang="en-US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742950" lvl="1" indent="-285750" fontAlgn="base"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kumimoji="0" lang="en-US" alt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cs typeface="Times New Roman" panose="02020603050405020304" pitchFamily="18" charset="0"/>
              </a:rPr>
              <a:t>Introduction of New Products</a:t>
            </a:r>
          </a:p>
          <a:p>
            <a:pPr marL="742950" lvl="1" indent="-285750" fontAlgn="base"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en-US" altLang="en-US" dirty="0">
                <a:latin typeface="Century Gothic" panose="020B0502020202020204" pitchFamily="34" charset="0"/>
                <a:cs typeface="Times New Roman" panose="02020603050405020304" pitchFamily="18" charset="0"/>
              </a:rPr>
              <a:t>Increased operational efficiency and Reduction of Risks </a:t>
            </a:r>
            <a:endParaRPr kumimoji="0" lang="en-US" altLang="en-US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742950" lvl="1" indent="-285750" fontAlgn="base"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kumimoji="0" lang="en-US" alt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cs typeface="Times New Roman" panose="02020603050405020304" pitchFamily="18" charset="0"/>
              </a:rPr>
              <a:t>Compliance with </a:t>
            </a:r>
            <a:r>
              <a:rPr kumimoji="0" lang="en-GB" alt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cs typeface="Times New Roman" panose="02020603050405020304" pitchFamily="18" charset="0"/>
              </a:rPr>
              <a:t>international standards (CPMI, IOSCO, ISO, etc.), Secure, Scalable, Resilience. </a:t>
            </a:r>
          </a:p>
          <a:p>
            <a:pPr marL="742950" lvl="1" indent="-285750" fontAlgn="base"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kumimoji="0" lang="en-GB" alt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cs typeface="Times New Roman" panose="02020603050405020304" pitchFamily="18" charset="0"/>
              </a:rPr>
              <a:t>Improved Customer/Investor Experience</a:t>
            </a:r>
            <a:endParaRPr kumimoji="0" lang="en-US" altLang="en-US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756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E07AC79BC57345BD04C3015049B566" ma:contentTypeVersion="7" ma:contentTypeDescription="Crée un document." ma:contentTypeScope="" ma:versionID="b39773ef2d456d5122c4253116c2db54">
  <xsd:schema xmlns:xsd="http://www.w3.org/2001/XMLSchema" xmlns:xs="http://www.w3.org/2001/XMLSchema" xmlns:p="http://schemas.microsoft.com/office/2006/metadata/properties" xmlns:ns2="421da635-1577-4a99-95e7-35b6c8d5dc34" targetNamespace="http://schemas.microsoft.com/office/2006/metadata/properties" ma:root="true" ma:fieldsID="258db65d4cb39b239f0ed8c0a7673b04" ns2:_="">
    <xsd:import namespace="421da635-1577-4a99-95e7-35b6c8d5dc3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1da635-1577-4a99-95e7-35b6c8d5dc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61E52A5-EA0D-4D97-8D22-5F8FCBCBB4D5}"/>
</file>

<file path=customXml/itemProps2.xml><?xml version="1.0" encoding="utf-8"?>
<ds:datastoreItem xmlns:ds="http://schemas.openxmlformats.org/officeDocument/2006/customXml" ds:itemID="{491BE7E6-0C4D-480A-BB8E-D4B5271F5147}"/>
</file>

<file path=customXml/itemProps3.xml><?xml version="1.0" encoding="utf-8"?>
<ds:datastoreItem xmlns:ds="http://schemas.openxmlformats.org/officeDocument/2006/customXml" ds:itemID="{430B0DCC-7F16-4366-9C4F-073643647D8A}"/>
</file>

<file path=docMetadata/LabelInfo.xml><?xml version="1.0" encoding="utf-8"?>
<clbl:labelList xmlns:clbl="http://schemas.microsoft.com/office/2020/mipLabelMetadata">
  <clbl:label id="{228589f0-3068-4eaa-9081-95b82895b3a2}" enabled="1" method="Standard" siteId="{7bc03988-1063-4a03-b76c-030695984be0}" contentBits="2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229800</TotalTime>
  <Words>450</Words>
  <Application>Microsoft Office PowerPoint</Application>
  <PresentationFormat>A4 Paper (210x297 mm)</PresentationFormat>
  <Paragraphs>84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Courier New</vt:lpstr>
      <vt:lpstr>Times New Roman</vt:lpstr>
      <vt:lpstr>Wingdings</vt:lpstr>
      <vt:lpstr>Office Theme</vt:lpstr>
      <vt:lpstr>DHOWCSD PRESENTATION CENTRALBANKING SPRING MEETING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Irene S.W. Njiru</cp:lastModifiedBy>
  <cp:revision>2302</cp:revision>
  <cp:lastPrinted>2021-03-24T12:27:53Z</cp:lastPrinted>
  <dcterms:created xsi:type="dcterms:W3CDTF">2020-04-23T05:56:05Z</dcterms:created>
  <dcterms:modified xsi:type="dcterms:W3CDTF">2025-02-21T15:51:49Z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Office Theme:3</vt:lpwstr>
  </property>
  <property fmtid="{D5CDD505-2E9C-101B-9397-08002B2CF9AE}" pid="3" name="ClassificationContentMarkingFooterText">
    <vt:lpwstr>C2: CBK - Official</vt:lpwstr>
  </property>
  <property fmtid="{D5CDD505-2E9C-101B-9397-08002B2CF9AE}" pid="4" name="ContentTypeId">
    <vt:lpwstr>0x010100F7E07AC79BC57345BD04C3015049B566</vt:lpwstr>
  </property>
</Properties>
</file>