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7"/>
  </p:sldMasterIdLst>
  <p:notesMasterIdLst>
    <p:notesMasterId r:id="rId16"/>
  </p:notesMasterIdLst>
  <p:handoutMasterIdLst>
    <p:handoutMasterId r:id="rId17"/>
  </p:handoutMasterIdLst>
  <p:sldIdLst>
    <p:sldId id="256" r:id="rId8"/>
    <p:sldId id="257" r:id="rId9"/>
    <p:sldId id="258" r:id="rId10"/>
    <p:sldId id="259" r:id="rId11"/>
    <p:sldId id="260" r:id="rId12"/>
    <p:sldId id="261" r:id="rId13"/>
    <p:sldId id="262" r:id="rId14"/>
    <p:sldId id="264"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00" y="48"/>
      </p:cViewPr>
      <p:guideLst/>
    </p:cSldViewPr>
  </p:slideViewPr>
  <p:notesTextViewPr>
    <p:cViewPr>
      <p:scale>
        <a:sx n="1" d="1"/>
        <a:sy n="1" d="1"/>
      </p:scale>
      <p:origin x="0" y="0"/>
    </p:cViewPr>
  </p:notesTextViewPr>
  <p:notesViewPr>
    <p:cSldViewPr snapToGrid="0">
      <p:cViewPr varScale="1">
        <p:scale>
          <a:sx n="84" d="100"/>
          <a:sy n="84" d="100"/>
        </p:scale>
        <p:origin x="391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14" Type="http://schemas.openxmlformats.org/officeDocument/2006/relationships/slide" Target="slides/slide7.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BFC51B1-2DEB-4984-86DF-56CAFE8690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4CA4F747-FEB4-489A-A5B4-8892A1AC78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E9664F-8307-4E1C-B4B7-6AA1E0A49BD1}" type="datetimeFigureOut">
              <a:rPr lang="es-MX" smtClean="0"/>
              <a:t>24/02/2025</a:t>
            </a:fld>
            <a:endParaRPr lang="es-MX"/>
          </a:p>
        </p:txBody>
      </p:sp>
      <p:sp>
        <p:nvSpPr>
          <p:cNvPr id="4" name="Marcador de pie de página 3">
            <a:extLst>
              <a:ext uri="{FF2B5EF4-FFF2-40B4-BE49-F238E27FC236}">
                <a16:creationId xmlns:a16="http://schemas.microsoft.com/office/drawing/2014/main" id="{336A9805-4390-4673-8549-50D2351E3C67}"/>
              </a:ext>
            </a:extLst>
          </p:cNvPr>
          <p:cNvSpPr>
            <a:spLocks noGrp="1"/>
          </p:cNvSpPr>
          <p:nvPr>
            <p:ph type="ftr" sz="quarter" idx="2"/>
            <p:custDataLst>
              <p:tags r:id="rId2"/>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s-MX">
                <a:solidFill>
                  <a:srgbClr val="000000"/>
                </a:solidFill>
                <a:latin typeface="Times New Roman" panose="02020603050405020304" pitchFamily="18" charset="0"/>
              </a:rPr>
              <a:t> </a:t>
            </a:r>
            <a:r>
              <a:rPr lang="es-MX" sz="1000" b="1">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sp>
        <p:nvSpPr>
          <p:cNvPr id="5" name="Marcador de número de diapositiva 4">
            <a:extLst>
              <a:ext uri="{FF2B5EF4-FFF2-40B4-BE49-F238E27FC236}">
                <a16:creationId xmlns:a16="http://schemas.microsoft.com/office/drawing/2014/main" id="{15F49887-CD40-4554-B184-9C404A1F8D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CC45B3-5187-48ED-98C2-48CC086ABDB6}" type="slidenum">
              <a:rPr lang="es-MX" smtClean="0"/>
              <a:t>‹Nº›</a:t>
            </a:fld>
            <a:endParaRPr lang="es-MX"/>
          </a:p>
        </p:txBody>
      </p:sp>
    </p:spTree>
    <p:extLst>
      <p:ext uri="{BB962C8B-B14F-4D97-AF65-F5344CB8AC3E}">
        <p14:creationId xmlns:p14="http://schemas.microsoft.com/office/powerpoint/2010/main" val="416929273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5.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B5E580-EC6B-4948-8C15-DDE310A15501}" type="datetimeFigureOut">
              <a:rPr lang="es-MX" smtClean="0"/>
              <a:t>24/02/2025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custDataLst>
              <p:tags r:id="rId2"/>
            </p:custDataLst>
          </p:nvPr>
        </p:nvSpPr>
        <p:spPr>
          <a:xfrm>
            <a:off x="0" y="8685213"/>
            <a:ext cx="6858000" cy="458787"/>
          </a:xfrm>
          <a:prstGeom prst="rect">
            <a:avLst/>
          </a:prstGeom>
        </p:spPr>
        <p:txBody>
          <a:bodyPr vert="horz" lIns="91440" tIns="45720" rIns="91440" bIns="45720" rtlCol="0" anchor="b"/>
          <a:lstStyle>
            <a:lvl1pPr algn="ctr">
              <a:defRPr lang="es-MX"/>
            </a:lvl1pPr>
          </a:lstStyle>
          <a:p>
            <a:r>
              <a:rPr lang="es-MX" sz="1200">
                <a:solidFill>
                  <a:srgbClr val="000000"/>
                </a:solidFill>
                <a:latin typeface="Times New Roman" panose="02020603050405020304" pitchFamily="18" charset="0"/>
              </a:rPr>
              <a:t> </a:t>
            </a:r>
            <a:r>
              <a:rPr lang="es-MX" sz="1000">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2D6FF-2886-45E0-A908-0ECB66381A4A}" type="slidenum">
              <a:rPr lang="es-MX" smtClean="0"/>
              <a:t>‹Nº›</a:t>
            </a:fld>
            <a:endParaRPr lang="es-MX"/>
          </a:p>
        </p:txBody>
      </p:sp>
    </p:spTree>
    <p:extLst>
      <p:ext uri="{BB962C8B-B14F-4D97-AF65-F5344CB8AC3E}">
        <p14:creationId xmlns:p14="http://schemas.microsoft.com/office/powerpoint/2010/main" val="142586506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encabezado 3"/>
          <p:cNvSpPr>
            <a:spLocks noGrp="1"/>
          </p:cNvSpPr>
          <p:nvPr>
            <p:ph type="hdr" sz="quarter"/>
          </p:nvPr>
        </p:nvSpPr>
        <p:spPr/>
        <p:txBody>
          <a:bodyPr/>
          <a:lstStyle/>
          <a:p>
            <a:endParaRPr lang="es-MX"/>
          </a:p>
        </p:txBody>
      </p:sp>
      <p:sp>
        <p:nvSpPr>
          <p:cNvPr id="5" name="Marcador de pie de página 4"/>
          <p:cNvSpPr>
            <a:spLocks noGrp="1"/>
          </p:cNvSpPr>
          <p:nvPr>
            <p:ph type="ftr" sz="quarter" idx="4"/>
            <p:custDataLst>
              <p:tags r:id="rId1"/>
            </p:custDataLst>
          </p:nvPr>
        </p:nvSpPr>
        <p:spPr/>
        <p:txBody>
          <a:bodyPr/>
          <a:lstStyle/>
          <a:p>
            <a:r>
              <a:rPr lang="es-MX" sz="1200">
                <a:solidFill>
                  <a:srgbClr val="000000"/>
                </a:solidFill>
                <a:latin typeface="Times New Roman" panose="02020603050405020304" pitchFamily="18" charset="0"/>
              </a:rPr>
              <a:t> </a:t>
            </a:r>
            <a:r>
              <a:rPr lang="es-MX" sz="1000" b="1">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sp>
        <p:nvSpPr>
          <p:cNvPr id="6" name="Marcador de número de diapositiva 5"/>
          <p:cNvSpPr>
            <a:spLocks noGrp="1"/>
          </p:cNvSpPr>
          <p:nvPr>
            <p:ph type="sldNum" sz="quarter" idx="5"/>
          </p:nvPr>
        </p:nvSpPr>
        <p:spPr/>
        <p:txBody>
          <a:bodyPr/>
          <a:lstStyle/>
          <a:p>
            <a:fld id="{D572D6FF-2886-45E0-A908-0ECB66381A4A}" type="slidenum">
              <a:rPr lang="es-MX" smtClean="0"/>
              <a:t>1</a:t>
            </a:fld>
            <a:endParaRPr lang="es-MX"/>
          </a:p>
        </p:txBody>
      </p:sp>
    </p:spTree>
    <p:extLst>
      <p:ext uri="{BB962C8B-B14F-4D97-AF65-F5344CB8AC3E}">
        <p14:creationId xmlns:p14="http://schemas.microsoft.com/office/powerpoint/2010/main" val="1195158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encabezado 3"/>
          <p:cNvSpPr>
            <a:spLocks noGrp="1"/>
          </p:cNvSpPr>
          <p:nvPr>
            <p:ph type="hdr" sz="quarter"/>
          </p:nvPr>
        </p:nvSpPr>
        <p:spPr/>
        <p:txBody>
          <a:bodyPr/>
          <a:lstStyle/>
          <a:p>
            <a:endParaRPr lang="es-MX"/>
          </a:p>
        </p:txBody>
      </p:sp>
      <p:sp>
        <p:nvSpPr>
          <p:cNvPr id="5" name="Marcador de pie de página 4"/>
          <p:cNvSpPr>
            <a:spLocks noGrp="1"/>
          </p:cNvSpPr>
          <p:nvPr>
            <p:ph type="ftr" sz="quarter" idx="4"/>
            <p:custDataLst>
              <p:tags r:id="rId1"/>
            </p:custDataLst>
          </p:nvPr>
        </p:nvSpPr>
        <p:spPr/>
        <p:txBody>
          <a:bodyPr/>
          <a:lstStyle/>
          <a:p>
            <a:r>
              <a:rPr lang="es-MX" sz="1200">
                <a:solidFill>
                  <a:srgbClr val="000000"/>
                </a:solidFill>
                <a:latin typeface="Times New Roman" panose="02020603050405020304" pitchFamily="18" charset="0"/>
              </a:rPr>
              <a:t> </a:t>
            </a:r>
            <a:r>
              <a:rPr lang="es-MX" sz="1000" b="1">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sp>
        <p:nvSpPr>
          <p:cNvPr id="6" name="Marcador de número de diapositiva 5"/>
          <p:cNvSpPr>
            <a:spLocks noGrp="1"/>
          </p:cNvSpPr>
          <p:nvPr>
            <p:ph type="sldNum" sz="quarter" idx="5"/>
          </p:nvPr>
        </p:nvSpPr>
        <p:spPr/>
        <p:txBody>
          <a:bodyPr/>
          <a:lstStyle/>
          <a:p>
            <a:fld id="{D572D6FF-2886-45E0-A908-0ECB66381A4A}" type="slidenum">
              <a:rPr lang="es-MX" smtClean="0"/>
              <a:t>2</a:t>
            </a:fld>
            <a:endParaRPr lang="es-MX"/>
          </a:p>
        </p:txBody>
      </p:sp>
    </p:spTree>
    <p:extLst>
      <p:ext uri="{BB962C8B-B14F-4D97-AF65-F5344CB8AC3E}">
        <p14:creationId xmlns:p14="http://schemas.microsoft.com/office/powerpoint/2010/main" val="299354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encabezado 3"/>
          <p:cNvSpPr>
            <a:spLocks noGrp="1"/>
          </p:cNvSpPr>
          <p:nvPr>
            <p:ph type="hdr" sz="quarter"/>
          </p:nvPr>
        </p:nvSpPr>
        <p:spPr/>
        <p:txBody>
          <a:bodyPr/>
          <a:lstStyle/>
          <a:p>
            <a:endParaRPr lang="es-MX"/>
          </a:p>
        </p:txBody>
      </p:sp>
      <p:sp>
        <p:nvSpPr>
          <p:cNvPr id="5" name="Marcador de pie de página 4"/>
          <p:cNvSpPr>
            <a:spLocks noGrp="1"/>
          </p:cNvSpPr>
          <p:nvPr>
            <p:ph type="ftr" sz="quarter" idx="4"/>
            <p:custDataLst>
              <p:tags r:id="rId1"/>
            </p:custDataLst>
          </p:nvPr>
        </p:nvSpPr>
        <p:spPr/>
        <p:txBody>
          <a:bodyPr/>
          <a:lstStyle/>
          <a:p>
            <a:r>
              <a:rPr lang="es-MX" sz="1200">
                <a:solidFill>
                  <a:srgbClr val="000000"/>
                </a:solidFill>
                <a:latin typeface="Times New Roman" panose="02020603050405020304" pitchFamily="18" charset="0"/>
              </a:rPr>
              <a:t> </a:t>
            </a:r>
            <a:r>
              <a:rPr lang="es-MX" sz="1000" b="1">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sp>
        <p:nvSpPr>
          <p:cNvPr id="6" name="Marcador de número de diapositiva 5"/>
          <p:cNvSpPr>
            <a:spLocks noGrp="1"/>
          </p:cNvSpPr>
          <p:nvPr>
            <p:ph type="sldNum" sz="quarter" idx="5"/>
          </p:nvPr>
        </p:nvSpPr>
        <p:spPr/>
        <p:txBody>
          <a:bodyPr/>
          <a:lstStyle/>
          <a:p>
            <a:fld id="{D572D6FF-2886-45E0-A908-0ECB66381A4A}" type="slidenum">
              <a:rPr lang="es-MX" smtClean="0"/>
              <a:t>3</a:t>
            </a:fld>
            <a:endParaRPr lang="es-MX"/>
          </a:p>
        </p:txBody>
      </p:sp>
    </p:spTree>
    <p:extLst>
      <p:ext uri="{BB962C8B-B14F-4D97-AF65-F5344CB8AC3E}">
        <p14:creationId xmlns:p14="http://schemas.microsoft.com/office/powerpoint/2010/main" val="267522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encabezado 3"/>
          <p:cNvSpPr>
            <a:spLocks noGrp="1"/>
          </p:cNvSpPr>
          <p:nvPr>
            <p:ph type="hdr" sz="quarter"/>
          </p:nvPr>
        </p:nvSpPr>
        <p:spPr/>
        <p:txBody>
          <a:bodyPr/>
          <a:lstStyle/>
          <a:p>
            <a:endParaRPr lang="es-MX"/>
          </a:p>
        </p:txBody>
      </p:sp>
      <p:sp>
        <p:nvSpPr>
          <p:cNvPr id="5" name="Marcador de pie de página 4"/>
          <p:cNvSpPr>
            <a:spLocks noGrp="1"/>
          </p:cNvSpPr>
          <p:nvPr>
            <p:ph type="ftr" sz="quarter" idx="4"/>
            <p:custDataLst>
              <p:tags r:id="rId1"/>
            </p:custDataLst>
          </p:nvPr>
        </p:nvSpPr>
        <p:spPr/>
        <p:txBody>
          <a:bodyPr/>
          <a:lstStyle/>
          <a:p>
            <a:r>
              <a:rPr lang="es-MX" sz="1200">
                <a:solidFill>
                  <a:srgbClr val="000000"/>
                </a:solidFill>
                <a:latin typeface="Times New Roman" panose="02020603050405020304" pitchFamily="18" charset="0"/>
              </a:rPr>
              <a:t> </a:t>
            </a:r>
            <a:r>
              <a:rPr lang="es-MX" sz="1000" b="1">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sp>
        <p:nvSpPr>
          <p:cNvPr id="6" name="Marcador de número de diapositiva 5"/>
          <p:cNvSpPr>
            <a:spLocks noGrp="1"/>
          </p:cNvSpPr>
          <p:nvPr>
            <p:ph type="sldNum" sz="quarter" idx="5"/>
          </p:nvPr>
        </p:nvSpPr>
        <p:spPr/>
        <p:txBody>
          <a:bodyPr/>
          <a:lstStyle/>
          <a:p>
            <a:fld id="{D572D6FF-2886-45E0-A908-0ECB66381A4A}" type="slidenum">
              <a:rPr lang="es-MX" smtClean="0"/>
              <a:t>4</a:t>
            </a:fld>
            <a:endParaRPr lang="es-MX"/>
          </a:p>
        </p:txBody>
      </p:sp>
    </p:spTree>
    <p:extLst>
      <p:ext uri="{BB962C8B-B14F-4D97-AF65-F5344CB8AC3E}">
        <p14:creationId xmlns:p14="http://schemas.microsoft.com/office/powerpoint/2010/main" val="200830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encabezado 3"/>
          <p:cNvSpPr>
            <a:spLocks noGrp="1"/>
          </p:cNvSpPr>
          <p:nvPr>
            <p:ph type="hdr" sz="quarter"/>
          </p:nvPr>
        </p:nvSpPr>
        <p:spPr/>
        <p:txBody>
          <a:bodyPr/>
          <a:lstStyle/>
          <a:p>
            <a:endParaRPr lang="es-MX"/>
          </a:p>
        </p:txBody>
      </p:sp>
      <p:sp>
        <p:nvSpPr>
          <p:cNvPr id="5" name="Marcador de pie de página 4"/>
          <p:cNvSpPr>
            <a:spLocks noGrp="1"/>
          </p:cNvSpPr>
          <p:nvPr>
            <p:ph type="ftr" sz="quarter" idx="4"/>
            <p:custDataLst>
              <p:tags r:id="rId1"/>
            </p:custDataLst>
          </p:nvPr>
        </p:nvSpPr>
        <p:spPr/>
        <p:txBody>
          <a:bodyPr/>
          <a:lstStyle/>
          <a:p>
            <a:r>
              <a:rPr lang="es-MX" sz="1200">
                <a:solidFill>
                  <a:srgbClr val="000000"/>
                </a:solidFill>
                <a:latin typeface="Times New Roman" panose="02020603050405020304" pitchFamily="18" charset="0"/>
              </a:rPr>
              <a:t> </a:t>
            </a:r>
            <a:r>
              <a:rPr lang="es-MX" sz="1000" b="1">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sp>
        <p:nvSpPr>
          <p:cNvPr id="6" name="Marcador de número de diapositiva 5"/>
          <p:cNvSpPr>
            <a:spLocks noGrp="1"/>
          </p:cNvSpPr>
          <p:nvPr>
            <p:ph type="sldNum" sz="quarter" idx="5"/>
          </p:nvPr>
        </p:nvSpPr>
        <p:spPr/>
        <p:txBody>
          <a:bodyPr/>
          <a:lstStyle/>
          <a:p>
            <a:fld id="{D572D6FF-2886-45E0-A908-0ECB66381A4A}" type="slidenum">
              <a:rPr lang="es-MX" smtClean="0"/>
              <a:t>5</a:t>
            </a:fld>
            <a:endParaRPr lang="es-MX"/>
          </a:p>
        </p:txBody>
      </p:sp>
    </p:spTree>
    <p:extLst>
      <p:ext uri="{BB962C8B-B14F-4D97-AF65-F5344CB8AC3E}">
        <p14:creationId xmlns:p14="http://schemas.microsoft.com/office/powerpoint/2010/main" val="206531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encabezado 3"/>
          <p:cNvSpPr>
            <a:spLocks noGrp="1"/>
          </p:cNvSpPr>
          <p:nvPr>
            <p:ph type="hdr" sz="quarter"/>
          </p:nvPr>
        </p:nvSpPr>
        <p:spPr/>
        <p:txBody>
          <a:bodyPr/>
          <a:lstStyle/>
          <a:p>
            <a:endParaRPr lang="es-MX"/>
          </a:p>
        </p:txBody>
      </p:sp>
      <p:sp>
        <p:nvSpPr>
          <p:cNvPr id="5" name="Marcador de pie de página 4"/>
          <p:cNvSpPr>
            <a:spLocks noGrp="1"/>
          </p:cNvSpPr>
          <p:nvPr>
            <p:ph type="ftr" sz="quarter" idx="4"/>
            <p:custDataLst>
              <p:tags r:id="rId1"/>
            </p:custDataLst>
          </p:nvPr>
        </p:nvSpPr>
        <p:spPr/>
        <p:txBody>
          <a:bodyPr/>
          <a:lstStyle/>
          <a:p>
            <a:r>
              <a:rPr lang="es-MX" sz="1200">
                <a:solidFill>
                  <a:srgbClr val="000000"/>
                </a:solidFill>
                <a:latin typeface="Times New Roman" panose="02020603050405020304" pitchFamily="18" charset="0"/>
              </a:rPr>
              <a:t> </a:t>
            </a:r>
            <a:r>
              <a:rPr lang="es-MX" sz="1000" b="1">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sp>
        <p:nvSpPr>
          <p:cNvPr id="6" name="Marcador de número de diapositiva 5"/>
          <p:cNvSpPr>
            <a:spLocks noGrp="1"/>
          </p:cNvSpPr>
          <p:nvPr>
            <p:ph type="sldNum" sz="quarter" idx="5"/>
          </p:nvPr>
        </p:nvSpPr>
        <p:spPr/>
        <p:txBody>
          <a:bodyPr/>
          <a:lstStyle/>
          <a:p>
            <a:fld id="{D572D6FF-2886-45E0-A908-0ECB66381A4A}" type="slidenum">
              <a:rPr lang="es-MX" smtClean="0"/>
              <a:t>6</a:t>
            </a:fld>
            <a:endParaRPr lang="es-MX"/>
          </a:p>
        </p:txBody>
      </p:sp>
    </p:spTree>
    <p:extLst>
      <p:ext uri="{BB962C8B-B14F-4D97-AF65-F5344CB8AC3E}">
        <p14:creationId xmlns:p14="http://schemas.microsoft.com/office/powerpoint/2010/main" val="32853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encabezado 3"/>
          <p:cNvSpPr>
            <a:spLocks noGrp="1"/>
          </p:cNvSpPr>
          <p:nvPr>
            <p:ph type="hdr" sz="quarter"/>
          </p:nvPr>
        </p:nvSpPr>
        <p:spPr/>
        <p:txBody>
          <a:bodyPr/>
          <a:lstStyle/>
          <a:p>
            <a:endParaRPr lang="es-MX"/>
          </a:p>
        </p:txBody>
      </p:sp>
      <p:sp>
        <p:nvSpPr>
          <p:cNvPr id="5" name="Marcador de pie de página 4"/>
          <p:cNvSpPr>
            <a:spLocks noGrp="1"/>
          </p:cNvSpPr>
          <p:nvPr>
            <p:ph type="ftr" sz="quarter" idx="4"/>
            <p:custDataLst>
              <p:tags r:id="rId1"/>
            </p:custDataLst>
          </p:nvPr>
        </p:nvSpPr>
        <p:spPr/>
        <p:txBody>
          <a:bodyPr/>
          <a:lstStyle/>
          <a:p>
            <a:r>
              <a:rPr lang="es-MX" sz="1200">
                <a:solidFill>
                  <a:srgbClr val="000000"/>
                </a:solidFill>
                <a:latin typeface="Times New Roman" panose="02020603050405020304" pitchFamily="18" charset="0"/>
              </a:rPr>
              <a:t> </a:t>
            </a:r>
            <a:r>
              <a:rPr lang="es-MX" sz="1000" b="1">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sp>
        <p:nvSpPr>
          <p:cNvPr id="6" name="Marcador de número de diapositiva 5"/>
          <p:cNvSpPr>
            <a:spLocks noGrp="1"/>
          </p:cNvSpPr>
          <p:nvPr>
            <p:ph type="sldNum" sz="quarter" idx="5"/>
          </p:nvPr>
        </p:nvSpPr>
        <p:spPr/>
        <p:txBody>
          <a:bodyPr/>
          <a:lstStyle/>
          <a:p>
            <a:fld id="{D572D6FF-2886-45E0-A908-0ECB66381A4A}" type="slidenum">
              <a:rPr lang="es-MX" smtClean="0"/>
              <a:t>7</a:t>
            </a:fld>
            <a:endParaRPr lang="es-MX"/>
          </a:p>
        </p:txBody>
      </p:sp>
    </p:spTree>
    <p:extLst>
      <p:ext uri="{BB962C8B-B14F-4D97-AF65-F5344CB8AC3E}">
        <p14:creationId xmlns:p14="http://schemas.microsoft.com/office/powerpoint/2010/main" val="260742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encabezado 3"/>
          <p:cNvSpPr>
            <a:spLocks noGrp="1"/>
          </p:cNvSpPr>
          <p:nvPr>
            <p:ph type="hdr" sz="quarter"/>
          </p:nvPr>
        </p:nvSpPr>
        <p:spPr/>
        <p:txBody>
          <a:bodyPr/>
          <a:lstStyle/>
          <a:p>
            <a:endParaRPr lang="es-MX"/>
          </a:p>
        </p:txBody>
      </p:sp>
      <p:sp>
        <p:nvSpPr>
          <p:cNvPr id="5" name="Marcador de pie de página 4"/>
          <p:cNvSpPr>
            <a:spLocks noGrp="1"/>
          </p:cNvSpPr>
          <p:nvPr>
            <p:ph type="ftr" sz="quarter" idx="4"/>
            <p:custDataLst>
              <p:tags r:id="rId1"/>
            </p:custDataLst>
          </p:nvPr>
        </p:nvSpPr>
        <p:spPr/>
        <p:txBody>
          <a:bodyPr/>
          <a:lstStyle/>
          <a:p>
            <a:r>
              <a:rPr lang="es-MX" sz="1200">
                <a:solidFill>
                  <a:srgbClr val="000000"/>
                </a:solidFill>
                <a:latin typeface="Times New Roman" panose="02020603050405020304" pitchFamily="18" charset="0"/>
              </a:rPr>
              <a:t> </a:t>
            </a:r>
            <a:r>
              <a:rPr lang="es-MX" sz="1000" b="1">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sp>
        <p:nvSpPr>
          <p:cNvPr id="6" name="Marcador de número de diapositiva 5"/>
          <p:cNvSpPr>
            <a:spLocks noGrp="1"/>
          </p:cNvSpPr>
          <p:nvPr>
            <p:ph type="sldNum" sz="quarter" idx="5"/>
          </p:nvPr>
        </p:nvSpPr>
        <p:spPr/>
        <p:txBody>
          <a:bodyPr/>
          <a:lstStyle/>
          <a:p>
            <a:fld id="{D572D6FF-2886-45E0-A908-0ECB66381A4A}" type="slidenum">
              <a:rPr lang="es-MX" smtClean="0"/>
              <a:t>8</a:t>
            </a:fld>
            <a:endParaRPr lang="es-MX"/>
          </a:p>
        </p:txBody>
      </p:sp>
    </p:spTree>
    <p:extLst>
      <p:ext uri="{BB962C8B-B14F-4D97-AF65-F5344CB8AC3E}">
        <p14:creationId xmlns:p14="http://schemas.microsoft.com/office/powerpoint/2010/main" val="1919209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jpg"/><Relationship Id="rId4"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5" name="bjClassifierImageTop">
            <a:extLst>
              <a:ext uri="{FF2B5EF4-FFF2-40B4-BE49-F238E27FC236}">
                <a16:creationId xmlns:a16="http://schemas.microsoft.com/office/drawing/2014/main" id="{22948A3F-AB28-4A36-BCAD-53045A09517A}"/>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63500"/>
            <a:ext cx="12192000" cy="6238875"/>
          </a:xfrm>
          <a:prstGeom prst="rect">
            <a:avLst/>
          </a:prstGeom>
        </p:spPr>
      </p:pic>
      <p:pic>
        <p:nvPicPr>
          <p:cNvPr id="11" name="Imagen 10">
            <a:extLst>
              <a:ext uri="{FF2B5EF4-FFF2-40B4-BE49-F238E27FC236}">
                <a16:creationId xmlns:a16="http://schemas.microsoft.com/office/drawing/2014/main" id="{76AA55D1-C19A-4701-8DB0-0A64DDAC2F4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75524"/>
            <a:ext cx="12192000" cy="526776"/>
          </a:xfrm>
          <a:prstGeom prst="rect">
            <a:avLst/>
          </a:prstGeom>
        </p:spPr>
      </p:pic>
      <p:sp>
        <p:nvSpPr>
          <p:cNvPr id="2" name="Título 1">
            <a:extLst>
              <a:ext uri="{FF2B5EF4-FFF2-40B4-BE49-F238E27FC236}">
                <a16:creationId xmlns:a16="http://schemas.microsoft.com/office/drawing/2014/main" id="{35EDA98A-9C89-47A7-B3FF-2438E3A782E1}"/>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9D3A4E7-A614-497D-B09B-ED5F1D0EA0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pic>
        <p:nvPicPr>
          <p:cNvPr id="9" name="Imagen 8">
            <a:extLst>
              <a:ext uri="{FF2B5EF4-FFF2-40B4-BE49-F238E27FC236}">
                <a16:creationId xmlns:a16="http://schemas.microsoft.com/office/drawing/2014/main" id="{515CA033-A56A-41AF-90CB-CBC2BFDC8BE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8477"/>
            <a:ext cx="12192000" cy="6334001"/>
          </a:xfrm>
          <a:prstGeom prst="rect">
            <a:avLst/>
          </a:prstGeom>
        </p:spPr>
      </p:pic>
      <p:sp>
        <p:nvSpPr>
          <p:cNvPr id="13" name="Marcador de pie de página 4">
            <a:extLst>
              <a:ext uri="{FF2B5EF4-FFF2-40B4-BE49-F238E27FC236}">
                <a16:creationId xmlns:a16="http://schemas.microsoft.com/office/drawing/2014/main" id="{1FD292CC-61BE-4347-9E94-7E78695DFF1F}"/>
              </a:ext>
            </a:extLst>
          </p:cNvPr>
          <p:cNvSpPr>
            <a:spLocks noGrp="1"/>
          </p:cNvSpPr>
          <p:nvPr>
            <p:ph type="ftr" sz="quarter" idx="11"/>
            <p:custDataLst>
              <p:tags r:id="rId1"/>
            </p:custDataLst>
          </p:nvPr>
        </p:nvSpPr>
        <p:spPr>
          <a:xfrm>
            <a:off x="0" y="6356350"/>
            <a:ext cx="12192000" cy="365125"/>
          </a:xfrm>
          <a:prstGeom prst="rect">
            <a:avLst/>
          </a:prstGeom>
        </p:spPr>
        <p:txBody>
          <a:bodyPr/>
          <a:lstStyle>
            <a:lvl1pPr>
              <a:defRPr lang="es-MX"/>
            </a:lvl1pPr>
          </a:lstStyle>
          <a:p>
            <a:r>
              <a:rPr lang="es-MX" sz="1200">
                <a:solidFill>
                  <a:srgbClr val="000000"/>
                </a:solidFill>
                <a:latin typeface="Times New Roman" panose="02020603050405020304" pitchFamily="18" charset="0"/>
              </a:rPr>
              <a:t> </a:t>
            </a:r>
            <a:r>
              <a:rPr lang="es-MX" sz="1000">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pic>
        <p:nvPicPr>
          <p:cNvPr id="7" name="bjClassifierImageBottom">
            <a:extLst>
              <a:ext uri="{FF2B5EF4-FFF2-40B4-BE49-F238E27FC236}">
                <a16:creationId xmlns:a16="http://schemas.microsoft.com/office/drawing/2014/main" id="{1BE02EE3-5AEE-44C2-987D-0294F8006CCD}"/>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0" y="6270625"/>
            <a:ext cx="12192000" cy="523875"/>
          </a:xfrm>
          <a:prstGeom prst="rect">
            <a:avLst/>
          </a:prstGeom>
        </p:spPr>
      </p:pic>
    </p:spTree>
    <p:extLst>
      <p:ext uri="{BB962C8B-B14F-4D97-AF65-F5344CB8AC3E}">
        <p14:creationId xmlns:p14="http://schemas.microsoft.com/office/powerpoint/2010/main" val="322332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16" name="CuadroTexto 15"/>
          <p:cNvSpPr txBox="1"/>
          <p:nvPr userDrawn="1"/>
        </p:nvSpPr>
        <p:spPr>
          <a:xfrm>
            <a:off x="4038598" y="6384718"/>
            <a:ext cx="4114796" cy="190240"/>
          </a:xfrm>
          <a:prstGeom prst="rect">
            <a:avLst/>
          </a:prstGeom>
          <a:noFill/>
        </p:spPr>
        <p:txBody>
          <a:bodyPr wrap="square" lIns="108000" tIns="36000" rIns="10800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srgbClr val="FFFFFF"/>
                </a:solidFill>
                <a:effectLst/>
                <a:uLnTx/>
                <a:uFillTx/>
                <a:latin typeface="Calibri"/>
                <a:ea typeface="+mn-ea"/>
                <a:cs typeface="+mn-cs"/>
              </a:rPr>
              <a:t>Publicada-Uso General</a:t>
            </a:r>
          </a:p>
        </p:txBody>
      </p:sp>
      <p:sp>
        <p:nvSpPr>
          <p:cNvPr id="2" name="1 Título"/>
          <p:cNvSpPr>
            <a:spLocks noGrp="1"/>
          </p:cNvSpPr>
          <p:nvPr>
            <p:ph type="title"/>
          </p:nvPr>
        </p:nvSpPr>
        <p:spPr>
          <a:xfrm>
            <a:off x="595808" y="188640"/>
            <a:ext cx="10972800" cy="720080"/>
          </a:xfrm>
        </p:spPr>
        <p:txBody>
          <a:bodyPr/>
          <a:lstStyle>
            <a:lvl1pPr>
              <a:defRPr>
                <a:solidFill>
                  <a:schemeClr val="tx2"/>
                </a:solidFill>
              </a:defRPr>
            </a:lvl1pPr>
          </a:lstStyle>
          <a:p>
            <a:r>
              <a:rPr lang="es-MX"/>
              <a:t>Haz clic para modificar el estilo de título del patrón</a:t>
            </a:r>
            <a:endParaRPr lang="es-MX" dirty="0"/>
          </a:p>
        </p:txBody>
      </p:sp>
      <p:sp>
        <p:nvSpPr>
          <p:cNvPr id="3" name="2 Marcador de contenido"/>
          <p:cNvSpPr>
            <a:spLocks noGrp="1"/>
          </p:cNvSpPr>
          <p:nvPr>
            <p:ph idx="1"/>
          </p:nvPr>
        </p:nvSpPr>
        <p:spPr>
          <a:xfrm>
            <a:off x="609600" y="1268760"/>
            <a:ext cx="10972800" cy="4857403"/>
          </a:xfrm>
        </p:spPr>
        <p:txBody>
          <a:bodyPr/>
          <a:lstStyle>
            <a:lvl1pPr>
              <a:buClr>
                <a:schemeClr val="accent4"/>
              </a:buClr>
              <a:buSzPct val="120000"/>
              <a:buFont typeface="Calibri" pitchFamily="34" charset="0"/>
              <a:buChar char="•"/>
              <a:defRPr sz="1350">
                <a:solidFill>
                  <a:srgbClr val="254061"/>
                </a:solidFill>
              </a:defRPr>
            </a:lvl1pPr>
            <a:lvl2pPr>
              <a:buClr>
                <a:schemeClr val="accent1"/>
              </a:buClr>
              <a:buSzPct val="80000"/>
              <a:defRPr sz="1050">
                <a:solidFill>
                  <a:srgbClr val="254061"/>
                </a:solidFill>
              </a:defRPr>
            </a:lvl2pPr>
            <a:lvl3pPr>
              <a:buClr>
                <a:schemeClr val="accent4"/>
              </a:buClr>
              <a:defRPr sz="1050">
                <a:solidFill>
                  <a:srgbClr val="254061"/>
                </a:solidFill>
              </a:defRPr>
            </a:lvl3pPr>
            <a:lvl4pPr>
              <a:buClr>
                <a:schemeClr val="accent4"/>
              </a:buClr>
              <a:defRPr sz="1050">
                <a:solidFill>
                  <a:srgbClr val="254061"/>
                </a:solidFill>
              </a:defRPr>
            </a:lvl4pPr>
            <a:lvl5pPr>
              <a:buClr>
                <a:schemeClr val="accent4"/>
              </a:buClr>
              <a:defRPr sz="1050">
                <a:solidFill>
                  <a:srgbClr val="254061"/>
                </a:solidFill>
              </a:defRPr>
            </a:lvl5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MX" dirty="0"/>
          </a:p>
        </p:txBody>
      </p:sp>
      <p:sp>
        <p:nvSpPr>
          <p:cNvPr id="11" name="Marcador de pie de página 4">
            <a:extLst>
              <a:ext uri="{FF2B5EF4-FFF2-40B4-BE49-F238E27FC236}">
                <a16:creationId xmlns:a16="http://schemas.microsoft.com/office/drawing/2014/main" id="{A41D5D02-0DD0-43E3-9DB2-2B7926ED4AC7}"/>
              </a:ext>
            </a:extLst>
          </p:cNvPr>
          <p:cNvSpPr>
            <a:spLocks noGrp="1"/>
          </p:cNvSpPr>
          <p:nvPr>
            <p:ph type="ftr" sz="quarter" idx="11"/>
            <p:custDataLst>
              <p:tags r:id="rId1"/>
            </p:custDataLst>
          </p:nvPr>
        </p:nvSpPr>
        <p:spPr>
          <a:xfrm>
            <a:off x="0" y="6356350"/>
            <a:ext cx="12192000" cy="365125"/>
          </a:xfrm>
          <a:prstGeom prst="rect">
            <a:avLst/>
          </a:prstGeom>
        </p:spPr>
        <p:txBody>
          <a:bodyPr/>
          <a:lstStyle>
            <a:lvl1pPr>
              <a:defRPr lang="es-MX"/>
            </a:lvl1pPr>
          </a:lstStyle>
          <a:p>
            <a:r>
              <a:rPr lang="es-MX" sz="1200">
                <a:solidFill>
                  <a:srgbClr val="000000"/>
                </a:solidFill>
                <a:latin typeface="Times New Roman" panose="02020603050405020304" pitchFamily="18" charset="0"/>
              </a:rPr>
              <a:t> </a:t>
            </a:r>
            <a:r>
              <a:rPr lang="es-MX" sz="1000">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pic>
        <p:nvPicPr>
          <p:cNvPr id="12" name="Imagen 11">
            <a:extLst>
              <a:ext uri="{FF2B5EF4-FFF2-40B4-BE49-F238E27FC236}">
                <a16:creationId xmlns:a16="http://schemas.microsoft.com/office/drawing/2014/main" id="{4A808566-D151-484E-B3FB-834B09DA86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5524"/>
            <a:ext cx="12192000" cy="526776"/>
          </a:xfrm>
          <a:prstGeom prst="rect">
            <a:avLst/>
          </a:prstGeom>
        </p:spPr>
      </p:pic>
      <p:sp>
        <p:nvSpPr>
          <p:cNvPr id="10" name="Marcador de número de diapositiva 5">
            <a:extLst>
              <a:ext uri="{FF2B5EF4-FFF2-40B4-BE49-F238E27FC236}">
                <a16:creationId xmlns:a16="http://schemas.microsoft.com/office/drawing/2014/main" id="{04FD82A3-BF2A-414F-877F-A3C2A3CF4E90}"/>
              </a:ext>
            </a:extLst>
          </p:cNvPr>
          <p:cNvSpPr>
            <a:spLocks noGrp="1"/>
          </p:cNvSpPr>
          <p:nvPr>
            <p:ph type="sldNum" sz="quarter" idx="4"/>
          </p:nvPr>
        </p:nvSpPr>
        <p:spPr>
          <a:xfrm>
            <a:off x="8610600" y="6228160"/>
            <a:ext cx="2743200" cy="365125"/>
          </a:xfrm>
          <a:prstGeom prst="rect">
            <a:avLst/>
          </a:prstGeom>
        </p:spPr>
        <p:txBody>
          <a:bodyPr vert="horz" lIns="91440" tIns="45720" rIns="91440" bIns="45720" rtlCol="0" anchor="ctr"/>
          <a:lstStyle>
            <a:lvl1pPr algn="r">
              <a:defRPr sz="1000">
                <a:solidFill>
                  <a:schemeClr val="bg1"/>
                </a:solidFill>
              </a:defRPr>
            </a:lvl1pPr>
          </a:lstStyle>
          <a:p>
            <a:fld id="{6FA57ABE-EBA6-4972-8B5F-F8C3757B4FBE}" type="slidenum">
              <a:rPr lang="es-MX" smtClean="0"/>
              <a:pPr/>
              <a:t>‹Nº›</a:t>
            </a:fld>
            <a:endParaRPr lang="es-MX" dirty="0"/>
          </a:p>
        </p:txBody>
      </p:sp>
      <p:sp>
        <p:nvSpPr>
          <p:cNvPr id="13" name="3 Marcador de fecha">
            <a:extLst>
              <a:ext uri="{FF2B5EF4-FFF2-40B4-BE49-F238E27FC236}">
                <a16:creationId xmlns:a16="http://schemas.microsoft.com/office/drawing/2014/main" id="{C162AAFB-D046-469A-88A9-5D9EE6BE72C5}"/>
              </a:ext>
            </a:extLst>
          </p:cNvPr>
          <p:cNvSpPr>
            <a:spLocks noGrp="1"/>
          </p:cNvSpPr>
          <p:nvPr>
            <p:ph type="dt" sz="half" idx="2"/>
          </p:nvPr>
        </p:nvSpPr>
        <p:spPr>
          <a:xfrm>
            <a:off x="609600" y="6228167"/>
            <a:ext cx="2844800" cy="365125"/>
          </a:xfrm>
          <a:prstGeom prst="rect">
            <a:avLst/>
          </a:prstGeom>
        </p:spPr>
        <p:txBody>
          <a:bodyPr vert="horz" lIns="91440" tIns="45720" rIns="91440" bIns="45720" rtlCol="0" anchor="ctr"/>
          <a:lstStyle>
            <a:lvl1pPr algn="l">
              <a:defRPr sz="1000">
                <a:solidFill>
                  <a:schemeClr val="bg1"/>
                </a:solidFill>
              </a:defRPr>
            </a:lvl1pPr>
          </a:lstStyle>
          <a:p>
            <a:pPr>
              <a:defRPr/>
            </a:pPr>
            <a:endParaRPr lang="es-MX" dirty="0"/>
          </a:p>
        </p:txBody>
      </p:sp>
      <p:pic>
        <p:nvPicPr>
          <p:cNvPr id="7" name="bjClassifierImageBottom">
            <a:extLst>
              <a:ext uri="{FF2B5EF4-FFF2-40B4-BE49-F238E27FC236}">
                <a16:creationId xmlns:a16="http://schemas.microsoft.com/office/drawing/2014/main" id="{B1832455-DECD-45A7-926F-F062D16C787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0" y="6270625"/>
            <a:ext cx="12192000" cy="523875"/>
          </a:xfrm>
          <a:prstGeom prst="rect">
            <a:avLst/>
          </a:prstGeom>
        </p:spPr>
      </p:pic>
    </p:spTree>
    <p:extLst>
      <p:ext uri="{BB962C8B-B14F-4D97-AF65-F5344CB8AC3E}">
        <p14:creationId xmlns:p14="http://schemas.microsoft.com/office/powerpoint/2010/main" val="359280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7"/>
            <a:ext cx="10363200" cy="1362075"/>
          </a:xfrm>
        </p:spPr>
        <p:txBody>
          <a:bodyPr anchor="t"/>
          <a:lstStyle>
            <a:lvl1pPr algn="l">
              <a:defRPr sz="3000" b="1" cap="all">
                <a:solidFill>
                  <a:schemeClr val="tx2"/>
                </a:solidFill>
              </a:defRPr>
            </a:lvl1pPr>
          </a:lstStyle>
          <a:p>
            <a:r>
              <a:rPr lang="es-MX"/>
              <a:t>Haz clic para modificar el estilo de título del patrón</a:t>
            </a:r>
            <a:endParaRPr lang="es-MX" dirty="0"/>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MX"/>
              <a:t>Haga clic para modificar los estilos de texto del patrón</a:t>
            </a:r>
          </a:p>
        </p:txBody>
      </p:sp>
      <p:sp>
        <p:nvSpPr>
          <p:cNvPr id="4" name="Marcador de pie de página 4">
            <a:extLst>
              <a:ext uri="{FF2B5EF4-FFF2-40B4-BE49-F238E27FC236}">
                <a16:creationId xmlns:a16="http://schemas.microsoft.com/office/drawing/2014/main" id="{05055129-F6C7-4178-BA8F-A9DE0FE929CB}"/>
              </a:ext>
            </a:extLst>
          </p:cNvPr>
          <p:cNvSpPr>
            <a:spLocks noGrp="1"/>
          </p:cNvSpPr>
          <p:nvPr>
            <p:ph type="ftr" sz="quarter" idx="11"/>
          </p:nvPr>
        </p:nvSpPr>
        <p:spPr>
          <a:xfrm>
            <a:off x="0" y="6356350"/>
            <a:ext cx="12192000" cy="365125"/>
          </a:xfrm>
          <a:prstGeom prst="rect">
            <a:avLst/>
          </a:prstGeom>
        </p:spPr>
        <p:txBody>
          <a:bodyPr/>
          <a:lstStyle>
            <a:lvl1pPr>
              <a:defRPr lang="es-MX"/>
            </a:lvl1pPr>
          </a:lstStyle>
          <a:p>
            <a:pPr>
              <a:defRPr/>
            </a:pPr>
            <a:r>
              <a:rPr lang="es-MX"/>
              <a:t>Publicada-Uso General
Información que ha sido publicada por el Banco de México</a:t>
            </a:r>
          </a:p>
        </p:txBody>
      </p:sp>
      <p:pic>
        <p:nvPicPr>
          <p:cNvPr id="6" name="Imagen 5">
            <a:extLst>
              <a:ext uri="{FF2B5EF4-FFF2-40B4-BE49-F238E27FC236}">
                <a16:creationId xmlns:a16="http://schemas.microsoft.com/office/drawing/2014/main" id="{A33CE47B-86E1-444E-AA52-E5186A85A1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5524"/>
            <a:ext cx="12192000" cy="526776"/>
          </a:xfrm>
          <a:prstGeom prst="rect">
            <a:avLst/>
          </a:prstGeom>
        </p:spPr>
      </p:pic>
      <p:sp>
        <p:nvSpPr>
          <p:cNvPr id="9" name="Marcador de número de diapositiva 5">
            <a:extLst>
              <a:ext uri="{FF2B5EF4-FFF2-40B4-BE49-F238E27FC236}">
                <a16:creationId xmlns:a16="http://schemas.microsoft.com/office/drawing/2014/main" id="{F2D000F8-D025-4E0E-9F3C-E91337B3EB0F}"/>
              </a:ext>
            </a:extLst>
          </p:cNvPr>
          <p:cNvSpPr>
            <a:spLocks noGrp="1"/>
          </p:cNvSpPr>
          <p:nvPr>
            <p:ph type="sldNum" sz="quarter" idx="4"/>
          </p:nvPr>
        </p:nvSpPr>
        <p:spPr>
          <a:xfrm>
            <a:off x="8610600" y="6228160"/>
            <a:ext cx="2743200" cy="365125"/>
          </a:xfrm>
          <a:prstGeom prst="rect">
            <a:avLst/>
          </a:prstGeom>
        </p:spPr>
        <p:txBody>
          <a:bodyPr vert="horz" lIns="91440" tIns="45720" rIns="91440" bIns="45720" rtlCol="0" anchor="ctr"/>
          <a:lstStyle>
            <a:lvl1pPr algn="r">
              <a:defRPr sz="1000">
                <a:solidFill>
                  <a:schemeClr val="bg1"/>
                </a:solidFill>
              </a:defRPr>
            </a:lvl1pPr>
          </a:lstStyle>
          <a:p>
            <a:fld id="{6FA57ABE-EBA6-4972-8B5F-F8C3757B4FBE}" type="slidenum">
              <a:rPr lang="es-MX" smtClean="0"/>
              <a:pPr/>
              <a:t>‹Nº›</a:t>
            </a:fld>
            <a:endParaRPr lang="es-MX" dirty="0"/>
          </a:p>
        </p:txBody>
      </p:sp>
      <p:sp>
        <p:nvSpPr>
          <p:cNvPr id="10" name="3 Marcador de fecha">
            <a:extLst>
              <a:ext uri="{FF2B5EF4-FFF2-40B4-BE49-F238E27FC236}">
                <a16:creationId xmlns:a16="http://schemas.microsoft.com/office/drawing/2014/main" id="{35DEEB0A-EFF2-47E1-8FD8-45632608B04D}"/>
              </a:ext>
            </a:extLst>
          </p:cNvPr>
          <p:cNvSpPr>
            <a:spLocks noGrp="1"/>
          </p:cNvSpPr>
          <p:nvPr>
            <p:ph type="dt" sz="half" idx="2"/>
          </p:nvPr>
        </p:nvSpPr>
        <p:spPr>
          <a:xfrm>
            <a:off x="609600" y="6228167"/>
            <a:ext cx="2844800" cy="365125"/>
          </a:xfrm>
          <a:prstGeom prst="rect">
            <a:avLst/>
          </a:prstGeom>
        </p:spPr>
        <p:txBody>
          <a:bodyPr vert="horz" lIns="91440" tIns="45720" rIns="91440" bIns="45720" rtlCol="0" anchor="ctr"/>
          <a:lstStyle>
            <a:lvl1pPr algn="l">
              <a:defRPr sz="1000">
                <a:solidFill>
                  <a:schemeClr val="bg1"/>
                </a:solidFill>
              </a:defRPr>
            </a:lvl1pPr>
          </a:lstStyle>
          <a:p>
            <a:pPr>
              <a:defRPr/>
            </a:pPr>
            <a:endParaRPr lang="es-MX" dirty="0"/>
          </a:p>
        </p:txBody>
      </p:sp>
    </p:spTree>
    <p:extLst>
      <p:ext uri="{BB962C8B-B14F-4D97-AF65-F5344CB8AC3E}">
        <p14:creationId xmlns:p14="http://schemas.microsoft.com/office/powerpoint/2010/main" val="429122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a:t>Haz clic para modificar el estilo de título del patrón</a:t>
            </a:r>
            <a:endParaRPr lang="es-MX" dirty="0"/>
          </a:p>
        </p:txBody>
      </p:sp>
      <p:sp>
        <p:nvSpPr>
          <p:cNvPr id="3" name="2 Marcador de contenido"/>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MX" dirty="0"/>
          </a:p>
        </p:txBody>
      </p:sp>
      <p:sp>
        <p:nvSpPr>
          <p:cNvPr id="4" name="3 Marcador de contenido"/>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pie de página 4">
            <a:extLst>
              <a:ext uri="{FF2B5EF4-FFF2-40B4-BE49-F238E27FC236}">
                <a16:creationId xmlns:a16="http://schemas.microsoft.com/office/drawing/2014/main" id="{D1F6E24D-6A2C-40F7-97CB-0B4F82CB2A7E}"/>
              </a:ext>
            </a:extLst>
          </p:cNvPr>
          <p:cNvSpPr>
            <a:spLocks noGrp="1"/>
          </p:cNvSpPr>
          <p:nvPr>
            <p:ph type="ftr" sz="quarter" idx="11"/>
          </p:nvPr>
        </p:nvSpPr>
        <p:spPr>
          <a:xfrm>
            <a:off x="0" y="6356350"/>
            <a:ext cx="12192000" cy="365125"/>
          </a:xfrm>
          <a:prstGeom prst="rect">
            <a:avLst/>
          </a:prstGeom>
        </p:spPr>
        <p:txBody>
          <a:bodyPr/>
          <a:lstStyle>
            <a:lvl1pPr>
              <a:defRPr lang="es-MX"/>
            </a:lvl1pPr>
          </a:lstStyle>
          <a:p>
            <a:pPr>
              <a:defRPr/>
            </a:pPr>
            <a:r>
              <a:rPr lang="es-MX"/>
              <a:t>Publicada-Uso General
Información que ha sido publicada por el Banco de México</a:t>
            </a:r>
          </a:p>
        </p:txBody>
      </p:sp>
      <p:pic>
        <p:nvPicPr>
          <p:cNvPr id="7" name="Imagen 6">
            <a:extLst>
              <a:ext uri="{FF2B5EF4-FFF2-40B4-BE49-F238E27FC236}">
                <a16:creationId xmlns:a16="http://schemas.microsoft.com/office/drawing/2014/main" id="{C7E928DB-24E1-4BD3-A106-C55E520240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5524"/>
            <a:ext cx="12192000" cy="526776"/>
          </a:xfrm>
          <a:prstGeom prst="rect">
            <a:avLst/>
          </a:prstGeom>
        </p:spPr>
      </p:pic>
      <p:sp>
        <p:nvSpPr>
          <p:cNvPr id="11" name="Marcador de número de diapositiva 5">
            <a:extLst>
              <a:ext uri="{FF2B5EF4-FFF2-40B4-BE49-F238E27FC236}">
                <a16:creationId xmlns:a16="http://schemas.microsoft.com/office/drawing/2014/main" id="{443C7848-2CBC-42F0-B0A2-D1F98F770ABB}"/>
              </a:ext>
            </a:extLst>
          </p:cNvPr>
          <p:cNvSpPr>
            <a:spLocks noGrp="1"/>
          </p:cNvSpPr>
          <p:nvPr>
            <p:ph type="sldNum" sz="quarter" idx="4"/>
          </p:nvPr>
        </p:nvSpPr>
        <p:spPr>
          <a:xfrm>
            <a:off x="8610600" y="6228160"/>
            <a:ext cx="2743200" cy="365125"/>
          </a:xfrm>
          <a:prstGeom prst="rect">
            <a:avLst/>
          </a:prstGeom>
        </p:spPr>
        <p:txBody>
          <a:bodyPr vert="horz" lIns="91440" tIns="45720" rIns="91440" bIns="45720" rtlCol="0" anchor="ctr"/>
          <a:lstStyle>
            <a:lvl1pPr algn="r">
              <a:defRPr sz="1000">
                <a:solidFill>
                  <a:schemeClr val="bg1"/>
                </a:solidFill>
              </a:defRPr>
            </a:lvl1pPr>
          </a:lstStyle>
          <a:p>
            <a:fld id="{6FA57ABE-EBA6-4972-8B5F-F8C3757B4FBE}" type="slidenum">
              <a:rPr lang="es-MX" smtClean="0"/>
              <a:pPr/>
              <a:t>‹Nº›</a:t>
            </a:fld>
            <a:endParaRPr lang="es-MX" dirty="0"/>
          </a:p>
        </p:txBody>
      </p:sp>
      <p:sp>
        <p:nvSpPr>
          <p:cNvPr id="13" name="3 Marcador de fecha">
            <a:extLst>
              <a:ext uri="{FF2B5EF4-FFF2-40B4-BE49-F238E27FC236}">
                <a16:creationId xmlns:a16="http://schemas.microsoft.com/office/drawing/2014/main" id="{2D001261-5BFC-4A80-B309-6FB082AEC810}"/>
              </a:ext>
            </a:extLst>
          </p:cNvPr>
          <p:cNvSpPr>
            <a:spLocks noGrp="1"/>
          </p:cNvSpPr>
          <p:nvPr>
            <p:ph type="dt" sz="half" idx="12"/>
          </p:nvPr>
        </p:nvSpPr>
        <p:spPr>
          <a:xfrm>
            <a:off x="609600" y="6228167"/>
            <a:ext cx="2844800" cy="365125"/>
          </a:xfrm>
          <a:prstGeom prst="rect">
            <a:avLst/>
          </a:prstGeom>
        </p:spPr>
        <p:txBody>
          <a:bodyPr vert="horz" lIns="91440" tIns="45720" rIns="91440" bIns="45720" rtlCol="0" anchor="ctr"/>
          <a:lstStyle>
            <a:lvl1pPr algn="l">
              <a:defRPr sz="1000">
                <a:solidFill>
                  <a:schemeClr val="bg1"/>
                </a:solidFill>
              </a:defRPr>
            </a:lvl1pPr>
          </a:lstStyle>
          <a:p>
            <a:pPr>
              <a:defRPr/>
            </a:pPr>
            <a:endParaRPr lang="es-MX" dirty="0"/>
          </a:p>
        </p:txBody>
      </p:sp>
    </p:spTree>
    <p:extLst>
      <p:ext uri="{BB962C8B-B14F-4D97-AF65-F5344CB8AC3E}">
        <p14:creationId xmlns:p14="http://schemas.microsoft.com/office/powerpoint/2010/main" val="28059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MX"/>
              <a:t>Haz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3 Marcador de contenido"/>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4 Marcador de texto"/>
          <p:cNvSpPr>
            <a:spLocks noGrp="1"/>
          </p:cNvSpPr>
          <p:nvPr>
            <p:ph type="body" sz="quarter" idx="3"/>
          </p:nvPr>
        </p:nvSpPr>
        <p:spPr>
          <a:xfrm>
            <a:off x="6193372"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5 Marcador de contenido"/>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pie de página 4">
            <a:extLst>
              <a:ext uri="{FF2B5EF4-FFF2-40B4-BE49-F238E27FC236}">
                <a16:creationId xmlns:a16="http://schemas.microsoft.com/office/drawing/2014/main" id="{57A4186F-4318-4A01-A459-E1863A5EF26E}"/>
              </a:ext>
            </a:extLst>
          </p:cNvPr>
          <p:cNvSpPr>
            <a:spLocks noGrp="1"/>
          </p:cNvSpPr>
          <p:nvPr>
            <p:ph type="ftr" sz="quarter" idx="11"/>
          </p:nvPr>
        </p:nvSpPr>
        <p:spPr>
          <a:xfrm>
            <a:off x="0" y="6356350"/>
            <a:ext cx="12192000" cy="365125"/>
          </a:xfrm>
          <a:prstGeom prst="rect">
            <a:avLst/>
          </a:prstGeom>
        </p:spPr>
        <p:txBody>
          <a:bodyPr/>
          <a:lstStyle>
            <a:lvl1pPr>
              <a:defRPr lang="es-MX"/>
            </a:lvl1pPr>
          </a:lstStyle>
          <a:p>
            <a:pPr>
              <a:defRPr/>
            </a:pPr>
            <a:r>
              <a:rPr lang="es-MX"/>
              <a:t>Publicada-Uso General
Información que ha sido publicada por el Banco de México</a:t>
            </a:r>
          </a:p>
        </p:txBody>
      </p:sp>
      <p:pic>
        <p:nvPicPr>
          <p:cNvPr id="9" name="Imagen 8">
            <a:extLst>
              <a:ext uri="{FF2B5EF4-FFF2-40B4-BE49-F238E27FC236}">
                <a16:creationId xmlns:a16="http://schemas.microsoft.com/office/drawing/2014/main" id="{E161F778-D41C-482D-B67D-BA43E9CA99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5524"/>
            <a:ext cx="12192000" cy="526776"/>
          </a:xfrm>
          <a:prstGeom prst="rect">
            <a:avLst/>
          </a:prstGeom>
        </p:spPr>
      </p:pic>
      <p:sp>
        <p:nvSpPr>
          <p:cNvPr id="13" name="Marcador de número de diapositiva 5">
            <a:extLst>
              <a:ext uri="{FF2B5EF4-FFF2-40B4-BE49-F238E27FC236}">
                <a16:creationId xmlns:a16="http://schemas.microsoft.com/office/drawing/2014/main" id="{C2FCDE7E-F3C3-4269-BFA1-9234C3EF3E38}"/>
              </a:ext>
            </a:extLst>
          </p:cNvPr>
          <p:cNvSpPr>
            <a:spLocks noGrp="1"/>
          </p:cNvSpPr>
          <p:nvPr>
            <p:ph type="sldNum" sz="quarter" idx="12"/>
          </p:nvPr>
        </p:nvSpPr>
        <p:spPr>
          <a:xfrm>
            <a:off x="8610600" y="6228160"/>
            <a:ext cx="2743200" cy="365125"/>
          </a:xfrm>
          <a:prstGeom prst="rect">
            <a:avLst/>
          </a:prstGeom>
        </p:spPr>
        <p:txBody>
          <a:bodyPr vert="horz" lIns="91440" tIns="45720" rIns="91440" bIns="45720" rtlCol="0" anchor="ctr"/>
          <a:lstStyle>
            <a:lvl1pPr algn="r">
              <a:defRPr sz="1000">
                <a:solidFill>
                  <a:schemeClr val="bg1"/>
                </a:solidFill>
              </a:defRPr>
            </a:lvl1pPr>
          </a:lstStyle>
          <a:p>
            <a:fld id="{6FA57ABE-EBA6-4972-8B5F-F8C3757B4FBE}" type="slidenum">
              <a:rPr lang="es-MX" smtClean="0"/>
              <a:pPr/>
              <a:t>‹Nº›</a:t>
            </a:fld>
            <a:endParaRPr lang="es-MX" dirty="0"/>
          </a:p>
        </p:txBody>
      </p:sp>
      <p:sp>
        <p:nvSpPr>
          <p:cNvPr id="15" name="3 Marcador de fecha">
            <a:extLst>
              <a:ext uri="{FF2B5EF4-FFF2-40B4-BE49-F238E27FC236}">
                <a16:creationId xmlns:a16="http://schemas.microsoft.com/office/drawing/2014/main" id="{94BB5574-2C08-4280-8CE2-1F04B276C087}"/>
              </a:ext>
            </a:extLst>
          </p:cNvPr>
          <p:cNvSpPr>
            <a:spLocks noGrp="1"/>
          </p:cNvSpPr>
          <p:nvPr>
            <p:ph type="dt" sz="half" idx="13"/>
          </p:nvPr>
        </p:nvSpPr>
        <p:spPr>
          <a:xfrm>
            <a:off x="609600" y="6228167"/>
            <a:ext cx="2844800" cy="365125"/>
          </a:xfrm>
          <a:prstGeom prst="rect">
            <a:avLst/>
          </a:prstGeom>
        </p:spPr>
        <p:txBody>
          <a:bodyPr vert="horz" lIns="91440" tIns="45720" rIns="91440" bIns="45720" rtlCol="0" anchor="ctr"/>
          <a:lstStyle>
            <a:lvl1pPr algn="l">
              <a:defRPr sz="1000">
                <a:solidFill>
                  <a:schemeClr val="bg1"/>
                </a:solidFill>
              </a:defRPr>
            </a:lvl1pPr>
          </a:lstStyle>
          <a:p>
            <a:pPr>
              <a:defRPr/>
            </a:pPr>
            <a:endParaRPr lang="es-MX" dirty="0"/>
          </a:p>
        </p:txBody>
      </p:sp>
    </p:spTree>
    <p:extLst>
      <p:ext uri="{BB962C8B-B14F-4D97-AF65-F5344CB8AC3E}">
        <p14:creationId xmlns:p14="http://schemas.microsoft.com/office/powerpoint/2010/main" val="8567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1500" b="1"/>
            </a:lvl1pPr>
          </a:lstStyle>
          <a:p>
            <a:r>
              <a:rPr lang="es-MX"/>
              <a:t>Haz clic para modificar el estilo de título del patrón</a:t>
            </a:r>
          </a:p>
        </p:txBody>
      </p:sp>
      <p:sp>
        <p:nvSpPr>
          <p:cNvPr id="3" name="2 Marcador de contenido"/>
          <p:cNvSpPr>
            <a:spLocks noGrp="1"/>
          </p:cNvSpPr>
          <p:nvPr>
            <p:ph idx="1"/>
          </p:nvPr>
        </p:nvSpPr>
        <p:spPr>
          <a:xfrm>
            <a:off x="4766733"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MX"/>
              <a:t>Haga clic para modificar los estilos de texto del patrón</a:t>
            </a:r>
          </a:p>
        </p:txBody>
      </p:sp>
      <p:sp>
        <p:nvSpPr>
          <p:cNvPr id="5" name="Marcador de pie de página 4">
            <a:extLst>
              <a:ext uri="{FF2B5EF4-FFF2-40B4-BE49-F238E27FC236}">
                <a16:creationId xmlns:a16="http://schemas.microsoft.com/office/drawing/2014/main" id="{4657421A-A37A-4824-B72E-BCC51D88DF3F}"/>
              </a:ext>
            </a:extLst>
          </p:cNvPr>
          <p:cNvSpPr>
            <a:spLocks noGrp="1"/>
          </p:cNvSpPr>
          <p:nvPr>
            <p:ph type="ftr" sz="quarter" idx="11"/>
          </p:nvPr>
        </p:nvSpPr>
        <p:spPr>
          <a:xfrm>
            <a:off x="0" y="6356350"/>
            <a:ext cx="12192000" cy="365125"/>
          </a:xfrm>
          <a:prstGeom prst="rect">
            <a:avLst/>
          </a:prstGeom>
        </p:spPr>
        <p:txBody>
          <a:bodyPr/>
          <a:lstStyle>
            <a:lvl1pPr>
              <a:defRPr lang="es-MX"/>
            </a:lvl1pPr>
          </a:lstStyle>
          <a:p>
            <a:pPr>
              <a:defRPr/>
            </a:pPr>
            <a:r>
              <a:rPr lang="es-MX"/>
              <a:t>Publicada-Uso General
Información que ha sido publicada por el Banco de México</a:t>
            </a:r>
          </a:p>
        </p:txBody>
      </p:sp>
      <p:pic>
        <p:nvPicPr>
          <p:cNvPr id="7" name="Imagen 6">
            <a:extLst>
              <a:ext uri="{FF2B5EF4-FFF2-40B4-BE49-F238E27FC236}">
                <a16:creationId xmlns:a16="http://schemas.microsoft.com/office/drawing/2014/main" id="{A5986A26-9CBA-4B70-A01F-CAC552393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5524"/>
            <a:ext cx="12192000" cy="526776"/>
          </a:xfrm>
          <a:prstGeom prst="rect">
            <a:avLst/>
          </a:prstGeom>
        </p:spPr>
      </p:pic>
      <p:sp>
        <p:nvSpPr>
          <p:cNvPr id="11" name="Marcador de número de diapositiva 5">
            <a:extLst>
              <a:ext uri="{FF2B5EF4-FFF2-40B4-BE49-F238E27FC236}">
                <a16:creationId xmlns:a16="http://schemas.microsoft.com/office/drawing/2014/main" id="{DA3E5F70-D0E6-4DBB-9B00-03B7B65DFA62}"/>
              </a:ext>
            </a:extLst>
          </p:cNvPr>
          <p:cNvSpPr>
            <a:spLocks noGrp="1"/>
          </p:cNvSpPr>
          <p:nvPr>
            <p:ph type="sldNum" sz="quarter" idx="4"/>
          </p:nvPr>
        </p:nvSpPr>
        <p:spPr>
          <a:xfrm>
            <a:off x="8610600" y="6228160"/>
            <a:ext cx="2743200" cy="365125"/>
          </a:xfrm>
          <a:prstGeom prst="rect">
            <a:avLst/>
          </a:prstGeom>
        </p:spPr>
        <p:txBody>
          <a:bodyPr vert="horz" lIns="91440" tIns="45720" rIns="91440" bIns="45720" rtlCol="0" anchor="ctr"/>
          <a:lstStyle>
            <a:lvl1pPr algn="r">
              <a:defRPr sz="1000">
                <a:solidFill>
                  <a:schemeClr val="bg1"/>
                </a:solidFill>
              </a:defRPr>
            </a:lvl1pPr>
          </a:lstStyle>
          <a:p>
            <a:fld id="{6FA57ABE-EBA6-4972-8B5F-F8C3757B4FBE}" type="slidenum">
              <a:rPr lang="es-MX" smtClean="0"/>
              <a:pPr/>
              <a:t>‹Nº›</a:t>
            </a:fld>
            <a:endParaRPr lang="es-MX" dirty="0"/>
          </a:p>
        </p:txBody>
      </p:sp>
      <p:sp>
        <p:nvSpPr>
          <p:cNvPr id="13" name="3 Marcador de fecha">
            <a:extLst>
              <a:ext uri="{FF2B5EF4-FFF2-40B4-BE49-F238E27FC236}">
                <a16:creationId xmlns:a16="http://schemas.microsoft.com/office/drawing/2014/main" id="{8AFA0452-9123-44E5-9AD0-B15175369A36}"/>
              </a:ext>
            </a:extLst>
          </p:cNvPr>
          <p:cNvSpPr>
            <a:spLocks noGrp="1"/>
          </p:cNvSpPr>
          <p:nvPr>
            <p:ph type="dt" sz="half" idx="12"/>
          </p:nvPr>
        </p:nvSpPr>
        <p:spPr>
          <a:xfrm>
            <a:off x="609600" y="6228167"/>
            <a:ext cx="2844800" cy="365125"/>
          </a:xfrm>
          <a:prstGeom prst="rect">
            <a:avLst/>
          </a:prstGeom>
        </p:spPr>
        <p:txBody>
          <a:bodyPr vert="horz" lIns="91440" tIns="45720" rIns="91440" bIns="45720" rtlCol="0" anchor="ctr"/>
          <a:lstStyle>
            <a:lvl1pPr algn="l">
              <a:defRPr sz="1000">
                <a:solidFill>
                  <a:schemeClr val="bg1"/>
                </a:solidFill>
              </a:defRPr>
            </a:lvl1pPr>
          </a:lstStyle>
          <a:p>
            <a:pPr>
              <a:defRPr/>
            </a:pPr>
            <a:endParaRPr lang="es-MX" dirty="0"/>
          </a:p>
        </p:txBody>
      </p:sp>
    </p:spTree>
    <p:extLst>
      <p:ext uri="{BB962C8B-B14F-4D97-AF65-F5344CB8AC3E}">
        <p14:creationId xmlns:p14="http://schemas.microsoft.com/office/powerpoint/2010/main" val="303272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1500" b="1"/>
            </a:lvl1pPr>
          </a:lstStyle>
          <a:p>
            <a:r>
              <a:rPr lang="es-MX"/>
              <a:t>Haz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MX"/>
              <a:t>Haga clic para modificar los estilos de texto del patrón</a:t>
            </a:r>
          </a:p>
        </p:txBody>
      </p:sp>
      <p:sp>
        <p:nvSpPr>
          <p:cNvPr id="5" name="Marcador de pie de página 4">
            <a:extLst>
              <a:ext uri="{FF2B5EF4-FFF2-40B4-BE49-F238E27FC236}">
                <a16:creationId xmlns:a16="http://schemas.microsoft.com/office/drawing/2014/main" id="{DF63F988-1239-46DE-8AA0-0DAEE853AE8B}"/>
              </a:ext>
            </a:extLst>
          </p:cNvPr>
          <p:cNvSpPr>
            <a:spLocks noGrp="1"/>
          </p:cNvSpPr>
          <p:nvPr>
            <p:ph type="ftr" sz="quarter" idx="11"/>
          </p:nvPr>
        </p:nvSpPr>
        <p:spPr>
          <a:xfrm>
            <a:off x="0" y="6356350"/>
            <a:ext cx="12192000" cy="365125"/>
          </a:xfrm>
          <a:prstGeom prst="rect">
            <a:avLst/>
          </a:prstGeom>
        </p:spPr>
        <p:txBody>
          <a:bodyPr/>
          <a:lstStyle>
            <a:lvl1pPr>
              <a:defRPr lang="es-MX"/>
            </a:lvl1pPr>
          </a:lstStyle>
          <a:p>
            <a:pPr>
              <a:defRPr/>
            </a:pPr>
            <a:r>
              <a:rPr lang="es-MX"/>
              <a:t>Publicada-Uso General
Información que ha sido publicada por el Banco de México</a:t>
            </a:r>
          </a:p>
        </p:txBody>
      </p:sp>
      <p:pic>
        <p:nvPicPr>
          <p:cNvPr id="7" name="Imagen 6">
            <a:extLst>
              <a:ext uri="{FF2B5EF4-FFF2-40B4-BE49-F238E27FC236}">
                <a16:creationId xmlns:a16="http://schemas.microsoft.com/office/drawing/2014/main" id="{06F8F45A-03F8-47A4-B235-24EA4E533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5524"/>
            <a:ext cx="12192000" cy="526776"/>
          </a:xfrm>
          <a:prstGeom prst="rect">
            <a:avLst/>
          </a:prstGeom>
        </p:spPr>
      </p:pic>
      <p:sp>
        <p:nvSpPr>
          <p:cNvPr id="11" name="Marcador de número de diapositiva 5">
            <a:extLst>
              <a:ext uri="{FF2B5EF4-FFF2-40B4-BE49-F238E27FC236}">
                <a16:creationId xmlns:a16="http://schemas.microsoft.com/office/drawing/2014/main" id="{977831C1-F6C4-4FF1-AF67-FF6400AC71F3}"/>
              </a:ext>
            </a:extLst>
          </p:cNvPr>
          <p:cNvSpPr>
            <a:spLocks noGrp="1"/>
          </p:cNvSpPr>
          <p:nvPr>
            <p:ph type="sldNum" sz="quarter" idx="4"/>
          </p:nvPr>
        </p:nvSpPr>
        <p:spPr>
          <a:xfrm>
            <a:off x="8610600" y="6228160"/>
            <a:ext cx="2743200" cy="365125"/>
          </a:xfrm>
          <a:prstGeom prst="rect">
            <a:avLst/>
          </a:prstGeom>
        </p:spPr>
        <p:txBody>
          <a:bodyPr vert="horz" lIns="91440" tIns="45720" rIns="91440" bIns="45720" rtlCol="0" anchor="ctr"/>
          <a:lstStyle>
            <a:lvl1pPr algn="r">
              <a:defRPr sz="1000">
                <a:solidFill>
                  <a:schemeClr val="bg1"/>
                </a:solidFill>
              </a:defRPr>
            </a:lvl1pPr>
          </a:lstStyle>
          <a:p>
            <a:fld id="{6FA57ABE-EBA6-4972-8B5F-F8C3757B4FBE}" type="slidenum">
              <a:rPr lang="es-MX" smtClean="0"/>
              <a:pPr/>
              <a:t>‹Nº›</a:t>
            </a:fld>
            <a:endParaRPr lang="es-MX" dirty="0"/>
          </a:p>
        </p:txBody>
      </p:sp>
      <p:sp>
        <p:nvSpPr>
          <p:cNvPr id="13" name="3 Marcador de fecha">
            <a:extLst>
              <a:ext uri="{FF2B5EF4-FFF2-40B4-BE49-F238E27FC236}">
                <a16:creationId xmlns:a16="http://schemas.microsoft.com/office/drawing/2014/main" id="{C74DD975-4933-466B-B3F3-A78CED913342}"/>
              </a:ext>
            </a:extLst>
          </p:cNvPr>
          <p:cNvSpPr>
            <a:spLocks noGrp="1"/>
          </p:cNvSpPr>
          <p:nvPr>
            <p:ph type="dt" sz="half" idx="12"/>
          </p:nvPr>
        </p:nvSpPr>
        <p:spPr>
          <a:xfrm>
            <a:off x="609600" y="6228167"/>
            <a:ext cx="2844800" cy="365125"/>
          </a:xfrm>
          <a:prstGeom prst="rect">
            <a:avLst/>
          </a:prstGeom>
        </p:spPr>
        <p:txBody>
          <a:bodyPr vert="horz" lIns="91440" tIns="45720" rIns="91440" bIns="45720" rtlCol="0" anchor="ctr"/>
          <a:lstStyle>
            <a:lvl1pPr algn="l">
              <a:defRPr sz="1000">
                <a:solidFill>
                  <a:schemeClr val="bg1"/>
                </a:solidFill>
              </a:defRPr>
            </a:lvl1pPr>
          </a:lstStyle>
          <a:p>
            <a:pPr>
              <a:defRPr/>
            </a:pPr>
            <a:endParaRPr lang="es-MX" dirty="0"/>
          </a:p>
        </p:txBody>
      </p:sp>
    </p:spTree>
    <p:extLst>
      <p:ext uri="{BB962C8B-B14F-4D97-AF65-F5344CB8AC3E}">
        <p14:creationId xmlns:p14="http://schemas.microsoft.com/office/powerpoint/2010/main" val="349948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bjClassifierImageTop">
            <a:extLst>
              <a:ext uri="{FF2B5EF4-FFF2-40B4-BE49-F238E27FC236}">
                <a16:creationId xmlns:a16="http://schemas.microsoft.com/office/drawing/2014/main" id="{73D336B8-C27C-400C-B00A-3F8E03E849D0}"/>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0" y="63500"/>
            <a:ext cx="12192000" cy="6238875"/>
          </a:xfrm>
          <a:prstGeom prst="rect">
            <a:avLst/>
          </a:prstGeom>
        </p:spPr>
      </p:pic>
      <p:pic>
        <p:nvPicPr>
          <p:cNvPr id="3" name="Imagen 2">
            <a:extLst>
              <a:ext uri="{FF2B5EF4-FFF2-40B4-BE49-F238E27FC236}">
                <a16:creationId xmlns:a16="http://schemas.microsoft.com/office/drawing/2014/main" id="{F78026EF-28FA-4574-83F5-41157DE4561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00"/>
            <a:ext cx="12187066" cy="6858000"/>
          </a:xfrm>
          <a:prstGeom prst="rect">
            <a:avLst/>
          </a:prstGeom>
        </p:spPr>
      </p:pic>
      <p:sp>
        <p:nvSpPr>
          <p:cNvPr id="27" name="Marcador de pie de página 4">
            <a:extLst>
              <a:ext uri="{FF2B5EF4-FFF2-40B4-BE49-F238E27FC236}">
                <a16:creationId xmlns:a16="http://schemas.microsoft.com/office/drawing/2014/main" id="{3E9219F5-FEE4-4028-A7AE-DB8494CDE5A2}"/>
              </a:ext>
            </a:extLst>
          </p:cNvPr>
          <p:cNvSpPr>
            <a:spLocks noGrp="1"/>
          </p:cNvSpPr>
          <p:nvPr>
            <p:ph type="ftr" sz="quarter" idx="11"/>
            <p:custDataLst>
              <p:tags r:id="rId1"/>
            </p:custDataLst>
          </p:nvPr>
        </p:nvSpPr>
        <p:spPr>
          <a:xfrm>
            <a:off x="0" y="6356350"/>
            <a:ext cx="12192000" cy="365125"/>
          </a:xfrm>
          <a:prstGeom prst="rect">
            <a:avLst/>
          </a:prstGeom>
        </p:spPr>
        <p:txBody>
          <a:bodyPr/>
          <a:lstStyle>
            <a:lvl1pPr>
              <a:defRPr lang="es-MX"/>
            </a:lvl1pPr>
          </a:lstStyle>
          <a:p>
            <a:r>
              <a:rPr lang="es-MX" sz="1200">
                <a:solidFill>
                  <a:srgbClr val="000000"/>
                </a:solidFill>
                <a:latin typeface="Times New Roman" panose="02020603050405020304" pitchFamily="18" charset="0"/>
              </a:rPr>
              <a:t> </a:t>
            </a:r>
            <a:r>
              <a:rPr lang="es-MX" sz="1000">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pic>
        <p:nvPicPr>
          <p:cNvPr id="6" name="bjClassifierImageBottom">
            <a:extLst>
              <a:ext uri="{FF2B5EF4-FFF2-40B4-BE49-F238E27FC236}">
                <a16:creationId xmlns:a16="http://schemas.microsoft.com/office/drawing/2014/main" id="{2B4A88DB-DF80-4E56-B1BB-C934F13656E7}"/>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0" y="6270625"/>
            <a:ext cx="12192000" cy="523875"/>
          </a:xfrm>
          <a:prstGeom prst="rect">
            <a:avLst/>
          </a:prstGeom>
        </p:spPr>
      </p:pic>
    </p:spTree>
    <p:extLst>
      <p:ext uri="{BB962C8B-B14F-4D97-AF65-F5344CB8AC3E}">
        <p14:creationId xmlns:p14="http://schemas.microsoft.com/office/powerpoint/2010/main" val="41827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95808" y="-27384"/>
            <a:ext cx="10972800" cy="936104"/>
          </a:xfrm>
          <a:prstGeom prst="rect">
            <a:avLst/>
          </a:prstGeom>
        </p:spPr>
        <p:txBody>
          <a:bodyPr vert="horz" lIns="91440" tIns="45720" rIns="91440" bIns="45720" rtlCol="0" anchor="ctr">
            <a:noAutofit/>
          </a:bodyPr>
          <a:lstStyle/>
          <a:p>
            <a:r>
              <a:rPr lang="es-ES" dirty="0"/>
              <a:t>Banxico-NEC-azul</a:t>
            </a:r>
            <a:endParaRPr lang="es-MX" dirty="0"/>
          </a:p>
        </p:txBody>
      </p:sp>
      <p:sp>
        <p:nvSpPr>
          <p:cNvPr id="3" name="2 Marcador de texto"/>
          <p:cNvSpPr>
            <a:spLocks noGrp="1"/>
          </p:cNvSpPr>
          <p:nvPr>
            <p:ph type="body" idx="1"/>
          </p:nvPr>
        </p:nvSpPr>
        <p:spPr>
          <a:xfrm>
            <a:off x="609600" y="1268760"/>
            <a:ext cx="10972800" cy="485740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3 Marcador de fecha"/>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dirty="0">
              <a:ln>
                <a:noFill/>
              </a:ln>
              <a:solidFill>
                <a:srgbClr val="182B47">
                  <a:tint val="75000"/>
                </a:srgbClr>
              </a:solidFill>
              <a:effectLst/>
              <a:uLnTx/>
              <a:uFillTx/>
              <a:latin typeface="Calibri"/>
              <a:ea typeface="+mn-ea"/>
              <a:cs typeface="+mn-cs"/>
            </a:endParaRPr>
          </a:p>
        </p:txBody>
      </p:sp>
      <p:sp>
        <p:nvSpPr>
          <p:cNvPr id="7" name="CuadroTexto 6"/>
          <p:cNvSpPr txBox="1"/>
          <p:nvPr/>
        </p:nvSpPr>
        <p:spPr>
          <a:xfrm>
            <a:off x="119336" y="4437117"/>
            <a:ext cx="345638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75" b="1" i="0" u="none" strike="noStrike" kern="1200" cap="none" spc="75" normalizeH="0" baseline="0" noProof="0" dirty="0">
                <a:ln>
                  <a:noFill/>
                </a:ln>
                <a:solidFill>
                  <a:srgbClr val="FFFFFF"/>
                </a:solidFill>
                <a:effectLst/>
                <a:uLnTx/>
                <a:uFillTx/>
                <a:latin typeface="Calibri"/>
                <a:ea typeface="+mn-ea"/>
                <a:cs typeface="+mn-cs"/>
              </a:rPr>
              <a:t>INFORMACIÓN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75" b="1" i="0" u="none" strike="noStrike" kern="1200" cap="none" spc="75" normalizeH="0" baseline="0" noProof="0" dirty="0">
                <a:ln>
                  <a:noFill/>
                </a:ln>
                <a:solidFill>
                  <a:srgbClr val="FFFFFF"/>
                </a:solidFill>
                <a:effectLst/>
                <a:uLnTx/>
                <a:uFillTx/>
                <a:latin typeface="Calibri"/>
                <a:ea typeface="+mn-ea"/>
                <a:cs typeface="+mn-cs"/>
              </a:rPr>
              <a:t>CONFIDENCIAL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050" b="1" i="0" u="none" strike="noStrike" kern="1200" cap="none" spc="0" normalizeH="0" baseline="0" noProof="0" dirty="0">
              <a:ln>
                <a:noFill/>
              </a:ln>
              <a:solidFill>
                <a:srgbClr val="FFFFFF"/>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dirty="0">
                <a:ln>
                  <a:noFill/>
                </a:ln>
                <a:solidFill>
                  <a:srgbClr val="FFFFFF"/>
                </a:solidFill>
                <a:effectLst/>
                <a:uLnTx/>
                <a:uFillTx/>
                <a:latin typeface="Calibri"/>
                <a:ea typeface="+mn-ea"/>
                <a:cs typeface="+mn-cs"/>
              </a:rPr>
              <a:t>Estado: </a:t>
            </a:r>
            <a:r>
              <a:rPr kumimoji="0" lang="es-MX" sz="900" b="0" i="0" u="none" strike="noStrike" kern="1200" cap="none" spc="0" normalizeH="0" baseline="0" noProof="0" dirty="0">
                <a:ln>
                  <a:noFill/>
                </a:ln>
                <a:solidFill>
                  <a:srgbClr val="FFFFFF"/>
                </a:solidFill>
                <a:effectLst/>
                <a:uLnTx/>
                <a:uFillTx/>
                <a:latin typeface="Calibri"/>
                <a:ea typeface="+mn-ea"/>
                <a:cs typeface="+mn-cs"/>
              </a:rPr>
              <a:t>En proceso / Versión final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dirty="0">
                <a:ln>
                  <a:noFill/>
                </a:ln>
                <a:solidFill>
                  <a:srgbClr val="FFFFFF"/>
                </a:solidFill>
                <a:effectLst/>
                <a:uLnTx/>
                <a:uFillTx/>
                <a:latin typeface="Calibri"/>
                <a:ea typeface="+mn-ea"/>
                <a:cs typeface="+mn-cs"/>
              </a:rPr>
              <a:t>Unidad Administrativa: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dirty="0">
                <a:ln>
                  <a:noFill/>
                </a:ln>
                <a:solidFill>
                  <a:srgbClr val="FFFFFF"/>
                </a:solidFill>
                <a:effectLst/>
                <a:uLnTx/>
                <a:uFillTx/>
                <a:latin typeface="Calibri"/>
                <a:ea typeface="+mn-ea"/>
                <a:cs typeface="+mn-cs"/>
              </a:rPr>
              <a:t>Fecha de última actualización: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dirty="0">
                <a:ln>
                  <a:noFill/>
                </a:ln>
                <a:solidFill>
                  <a:srgbClr val="FFFFFF"/>
                </a:solidFill>
                <a:effectLst/>
                <a:uLnTx/>
                <a:uFillTx/>
                <a:latin typeface="Calibri"/>
                <a:ea typeface="+mn-ea"/>
                <a:cs typeface="+mn-cs"/>
              </a:rPr>
              <a:t>Fecha de impresión (si aplica): </a:t>
            </a:r>
          </a:p>
        </p:txBody>
      </p:sp>
      <p:sp>
        <p:nvSpPr>
          <p:cNvPr id="5" name="Marcador de pie de página 4"/>
          <p:cNvSpPr>
            <a:spLocks noGrp="1"/>
          </p:cNvSpPr>
          <p:nvPr>
            <p:ph type="ftr" sz="quarter" idx="3"/>
            <p:custDataLst>
              <p:tags r:id="rId10"/>
            </p:custDataLst>
          </p:nvPr>
        </p:nvSpPr>
        <p:spPr>
          <a:xfrm>
            <a:off x="0" y="6356351"/>
            <a:ext cx="12192000" cy="365125"/>
          </a:xfrm>
          <a:prstGeom prst="rect">
            <a:avLst/>
          </a:prstGeom>
        </p:spPr>
        <p:txBody>
          <a:bodyPr vert="horz" lIns="91440" tIns="45720" rIns="91440" bIns="45720" rtlCol="0" anchor="ctr"/>
          <a:lstStyle>
            <a:lvl1pPr algn="ctr">
              <a:defRPr lang="es-MX"/>
            </a:lvl1pPr>
          </a:lstStyle>
          <a:p>
            <a:pPr>
              <a:defRPr/>
            </a:pPr>
            <a:r>
              <a:rPr lang="es-MX" sz="1200">
                <a:solidFill>
                  <a:srgbClr val="000000"/>
                </a:solidFill>
                <a:latin typeface="Times New Roman" panose="02020603050405020304" pitchFamily="18" charset="0"/>
              </a:rPr>
              <a:t> </a:t>
            </a:r>
            <a:r>
              <a:rPr lang="es-MX" sz="1000">
                <a:solidFill>
                  <a:srgbClr val="FFFFFF"/>
                </a:solidFill>
              </a:rPr>
              <a:t>Uso Limitado
</a:t>
            </a:r>
            <a:r>
              <a:rPr lang="es-MX" sz="900">
                <a:solidFill>
                  <a:srgbClr val="000000"/>
                </a:solidFill>
              </a:rPr>
              <a:t> 
Información cuyo acceso está restringido a un grupo limitado de personas empleadas por el Banco de México y, en su caso, personas ajenas al mismo.</a:t>
            </a:r>
          </a:p>
        </p:txBody>
      </p:sp>
      <p:sp>
        <p:nvSpPr>
          <p:cNvPr id="6" name="Marcador de número de diapositiva 5">
            <a:extLst>
              <a:ext uri="{FF2B5EF4-FFF2-40B4-BE49-F238E27FC236}">
                <a16:creationId xmlns:a16="http://schemas.microsoft.com/office/drawing/2014/main" id="{D022177E-F55C-4CF0-97EA-97342651E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57ABE-EBA6-4972-8B5F-F8C3757B4FBE}" type="slidenum">
              <a:rPr lang="es-MX" smtClean="0"/>
              <a:t>‹Nº›</a:t>
            </a:fld>
            <a:endParaRPr lang="es-MX" dirty="0"/>
          </a:p>
        </p:txBody>
      </p:sp>
    </p:spTree>
    <p:extLst>
      <p:ext uri="{BB962C8B-B14F-4D97-AF65-F5344CB8AC3E}">
        <p14:creationId xmlns:p14="http://schemas.microsoft.com/office/powerpoint/2010/main" val="512173625"/>
      </p:ext>
    </p:extLst>
  </p:cSld>
  <p:clrMap bg1="lt1" tx1="dk1" bg2="lt2" tx2="dk2" accent1="accent1" accent2="accent2" accent3="accent3" accent4="accent4" accent5="accent5" accent6="accent6" hlink="hlink" folHlink="folHlink"/>
  <p:sldLayoutIdLst>
    <p:sldLayoutId id="2147483691" r:id="rId1"/>
    <p:sldLayoutId id="2147483677" r:id="rId2"/>
    <p:sldLayoutId id="2147483678" r:id="rId3"/>
    <p:sldLayoutId id="2147483679" r:id="rId4"/>
    <p:sldLayoutId id="2147483680" r:id="rId5"/>
    <p:sldLayoutId id="2147483681" r:id="rId6"/>
    <p:sldLayoutId id="2147483682" r:id="rId7"/>
    <p:sldLayoutId id="2147483690" r:id="rId8"/>
  </p:sldLayoutIdLst>
  <p:hf hdr="0" dt="0"/>
  <p:txStyles>
    <p:titleStyle>
      <a:lvl1pPr algn="ctr" defTabSz="685800" rtl="0" eaLnBrk="1" latinLnBrk="0" hangingPunct="1">
        <a:spcBef>
          <a:spcPct val="0"/>
        </a:spcBef>
        <a:buNone/>
        <a:defRPr sz="2100" b="1" kern="1200">
          <a:solidFill>
            <a:srgbClr val="007279"/>
          </a:solidFill>
          <a:latin typeface="+mj-lt"/>
          <a:ea typeface="+mj-ea"/>
          <a:cs typeface="+mj-cs"/>
        </a:defRPr>
      </a:lvl1pPr>
    </p:titleStyle>
    <p:bodyStyle>
      <a:lvl1pPr marL="257175" indent="-257175" algn="l" defTabSz="685800" rtl="0" eaLnBrk="1" latinLnBrk="0" hangingPunct="1">
        <a:spcBef>
          <a:spcPct val="20000"/>
        </a:spcBef>
        <a:buClr>
          <a:schemeClr val="accent4"/>
        </a:buClr>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Clr>
          <a:schemeClr val="accent1"/>
        </a:buClr>
        <a:buSzPct val="50000"/>
        <a:buFont typeface="Wingdings" pitchFamily="2" charset="2"/>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Clr>
          <a:schemeClr val="accent1"/>
        </a:buClr>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Clr>
          <a:schemeClr val="accent1"/>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MX"/>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FD720738-2F84-455B-A4C8-7EEF99C9B42C}"/>
              </a:ext>
            </a:extLst>
          </p:cNvPr>
          <p:cNvSpPr>
            <a:spLocks noGrp="1"/>
          </p:cNvSpPr>
          <p:nvPr>
            <p:ph type="ftr" sz="quarter" idx="11"/>
            <p:custDataLst>
              <p:tags r:id="rId1"/>
            </p:custDataLst>
          </p:nvPr>
        </p:nvSpPr>
        <p:spPr/>
        <p:txBody>
          <a:bodyPr/>
          <a:lstStyle/>
          <a:p>
            <a:r>
              <a:rPr lang="es-MX" sz="1000" dirty="0" err="1">
                <a:solidFill>
                  <a:srgbClr val="FFFFFF"/>
                </a:solidFill>
              </a:rPr>
              <a:t>Presentation</a:t>
            </a:r>
            <a:r>
              <a:rPr lang="es-MX" sz="1000" dirty="0">
                <a:solidFill>
                  <a:srgbClr val="FFFFFF"/>
                </a:solidFill>
              </a:rPr>
              <a:t> </a:t>
            </a:r>
            <a:r>
              <a:rPr lang="es-MX" sz="1000" dirty="0" err="1">
                <a:solidFill>
                  <a:srgbClr val="FFFFFF"/>
                </a:solidFill>
              </a:rPr>
              <a:t>not</a:t>
            </a:r>
            <a:r>
              <a:rPr lang="es-MX" sz="1000" dirty="0">
                <a:solidFill>
                  <a:srgbClr val="FFFFFF"/>
                </a:solidFill>
              </a:rPr>
              <a:t> </a:t>
            </a:r>
            <a:r>
              <a:rPr lang="es-MX" sz="1000" dirty="0" err="1">
                <a:solidFill>
                  <a:srgbClr val="FFFFFF"/>
                </a:solidFill>
              </a:rPr>
              <a:t>for</a:t>
            </a:r>
            <a:r>
              <a:rPr lang="es-MX" sz="1000" dirty="0">
                <a:solidFill>
                  <a:srgbClr val="FFFFFF"/>
                </a:solidFill>
              </a:rPr>
              <a:t> </a:t>
            </a:r>
            <a:r>
              <a:rPr lang="es-MX" sz="1000" dirty="0" err="1">
                <a:solidFill>
                  <a:srgbClr val="FFFFFF"/>
                </a:solidFill>
              </a:rPr>
              <a:t>external</a:t>
            </a:r>
            <a:r>
              <a:rPr lang="es-MX" sz="1000" dirty="0">
                <a:solidFill>
                  <a:srgbClr val="FFFFFF"/>
                </a:solidFill>
              </a:rPr>
              <a:t> </a:t>
            </a:r>
            <a:r>
              <a:rPr lang="es-MX" sz="1000" dirty="0" err="1">
                <a:solidFill>
                  <a:srgbClr val="FFFFFF"/>
                </a:solidFill>
              </a:rPr>
              <a:t>distribution</a:t>
            </a:r>
            <a:r>
              <a:rPr lang="es-MX" sz="1000" dirty="0">
                <a:solidFill>
                  <a:srgbClr val="FFFFFF"/>
                </a:solidFill>
              </a:rPr>
              <a:t>
</a:t>
            </a:r>
            <a:r>
              <a:rPr lang="es-MX" sz="900" dirty="0">
                <a:solidFill>
                  <a:srgbClr val="000000"/>
                </a:solidFill>
              </a:rPr>
              <a:t> 
</a:t>
            </a:r>
          </a:p>
        </p:txBody>
      </p:sp>
      <p:sp>
        <p:nvSpPr>
          <p:cNvPr id="7" name="Título 1">
            <a:extLst>
              <a:ext uri="{FF2B5EF4-FFF2-40B4-BE49-F238E27FC236}">
                <a16:creationId xmlns:a16="http://schemas.microsoft.com/office/drawing/2014/main" id="{C3D00747-3D4D-4637-9672-670546E1E027}"/>
              </a:ext>
            </a:extLst>
          </p:cNvPr>
          <p:cNvSpPr>
            <a:spLocks noGrp="1"/>
          </p:cNvSpPr>
          <p:nvPr>
            <p:ph type="ctrTitle"/>
          </p:nvPr>
        </p:nvSpPr>
        <p:spPr>
          <a:xfrm>
            <a:off x="490194" y="3947898"/>
            <a:ext cx="9690755" cy="1390179"/>
          </a:xfrm>
        </p:spPr>
        <p:txBody>
          <a:bodyPr/>
          <a:lstStyle/>
          <a:p>
            <a:pPr algn="l"/>
            <a:r>
              <a:rPr lang="en-US" sz="2400" dirty="0">
                <a:solidFill>
                  <a:schemeClr val="bg1"/>
                </a:solidFill>
              </a:rPr>
              <a:t>Macroeconomic resilience: Navigating inflation and debt management amid global uncertainty</a:t>
            </a:r>
            <a:br>
              <a:rPr lang="en-US" sz="2400" b="0" dirty="0">
                <a:solidFill>
                  <a:schemeClr val="bg1"/>
                </a:solidFill>
              </a:rPr>
            </a:br>
            <a:r>
              <a:rPr lang="en-US" sz="2000" b="0" dirty="0">
                <a:solidFill>
                  <a:schemeClr val="bg1"/>
                </a:solidFill>
              </a:rPr>
              <a:t>Central Banking Spring Meeting </a:t>
            </a:r>
            <a:br>
              <a:rPr lang="en-US" sz="2000" b="0" dirty="0">
                <a:solidFill>
                  <a:schemeClr val="bg1"/>
                </a:solidFill>
              </a:rPr>
            </a:br>
            <a:r>
              <a:rPr lang="en-US" sz="2000" b="0" dirty="0">
                <a:solidFill>
                  <a:schemeClr val="bg1"/>
                </a:solidFill>
              </a:rPr>
              <a:t>Gerardo García</a:t>
            </a:r>
            <a:br>
              <a:rPr lang="en-US" sz="2400" b="0" dirty="0">
                <a:solidFill>
                  <a:schemeClr val="bg1"/>
                </a:solidFill>
              </a:rPr>
            </a:br>
            <a:r>
              <a:rPr lang="en-US" sz="1600" b="0" dirty="0">
                <a:solidFill>
                  <a:schemeClr val="bg1"/>
                </a:solidFill>
              </a:rPr>
              <a:t>February, 2025</a:t>
            </a:r>
            <a:endParaRPr lang="en-US" sz="2400" b="0" dirty="0">
              <a:solidFill>
                <a:schemeClr val="bg1"/>
              </a:solidFill>
            </a:endParaRPr>
          </a:p>
        </p:txBody>
      </p:sp>
    </p:spTree>
    <p:extLst>
      <p:ext uri="{BB962C8B-B14F-4D97-AF65-F5344CB8AC3E}">
        <p14:creationId xmlns:p14="http://schemas.microsoft.com/office/powerpoint/2010/main" val="71728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6C32A72-AF61-4DE1-8F66-A3A6128B125F}"/>
              </a:ext>
            </a:extLst>
          </p:cNvPr>
          <p:cNvSpPr>
            <a:spLocks noGrp="1"/>
          </p:cNvSpPr>
          <p:nvPr>
            <p:ph type="sldNum" sz="quarter" idx="4"/>
          </p:nvPr>
        </p:nvSpPr>
        <p:spPr/>
        <p:txBody>
          <a:bodyPr/>
          <a:lstStyle/>
          <a:p>
            <a:fld id="{6FA57ABE-EBA6-4972-8B5F-F8C3757B4FBE}" type="slidenum">
              <a:rPr lang="es-MX" smtClean="0"/>
              <a:pPr/>
              <a:t>2</a:t>
            </a:fld>
            <a:endParaRPr lang="es-MX" dirty="0"/>
          </a:p>
        </p:txBody>
      </p:sp>
      <p:sp>
        <p:nvSpPr>
          <p:cNvPr id="7" name="Marcador de pie de página 1">
            <a:extLst>
              <a:ext uri="{FF2B5EF4-FFF2-40B4-BE49-F238E27FC236}">
                <a16:creationId xmlns:a16="http://schemas.microsoft.com/office/drawing/2014/main" id="{A4F6E9B2-F67F-4A1D-AF61-C48E89FDB64A}"/>
              </a:ext>
            </a:extLst>
          </p:cNvPr>
          <p:cNvSpPr>
            <a:spLocks noGrp="1"/>
          </p:cNvSpPr>
          <p:nvPr>
            <p:ph type="ftr" sz="quarter" idx="11"/>
            <p:custDataLst>
              <p:tags r:id="rId1"/>
            </p:custDataLst>
          </p:nvPr>
        </p:nvSpPr>
        <p:spPr>
          <a:xfrm>
            <a:off x="0" y="6356350"/>
            <a:ext cx="12192000" cy="365125"/>
          </a:xfrm>
        </p:spPr>
        <p:txBody>
          <a:bodyPr/>
          <a:lstStyle/>
          <a:p>
            <a:r>
              <a:rPr lang="es-MX" sz="1000" dirty="0" err="1">
                <a:solidFill>
                  <a:srgbClr val="FFFFFF"/>
                </a:solidFill>
              </a:rPr>
              <a:t>Presentation</a:t>
            </a:r>
            <a:r>
              <a:rPr lang="es-MX" sz="1000" dirty="0">
                <a:solidFill>
                  <a:srgbClr val="FFFFFF"/>
                </a:solidFill>
              </a:rPr>
              <a:t> </a:t>
            </a:r>
            <a:r>
              <a:rPr lang="es-MX" sz="1000" dirty="0" err="1">
                <a:solidFill>
                  <a:srgbClr val="FFFFFF"/>
                </a:solidFill>
              </a:rPr>
              <a:t>not</a:t>
            </a:r>
            <a:r>
              <a:rPr lang="es-MX" sz="1000" dirty="0">
                <a:solidFill>
                  <a:srgbClr val="FFFFFF"/>
                </a:solidFill>
              </a:rPr>
              <a:t> </a:t>
            </a:r>
            <a:r>
              <a:rPr lang="es-MX" sz="1000" dirty="0" err="1">
                <a:solidFill>
                  <a:srgbClr val="FFFFFF"/>
                </a:solidFill>
              </a:rPr>
              <a:t>for</a:t>
            </a:r>
            <a:r>
              <a:rPr lang="es-MX" sz="1000" dirty="0">
                <a:solidFill>
                  <a:srgbClr val="FFFFFF"/>
                </a:solidFill>
              </a:rPr>
              <a:t> </a:t>
            </a:r>
            <a:r>
              <a:rPr lang="es-MX" sz="1000" dirty="0" err="1">
                <a:solidFill>
                  <a:srgbClr val="FFFFFF"/>
                </a:solidFill>
              </a:rPr>
              <a:t>external</a:t>
            </a:r>
            <a:r>
              <a:rPr lang="es-MX" sz="1000" dirty="0">
                <a:solidFill>
                  <a:srgbClr val="FFFFFF"/>
                </a:solidFill>
              </a:rPr>
              <a:t> </a:t>
            </a:r>
            <a:r>
              <a:rPr lang="es-MX" sz="1000" dirty="0" err="1">
                <a:solidFill>
                  <a:srgbClr val="FFFFFF"/>
                </a:solidFill>
              </a:rPr>
              <a:t>distribution</a:t>
            </a:r>
            <a:r>
              <a:rPr lang="es-MX" sz="1000" dirty="0">
                <a:solidFill>
                  <a:srgbClr val="FFFFFF"/>
                </a:solidFill>
              </a:rPr>
              <a:t>
</a:t>
            </a:r>
            <a:r>
              <a:rPr lang="es-MX" sz="900" dirty="0">
                <a:solidFill>
                  <a:srgbClr val="000000"/>
                </a:solidFill>
              </a:rPr>
              <a:t> 
</a:t>
            </a:r>
          </a:p>
        </p:txBody>
      </p:sp>
      <p:sp>
        <p:nvSpPr>
          <p:cNvPr id="12" name="CuadroTexto 11">
            <a:extLst>
              <a:ext uri="{FF2B5EF4-FFF2-40B4-BE49-F238E27FC236}">
                <a16:creationId xmlns:a16="http://schemas.microsoft.com/office/drawing/2014/main" id="{368C30E0-26CF-484B-99C1-87A9B6C517E7}"/>
              </a:ext>
            </a:extLst>
          </p:cNvPr>
          <p:cNvSpPr txBox="1"/>
          <p:nvPr/>
        </p:nvSpPr>
        <p:spPr>
          <a:xfrm>
            <a:off x="1428750" y="2085975"/>
            <a:ext cx="9620250" cy="830997"/>
          </a:xfrm>
          <a:prstGeom prst="rect">
            <a:avLst/>
          </a:prstGeom>
          <a:noFill/>
        </p:spPr>
        <p:txBody>
          <a:bodyPr wrap="square">
            <a:spAutoFit/>
          </a:bodyPr>
          <a:lstStyle/>
          <a:p>
            <a:pPr algn="ctr"/>
            <a:r>
              <a:rPr lang="en-US" sz="2400" b="1" i="1" dirty="0">
                <a:solidFill>
                  <a:schemeClr val="tx2"/>
                </a:solidFill>
              </a:rPr>
              <a:t>The views and opinions expressed in this presentation are my own and do not necessarily reflect the official position of Banco de México.</a:t>
            </a:r>
            <a:endParaRPr lang="es-MX" sz="2400" b="1" i="1" dirty="0">
              <a:solidFill>
                <a:schemeClr val="tx2"/>
              </a:solidFill>
            </a:endParaRPr>
          </a:p>
        </p:txBody>
      </p:sp>
      <p:sp>
        <p:nvSpPr>
          <p:cNvPr id="13" name="Rectangle 3">
            <a:extLst>
              <a:ext uri="{FF2B5EF4-FFF2-40B4-BE49-F238E27FC236}">
                <a16:creationId xmlns:a16="http://schemas.microsoft.com/office/drawing/2014/main" id="{529F2BD7-CF58-4399-87E0-A6F38A44A392}"/>
              </a:ext>
            </a:extLst>
          </p:cNvPr>
          <p:cNvSpPr>
            <a:spLocks noChangeArrowheads="1"/>
          </p:cNvSpPr>
          <p:nvPr>
            <p:custDataLst>
              <p:tags r:id="rId2"/>
            </p:custDataLst>
          </p:nvPr>
        </p:nvSpPr>
        <p:spPr bwMode="gray">
          <a:xfrm>
            <a:off x="529097" y="4618177"/>
            <a:ext cx="11305256" cy="1455192"/>
          </a:xfrm>
          <a:prstGeom prst="rect">
            <a:avLst/>
          </a:prstGeom>
          <a:noFill/>
          <a:ln w="9525" algn="ctr">
            <a:noFill/>
            <a:miter lim="800000"/>
            <a:headEnd/>
            <a:tailEnd/>
          </a:ln>
          <a:effectLst/>
        </p:spPr>
        <p:txBody>
          <a:bodyPr lIns="0" tIns="32788" rIns="32788" bIns="32788"/>
          <a:lstStyle/>
          <a:p>
            <a:pPr marL="0" lvl="1" indent="-202296" algn="just" defTabSz="914608">
              <a:buClr>
                <a:schemeClr val="folHlink"/>
              </a:buClr>
              <a:buSzPct val="92000"/>
            </a:pPr>
            <a:r>
              <a:rPr lang="en-US" sz="1400" dirty="0">
                <a:cs typeface="Times New Roman" pitchFamily="18" charset="0"/>
              </a:rPr>
              <a:t>This document has been prepared exclusively for its use during the Central Banking Spring Meetings hosted by Central Banking on February 25</a:t>
            </a:r>
            <a:r>
              <a:rPr lang="en-US" sz="1400" baseline="30000" dirty="0">
                <a:cs typeface="Times New Roman" pitchFamily="18" charset="0"/>
              </a:rPr>
              <a:t>th</a:t>
            </a:r>
            <a:r>
              <a:rPr lang="en-US" sz="1400" b="0" dirty="0"/>
              <a:t>,2025</a:t>
            </a:r>
            <a:r>
              <a:rPr lang="en-US" sz="1400" dirty="0">
                <a:cs typeface="Times New Roman" pitchFamily="18" charset="0"/>
              </a:rPr>
              <a:t>.</a:t>
            </a:r>
          </a:p>
          <a:p>
            <a:pPr marL="0" lvl="1" indent="-202296" algn="just" defTabSz="914608">
              <a:buClr>
                <a:schemeClr val="folHlink"/>
              </a:buClr>
              <a:buSzPct val="92000"/>
            </a:pPr>
            <a:endParaRPr lang="en-US" sz="1400" dirty="0"/>
          </a:p>
          <a:p>
            <a:pPr marL="0" lvl="1" indent="-202296" algn="just" defTabSz="914608">
              <a:buClr>
                <a:schemeClr val="folHlink"/>
              </a:buClr>
              <a:buSzPct val="92000"/>
            </a:pPr>
            <a:r>
              <a:rPr lang="en-US" sz="1400" dirty="0"/>
              <a:t>Partial or total reproduction, modification, use, disclosure, and/or inappropriate or unauthorized distribution of any information without the prior consent of Banco de México may be prosecuted under Mexican law. Banco de México reserves the right to pursue in any form of legal action, including any damages, that could result from the inappropriate or unauthorized use of the information contained herein. </a:t>
            </a:r>
            <a:endParaRPr lang="en-US" sz="1400" dirty="0">
              <a:cs typeface="Times New Roman" pitchFamily="18" charset="0"/>
            </a:endParaRPr>
          </a:p>
          <a:p>
            <a:pPr marL="203721" lvl="1" indent="-202296" algn="just" defTabSz="914608">
              <a:buClr>
                <a:schemeClr val="folHlink"/>
              </a:buClr>
              <a:buSzPct val="92000"/>
            </a:pPr>
            <a:endParaRPr lang="en-US" sz="1400" dirty="0">
              <a:cs typeface="Times New Roman" pitchFamily="18" charset="0"/>
            </a:endParaRPr>
          </a:p>
        </p:txBody>
      </p:sp>
    </p:spTree>
    <p:extLst>
      <p:ext uri="{BB962C8B-B14F-4D97-AF65-F5344CB8AC3E}">
        <p14:creationId xmlns:p14="http://schemas.microsoft.com/office/powerpoint/2010/main" val="321774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F70B553-1334-4370-956D-434598E1F640}"/>
              </a:ext>
            </a:extLst>
          </p:cNvPr>
          <p:cNvSpPr>
            <a:spLocks noGrp="1"/>
          </p:cNvSpPr>
          <p:nvPr>
            <p:ph type="sldNum" sz="quarter" idx="4"/>
          </p:nvPr>
        </p:nvSpPr>
        <p:spPr/>
        <p:txBody>
          <a:bodyPr/>
          <a:lstStyle/>
          <a:p>
            <a:fld id="{6FA57ABE-EBA6-4972-8B5F-F8C3757B4FBE}" type="slidenum">
              <a:rPr lang="es-MX" smtClean="0"/>
              <a:pPr/>
              <a:t>3</a:t>
            </a:fld>
            <a:endParaRPr lang="es-MX" dirty="0"/>
          </a:p>
        </p:txBody>
      </p:sp>
      <p:sp>
        <p:nvSpPr>
          <p:cNvPr id="8" name="Marcador de pie de página 1">
            <a:extLst>
              <a:ext uri="{FF2B5EF4-FFF2-40B4-BE49-F238E27FC236}">
                <a16:creationId xmlns:a16="http://schemas.microsoft.com/office/drawing/2014/main" id="{27BE4FAB-F383-4BC0-9409-DDCD05F4805B}"/>
              </a:ext>
            </a:extLst>
          </p:cNvPr>
          <p:cNvSpPr>
            <a:spLocks noGrp="1"/>
          </p:cNvSpPr>
          <p:nvPr>
            <p:ph type="ftr" sz="quarter" idx="11"/>
            <p:custDataLst>
              <p:tags r:id="rId1"/>
            </p:custDataLst>
          </p:nvPr>
        </p:nvSpPr>
        <p:spPr>
          <a:xfrm>
            <a:off x="0" y="6356350"/>
            <a:ext cx="12192000" cy="365125"/>
          </a:xfrm>
        </p:spPr>
        <p:txBody>
          <a:bodyPr/>
          <a:lstStyle/>
          <a:p>
            <a:r>
              <a:rPr lang="es-MX" sz="1000" dirty="0" err="1">
                <a:solidFill>
                  <a:srgbClr val="FFFFFF"/>
                </a:solidFill>
              </a:rPr>
              <a:t>Presentation</a:t>
            </a:r>
            <a:r>
              <a:rPr lang="es-MX" sz="1000" dirty="0">
                <a:solidFill>
                  <a:srgbClr val="FFFFFF"/>
                </a:solidFill>
              </a:rPr>
              <a:t> </a:t>
            </a:r>
            <a:r>
              <a:rPr lang="es-MX" sz="1000" dirty="0" err="1">
                <a:solidFill>
                  <a:srgbClr val="FFFFFF"/>
                </a:solidFill>
              </a:rPr>
              <a:t>not</a:t>
            </a:r>
            <a:r>
              <a:rPr lang="es-MX" sz="1000" dirty="0">
                <a:solidFill>
                  <a:srgbClr val="FFFFFF"/>
                </a:solidFill>
              </a:rPr>
              <a:t> </a:t>
            </a:r>
            <a:r>
              <a:rPr lang="es-MX" sz="1000" dirty="0" err="1">
                <a:solidFill>
                  <a:srgbClr val="FFFFFF"/>
                </a:solidFill>
              </a:rPr>
              <a:t>for</a:t>
            </a:r>
            <a:r>
              <a:rPr lang="es-MX" sz="1000" dirty="0">
                <a:solidFill>
                  <a:srgbClr val="FFFFFF"/>
                </a:solidFill>
              </a:rPr>
              <a:t> </a:t>
            </a:r>
            <a:r>
              <a:rPr lang="es-MX" sz="1000" dirty="0" err="1">
                <a:solidFill>
                  <a:srgbClr val="FFFFFF"/>
                </a:solidFill>
              </a:rPr>
              <a:t>external</a:t>
            </a:r>
            <a:r>
              <a:rPr lang="es-MX" sz="1000" dirty="0">
                <a:solidFill>
                  <a:srgbClr val="FFFFFF"/>
                </a:solidFill>
              </a:rPr>
              <a:t> </a:t>
            </a:r>
            <a:r>
              <a:rPr lang="es-MX" sz="1000" dirty="0" err="1">
                <a:solidFill>
                  <a:srgbClr val="FFFFFF"/>
                </a:solidFill>
              </a:rPr>
              <a:t>distribution</a:t>
            </a:r>
            <a:r>
              <a:rPr lang="es-MX" sz="1000" dirty="0">
                <a:solidFill>
                  <a:srgbClr val="FFFFFF"/>
                </a:solidFill>
              </a:rPr>
              <a:t>
</a:t>
            </a:r>
            <a:r>
              <a:rPr lang="es-MX" sz="900" dirty="0">
                <a:solidFill>
                  <a:srgbClr val="000000"/>
                </a:solidFill>
              </a:rPr>
              <a:t> 
</a:t>
            </a:r>
          </a:p>
        </p:txBody>
      </p:sp>
      <p:pic>
        <p:nvPicPr>
          <p:cNvPr id="11" name="Imagen 10">
            <a:extLst>
              <a:ext uri="{FF2B5EF4-FFF2-40B4-BE49-F238E27FC236}">
                <a16:creationId xmlns:a16="http://schemas.microsoft.com/office/drawing/2014/main" id="{3A6C0F8F-B60A-4B4B-ABDD-CA6CE35DC7AE}"/>
              </a:ext>
            </a:extLst>
          </p:cNvPr>
          <p:cNvPicPr>
            <a:picLocks noChangeAspect="1"/>
          </p:cNvPicPr>
          <p:nvPr/>
        </p:nvPicPr>
        <p:blipFill rotWithShape="1">
          <a:blip r:embed="rId4"/>
          <a:srcRect l="6561" r="4213"/>
          <a:stretch/>
        </p:blipFill>
        <p:spPr>
          <a:xfrm>
            <a:off x="2132449" y="1766944"/>
            <a:ext cx="8175811" cy="4400550"/>
          </a:xfrm>
          <a:prstGeom prst="rect">
            <a:avLst/>
          </a:prstGeom>
        </p:spPr>
      </p:pic>
      <p:sp>
        <p:nvSpPr>
          <p:cNvPr id="12" name="CuadroTexto 11">
            <a:extLst>
              <a:ext uri="{FF2B5EF4-FFF2-40B4-BE49-F238E27FC236}">
                <a16:creationId xmlns:a16="http://schemas.microsoft.com/office/drawing/2014/main" id="{CA3D9798-279F-474E-AC96-F7C34B3B5763}"/>
              </a:ext>
            </a:extLst>
          </p:cNvPr>
          <p:cNvSpPr txBox="1"/>
          <p:nvPr/>
        </p:nvSpPr>
        <p:spPr>
          <a:xfrm>
            <a:off x="148857" y="600951"/>
            <a:ext cx="11780874" cy="646331"/>
          </a:xfrm>
          <a:prstGeom prst="rect">
            <a:avLst/>
          </a:prstGeom>
          <a:noFill/>
        </p:spPr>
        <p:txBody>
          <a:bodyPr wrap="square">
            <a:spAutoFit/>
          </a:bodyPr>
          <a:lstStyle/>
          <a:p>
            <a:pPr marL="285750" indent="-285750" algn="just">
              <a:spcBef>
                <a:spcPts val="0"/>
              </a:spcBef>
              <a:buClr>
                <a:schemeClr val="tx2"/>
              </a:buClr>
              <a:buSzPct val="100000"/>
              <a:buFont typeface="Arial" panose="020B0604020202020204" pitchFamily="34" charset="0"/>
              <a:buChar char="•"/>
            </a:pPr>
            <a:r>
              <a:rPr lang="en-US" b="1" dirty="0"/>
              <a:t>U.S. economic activity has been solid and stronger than expected, in contrast to other economies where economic growth has been weak and fallen below expectations. </a:t>
            </a:r>
            <a:endParaRPr lang="en-US" b="1" strike="sngStrike" dirty="0"/>
          </a:p>
        </p:txBody>
      </p:sp>
      <p:sp>
        <p:nvSpPr>
          <p:cNvPr id="13" name="CuadroTexto 7">
            <a:extLst>
              <a:ext uri="{FF2B5EF4-FFF2-40B4-BE49-F238E27FC236}">
                <a16:creationId xmlns:a16="http://schemas.microsoft.com/office/drawing/2014/main" id="{174FB156-2D13-465C-B97F-AFB3851F01E8}"/>
              </a:ext>
            </a:extLst>
          </p:cNvPr>
          <p:cNvSpPr txBox="1"/>
          <p:nvPr/>
        </p:nvSpPr>
        <p:spPr>
          <a:xfrm>
            <a:off x="2268071" y="1341504"/>
            <a:ext cx="7727575" cy="646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solidFill>
                  <a:schemeClr val="tx2"/>
                </a:solidFill>
              </a:rPr>
              <a:t>Evolution of the 2025 Real GDP Growth Forecast for Selected Countries</a:t>
            </a:r>
          </a:p>
          <a:p>
            <a:pPr algn="ctr"/>
            <a:r>
              <a:rPr lang="en-US" sz="1800" dirty="0">
                <a:solidFill>
                  <a:schemeClr val="tx2"/>
                </a:solidFill>
              </a:rPr>
              <a:t>Percentage</a:t>
            </a:r>
          </a:p>
        </p:txBody>
      </p:sp>
      <p:sp>
        <p:nvSpPr>
          <p:cNvPr id="14" name="CuadroTexto 42">
            <a:extLst>
              <a:ext uri="{FF2B5EF4-FFF2-40B4-BE49-F238E27FC236}">
                <a16:creationId xmlns:a16="http://schemas.microsoft.com/office/drawing/2014/main" id="{081358E7-8CF7-4958-AF7D-54D68A94708B}"/>
              </a:ext>
            </a:extLst>
          </p:cNvPr>
          <p:cNvSpPr txBox="1"/>
          <p:nvPr/>
        </p:nvSpPr>
        <p:spPr>
          <a:xfrm>
            <a:off x="2193435" y="6010828"/>
            <a:ext cx="590202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alibri"/>
                <a:ea typeface="+mn-ea"/>
                <a:cs typeface="Arial"/>
                <a:sym typeface="Arial"/>
              </a:rPr>
              <a:t>Source: Bloomberg. </a:t>
            </a:r>
          </a:p>
        </p:txBody>
      </p:sp>
      <p:sp>
        <p:nvSpPr>
          <p:cNvPr id="15" name="Título 1">
            <a:extLst>
              <a:ext uri="{FF2B5EF4-FFF2-40B4-BE49-F238E27FC236}">
                <a16:creationId xmlns:a16="http://schemas.microsoft.com/office/drawing/2014/main" id="{6BA19CC4-5FC2-4498-A75A-52409DBAA4B8}"/>
              </a:ext>
            </a:extLst>
          </p:cNvPr>
          <p:cNvSpPr txBox="1">
            <a:spLocks/>
          </p:cNvSpPr>
          <p:nvPr/>
        </p:nvSpPr>
        <p:spPr>
          <a:xfrm>
            <a:off x="-150919" y="-71945"/>
            <a:ext cx="11984853" cy="722510"/>
          </a:xfrm>
          <a:prstGeom prst="rect">
            <a:avLst/>
          </a:prstGeom>
        </p:spPr>
        <p:txBody>
          <a:bodyPr vert="horz" lIns="91440" tIns="45720" rIns="91440" bIns="45720" rtlCol="0" anchor="ctr">
            <a:noAutofit/>
          </a:bodyPr>
          <a:lstStyle>
            <a:defPPr>
              <a:defRPr lang="es-MX"/>
            </a:defPPr>
            <a:lvl1pPr algn="r" defTabSz="820583" eaLnBrk="0" fontAlgn="base" hangingPunct="0">
              <a:lnSpc>
                <a:spcPts val="2502"/>
              </a:lnSpc>
              <a:spcBef>
                <a:spcPct val="0"/>
              </a:spcBef>
              <a:spcAft>
                <a:spcPct val="0"/>
              </a:spcAft>
              <a:buNone/>
              <a:defRPr sz="2400" b="1" kern="0">
                <a:solidFill>
                  <a:schemeClr val="tx2"/>
                </a:solidFill>
                <a:latin typeface="+mj-lt"/>
                <a:ea typeface="+mj-ea"/>
                <a:cs typeface="+mj-cs"/>
              </a:defRPr>
            </a:lvl1pPr>
          </a:lstStyle>
          <a:p>
            <a:r>
              <a:rPr lang="en-US" dirty="0">
                <a:solidFill>
                  <a:srgbClr val="00727C"/>
                </a:solidFill>
              </a:rPr>
              <a:t>Economic Growth Outlook Advanced Economies</a:t>
            </a:r>
            <a:endParaRPr lang="en-US" strike="sngStrike" dirty="0">
              <a:solidFill>
                <a:srgbClr val="00727C"/>
              </a:solidFill>
            </a:endParaRPr>
          </a:p>
        </p:txBody>
      </p:sp>
    </p:spTree>
    <p:extLst>
      <p:ext uri="{BB962C8B-B14F-4D97-AF65-F5344CB8AC3E}">
        <p14:creationId xmlns:p14="http://schemas.microsoft.com/office/powerpoint/2010/main" val="97231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29A409DE-F1F1-4114-9C1E-E5B85A2A37D1}"/>
              </a:ext>
            </a:extLst>
          </p:cNvPr>
          <p:cNvSpPr>
            <a:spLocks noGrp="1"/>
          </p:cNvSpPr>
          <p:nvPr>
            <p:ph type="sldNum" sz="quarter" idx="4"/>
          </p:nvPr>
        </p:nvSpPr>
        <p:spPr/>
        <p:txBody>
          <a:bodyPr/>
          <a:lstStyle/>
          <a:p>
            <a:fld id="{6FA57ABE-EBA6-4972-8B5F-F8C3757B4FBE}" type="slidenum">
              <a:rPr lang="es-MX" smtClean="0"/>
              <a:pPr/>
              <a:t>4</a:t>
            </a:fld>
            <a:endParaRPr lang="es-MX" dirty="0"/>
          </a:p>
        </p:txBody>
      </p:sp>
      <p:sp>
        <p:nvSpPr>
          <p:cNvPr id="7" name="Marcador de pie de página 1">
            <a:extLst>
              <a:ext uri="{FF2B5EF4-FFF2-40B4-BE49-F238E27FC236}">
                <a16:creationId xmlns:a16="http://schemas.microsoft.com/office/drawing/2014/main" id="{D1178106-32F3-4034-9F32-425AF9F188FF}"/>
              </a:ext>
            </a:extLst>
          </p:cNvPr>
          <p:cNvSpPr>
            <a:spLocks noGrp="1"/>
          </p:cNvSpPr>
          <p:nvPr>
            <p:ph type="ftr" sz="quarter" idx="11"/>
            <p:custDataLst>
              <p:tags r:id="rId1"/>
            </p:custDataLst>
          </p:nvPr>
        </p:nvSpPr>
        <p:spPr>
          <a:xfrm>
            <a:off x="0" y="6356350"/>
            <a:ext cx="12192000" cy="365125"/>
          </a:xfrm>
        </p:spPr>
        <p:txBody>
          <a:bodyPr/>
          <a:lstStyle/>
          <a:p>
            <a:r>
              <a:rPr lang="es-MX" sz="1000" dirty="0" err="1">
                <a:solidFill>
                  <a:srgbClr val="FFFFFF"/>
                </a:solidFill>
              </a:rPr>
              <a:t>Presentation</a:t>
            </a:r>
            <a:r>
              <a:rPr lang="es-MX" sz="1000" dirty="0">
                <a:solidFill>
                  <a:srgbClr val="FFFFFF"/>
                </a:solidFill>
              </a:rPr>
              <a:t> </a:t>
            </a:r>
            <a:r>
              <a:rPr lang="es-MX" sz="1000" dirty="0" err="1">
                <a:solidFill>
                  <a:srgbClr val="FFFFFF"/>
                </a:solidFill>
              </a:rPr>
              <a:t>not</a:t>
            </a:r>
            <a:r>
              <a:rPr lang="es-MX" sz="1000" dirty="0">
                <a:solidFill>
                  <a:srgbClr val="FFFFFF"/>
                </a:solidFill>
              </a:rPr>
              <a:t> </a:t>
            </a:r>
            <a:r>
              <a:rPr lang="es-MX" sz="1000" dirty="0" err="1">
                <a:solidFill>
                  <a:srgbClr val="FFFFFF"/>
                </a:solidFill>
              </a:rPr>
              <a:t>for</a:t>
            </a:r>
            <a:r>
              <a:rPr lang="es-MX" sz="1000" dirty="0">
                <a:solidFill>
                  <a:srgbClr val="FFFFFF"/>
                </a:solidFill>
              </a:rPr>
              <a:t> </a:t>
            </a:r>
            <a:r>
              <a:rPr lang="es-MX" sz="1000" dirty="0" err="1">
                <a:solidFill>
                  <a:srgbClr val="FFFFFF"/>
                </a:solidFill>
              </a:rPr>
              <a:t>external</a:t>
            </a:r>
            <a:r>
              <a:rPr lang="es-MX" sz="1000" dirty="0">
                <a:solidFill>
                  <a:srgbClr val="FFFFFF"/>
                </a:solidFill>
              </a:rPr>
              <a:t> </a:t>
            </a:r>
            <a:r>
              <a:rPr lang="es-MX" sz="1000" dirty="0" err="1">
                <a:solidFill>
                  <a:srgbClr val="FFFFFF"/>
                </a:solidFill>
              </a:rPr>
              <a:t>distribution</a:t>
            </a:r>
            <a:r>
              <a:rPr lang="es-MX" sz="1000" dirty="0">
                <a:solidFill>
                  <a:srgbClr val="FFFFFF"/>
                </a:solidFill>
              </a:rPr>
              <a:t>
</a:t>
            </a:r>
            <a:r>
              <a:rPr lang="es-MX" sz="900" dirty="0">
                <a:solidFill>
                  <a:srgbClr val="000000"/>
                </a:solidFill>
              </a:rPr>
              <a:t> 
</a:t>
            </a:r>
          </a:p>
        </p:txBody>
      </p:sp>
      <p:sp>
        <p:nvSpPr>
          <p:cNvPr id="12" name="CuadroTexto 11">
            <a:extLst>
              <a:ext uri="{FF2B5EF4-FFF2-40B4-BE49-F238E27FC236}">
                <a16:creationId xmlns:a16="http://schemas.microsoft.com/office/drawing/2014/main" id="{0AB9807D-9331-427B-8602-68699C84976F}"/>
              </a:ext>
            </a:extLst>
          </p:cNvPr>
          <p:cNvSpPr txBox="1"/>
          <p:nvPr/>
        </p:nvSpPr>
        <p:spPr>
          <a:xfrm>
            <a:off x="249469" y="461010"/>
            <a:ext cx="11499141" cy="1554272"/>
          </a:xfrm>
          <a:prstGeom prst="rect">
            <a:avLst/>
          </a:prstGeom>
          <a:noFill/>
        </p:spPr>
        <p:txBody>
          <a:bodyPr wrap="square">
            <a:spAutoFit/>
          </a:bodyPr>
          <a:lstStyle/>
          <a:p>
            <a:pPr marL="285750" indent="-285750" algn="just">
              <a:spcBef>
                <a:spcPts val="0"/>
              </a:spcBef>
              <a:buClr>
                <a:schemeClr val="tx2"/>
              </a:buClr>
              <a:buSzPct val="100000"/>
              <a:buFont typeface="Arial" panose="020B0604020202020204" pitchFamily="34" charset="0"/>
              <a:buChar char="•"/>
            </a:pPr>
            <a:r>
              <a:rPr lang="en-US" b="1" dirty="0"/>
              <a:t>In the context of the recent political developments in the U.S., trade uncertainty has increased, affecting financial markets and keeping volatility elevated. </a:t>
            </a:r>
          </a:p>
          <a:p>
            <a:pPr marL="285750" indent="-285750" algn="just">
              <a:spcBef>
                <a:spcPts val="0"/>
              </a:spcBef>
              <a:buClr>
                <a:schemeClr val="tx2"/>
              </a:buClr>
              <a:buSzPct val="100000"/>
              <a:buFont typeface="Arial" panose="020B0604020202020204" pitchFamily="34" charset="0"/>
              <a:buChar char="•"/>
            </a:pPr>
            <a:endParaRPr lang="en-US" sz="500" b="1" dirty="0"/>
          </a:p>
          <a:p>
            <a:pPr marL="285750" indent="-285750" algn="just">
              <a:spcBef>
                <a:spcPts val="0"/>
              </a:spcBef>
              <a:buClr>
                <a:schemeClr val="tx2"/>
              </a:buClr>
              <a:buSzPct val="100000"/>
              <a:buFont typeface="Arial" panose="020B0604020202020204" pitchFamily="34" charset="0"/>
              <a:buChar char="•"/>
            </a:pPr>
            <a:r>
              <a:rPr lang="en-US" b="1" dirty="0"/>
              <a:t>Strong growth and potential trade disruptions have pushed inflation expectations higher in the United States, suggesting that inflation might be more persistent.</a:t>
            </a:r>
          </a:p>
          <a:p>
            <a:pPr marL="285750" indent="-285750" algn="just">
              <a:spcBef>
                <a:spcPts val="0"/>
              </a:spcBef>
              <a:buClr>
                <a:schemeClr val="tx2"/>
              </a:buClr>
              <a:buSzPct val="100000"/>
              <a:buFont typeface="Arial" panose="020B0604020202020204" pitchFamily="34" charset="0"/>
              <a:buChar char="•"/>
            </a:pPr>
            <a:endParaRPr lang="en-US" b="1" u="sng" dirty="0"/>
          </a:p>
        </p:txBody>
      </p:sp>
      <p:sp>
        <p:nvSpPr>
          <p:cNvPr id="13" name="Google Shape;683;p53">
            <a:extLst>
              <a:ext uri="{FF2B5EF4-FFF2-40B4-BE49-F238E27FC236}">
                <a16:creationId xmlns:a16="http://schemas.microsoft.com/office/drawing/2014/main" id="{50F8E94B-5FE1-46A7-9373-A0A2A5AA03C1}"/>
              </a:ext>
            </a:extLst>
          </p:cNvPr>
          <p:cNvSpPr txBox="1"/>
          <p:nvPr/>
        </p:nvSpPr>
        <p:spPr>
          <a:xfrm>
            <a:off x="224419" y="1811702"/>
            <a:ext cx="5430565" cy="443234"/>
          </a:xfrm>
          <a:prstGeom prst="rect">
            <a:avLst/>
          </a:prstGeom>
          <a:noFill/>
          <a:ln>
            <a:noFill/>
          </a:ln>
        </p:spPr>
        <p:txBody>
          <a:bodyPr spcFirstLastPara="1" wrap="square" lIns="91425" tIns="45700" rIns="91425" bIns="4570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800" b="1" i="0" u="none" strike="noStrike" kern="1200" cap="none" spc="0" normalizeH="0" baseline="0" noProof="0" dirty="0">
                <a:ln>
                  <a:noFill/>
                </a:ln>
                <a:solidFill>
                  <a:schemeClr val="tx2"/>
                </a:solidFill>
                <a:effectLst/>
                <a:uLnTx/>
                <a:uFillTx/>
                <a:ea typeface="Calibri"/>
                <a:cs typeface="Calibri"/>
                <a:sym typeface="Calibri"/>
              </a:rPr>
              <a:t>United States: Trade Policy Uncertainty Index</a:t>
            </a: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800" b="0" i="0" u="none" strike="noStrike" kern="1200" cap="none" spc="0" normalizeH="0" baseline="0" noProof="0" dirty="0">
                <a:ln>
                  <a:noFill/>
                </a:ln>
                <a:solidFill>
                  <a:schemeClr val="tx2"/>
                </a:solidFill>
                <a:effectLst/>
                <a:uLnTx/>
                <a:uFillTx/>
                <a:ea typeface="Calibri"/>
                <a:cs typeface="Calibri"/>
                <a:sym typeface="Calibri"/>
              </a:rPr>
              <a:t>Index: Long-Term </a:t>
            </a:r>
            <a:r>
              <a:rPr lang="en-US" sz="1800" dirty="0">
                <a:solidFill>
                  <a:schemeClr val="tx2"/>
                </a:solidFill>
                <a:ea typeface="Calibri"/>
                <a:cs typeface="Calibri"/>
                <a:sym typeface="Calibri"/>
              </a:rPr>
              <a:t>A</a:t>
            </a:r>
            <a:r>
              <a:rPr kumimoji="0" lang="en-US" sz="1800" b="0" i="0" u="none" strike="noStrike" kern="1200" cap="none" spc="0" normalizeH="0" baseline="0" noProof="0" dirty="0" err="1">
                <a:ln>
                  <a:noFill/>
                </a:ln>
                <a:solidFill>
                  <a:schemeClr val="tx2"/>
                </a:solidFill>
                <a:effectLst/>
                <a:uLnTx/>
                <a:uFillTx/>
                <a:ea typeface="Calibri"/>
                <a:cs typeface="Calibri"/>
                <a:sym typeface="Calibri"/>
              </a:rPr>
              <a:t>verage</a:t>
            </a:r>
            <a:r>
              <a:rPr kumimoji="0" lang="en-US" sz="1800" b="0" i="0" u="none" strike="noStrike" kern="1200" cap="none" spc="0" normalizeH="0" baseline="0" noProof="0" dirty="0">
                <a:ln>
                  <a:noFill/>
                </a:ln>
                <a:solidFill>
                  <a:schemeClr val="tx2"/>
                </a:solidFill>
                <a:effectLst/>
                <a:uLnTx/>
                <a:uFillTx/>
                <a:ea typeface="Calibri"/>
                <a:cs typeface="Calibri"/>
                <a:sym typeface="Calibri"/>
              </a:rPr>
              <a:t> = 100</a:t>
            </a:r>
          </a:p>
        </p:txBody>
      </p:sp>
      <p:sp>
        <p:nvSpPr>
          <p:cNvPr id="14" name="Google Shape;684;p53">
            <a:extLst>
              <a:ext uri="{FF2B5EF4-FFF2-40B4-BE49-F238E27FC236}">
                <a16:creationId xmlns:a16="http://schemas.microsoft.com/office/drawing/2014/main" id="{1E699BD0-6382-449F-BCC3-2401A5278CA3}"/>
              </a:ext>
            </a:extLst>
          </p:cNvPr>
          <p:cNvSpPr txBox="1"/>
          <p:nvPr/>
        </p:nvSpPr>
        <p:spPr>
          <a:xfrm>
            <a:off x="140612" y="5631199"/>
            <a:ext cx="5382079" cy="562100"/>
          </a:xfrm>
          <a:prstGeom prst="rect">
            <a:avLst/>
          </a:prstGeom>
          <a:noFill/>
          <a:ln>
            <a:noFill/>
          </a:ln>
        </p:spPr>
        <p:txBody>
          <a:bodyPr spcFirstLastPara="1" wrap="square" lIns="91425" tIns="45700" rIns="91425" bIns="4570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alibri"/>
                <a:ea typeface="+mn-ea"/>
                <a:cs typeface="+mn-cs"/>
                <a:sym typeface="Calibri"/>
              </a:rPr>
              <a:t>Source: "Measuring Economic Policy Uncertainty" by Baker, Bloom, and Davis (2016). Note: The index reflects the frequency of articles in U.S. newspapers that analyze economic uncertainty related to policies and also contain one or more references to trade policy.</a:t>
            </a:r>
            <a:endParaRPr kumimoji="0" lang="es-MX" sz="1000" b="0" i="0" u="none" strike="noStrike" kern="1200" cap="none" spc="0" normalizeH="0" baseline="0" noProof="0" dirty="0">
              <a:ln>
                <a:noFill/>
              </a:ln>
              <a:solidFill>
                <a:schemeClr val="bg1">
                  <a:lumMod val="50000"/>
                </a:schemeClr>
              </a:solidFill>
              <a:effectLst/>
              <a:uLnTx/>
              <a:uFillTx/>
              <a:latin typeface="Calibri"/>
              <a:ea typeface="+mn-ea"/>
              <a:cs typeface="+mn-cs"/>
              <a:sym typeface="Calibri"/>
            </a:endParaRPr>
          </a:p>
        </p:txBody>
      </p:sp>
      <p:sp>
        <p:nvSpPr>
          <p:cNvPr id="15" name="Título 7">
            <a:extLst>
              <a:ext uri="{FF2B5EF4-FFF2-40B4-BE49-F238E27FC236}">
                <a16:creationId xmlns:a16="http://schemas.microsoft.com/office/drawing/2014/main" id="{A5409D1D-0796-4D45-8024-5A4A9ABECBAB}"/>
              </a:ext>
            </a:extLst>
          </p:cNvPr>
          <p:cNvSpPr>
            <a:spLocks noGrp="1"/>
          </p:cNvSpPr>
          <p:nvPr>
            <p:ph type="title"/>
          </p:nvPr>
        </p:nvSpPr>
        <p:spPr>
          <a:xfrm>
            <a:off x="6568368" y="4082"/>
            <a:ext cx="5403478" cy="720080"/>
          </a:xfrm>
        </p:spPr>
        <p:txBody>
          <a:bodyPr vert="horz" lIns="91440" tIns="45720" rIns="91440" bIns="45720" rtlCol="0" anchor="ctr">
            <a:noAutofit/>
          </a:bodyPr>
          <a:lstStyle/>
          <a:p>
            <a:pPr algn="r" defTabSz="820583" eaLnBrk="0" fontAlgn="base" hangingPunct="0">
              <a:lnSpc>
                <a:spcPts val="2502"/>
              </a:lnSpc>
              <a:spcAft>
                <a:spcPct val="0"/>
              </a:spcAft>
            </a:pPr>
            <a:r>
              <a:rPr lang="en-US" sz="2400" kern="0" dirty="0">
                <a:solidFill>
                  <a:srgbClr val="00727C"/>
                </a:solidFill>
              </a:rPr>
              <a:t>Trade Uncertainty and inflation </a:t>
            </a:r>
          </a:p>
        </p:txBody>
      </p:sp>
      <p:sp>
        <p:nvSpPr>
          <p:cNvPr id="16" name="CuadroTexto 7">
            <a:extLst>
              <a:ext uri="{FF2B5EF4-FFF2-40B4-BE49-F238E27FC236}">
                <a16:creationId xmlns:a16="http://schemas.microsoft.com/office/drawing/2014/main" id="{C147A69C-3B12-4094-899A-6CEB9956F67B}"/>
              </a:ext>
            </a:extLst>
          </p:cNvPr>
          <p:cNvSpPr txBox="1"/>
          <p:nvPr/>
        </p:nvSpPr>
        <p:spPr>
          <a:xfrm>
            <a:off x="5629933" y="1632710"/>
            <a:ext cx="6362700" cy="9233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solidFill>
                  <a:schemeClr val="tx2"/>
                </a:solidFill>
              </a:rPr>
              <a:t>United States: Evolution of 1 Year Inflation Swaps and Density Derived from the Cap and Floor Market</a:t>
            </a:r>
          </a:p>
          <a:p>
            <a:pPr algn="ctr"/>
            <a:r>
              <a:rPr lang="en-US" sz="1800" dirty="0">
                <a:solidFill>
                  <a:schemeClr val="tx2"/>
                </a:solidFill>
              </a:rPr>
              <a:t>Percent</a:t>
            </a:r>
          </a:p>
        </p:txBody>
      </p:sp>
      <p:sp>
        <p:nvSpPr>
          <p:cNvPr id="17" name="CuadroTexto 16">
            <a:extLst>
              <a:ext uri="{FF2B5EF4-FFF2-40B4-BE49-F238E27FC236}">
                <a16:creationId xmlns:a16="http://schemas.microsoft.com/office/drawing/2014/main" id="{B1AD9F13-EC5B-423A-B52F-BA1C547E7360}"/>
              </a:ext>
            </a:extLst>
          </p:cNvPr>
          <p:cNvSpPr txBox="1"/>
          <p:nvPr/>
        </p:nvSpPr>
        <p:spPr>
          <a:xfrm>
            <a:off x="5495365" y="5659311"/>
            <a:ext cx="6618528" cy="400110"/>
          </a:xfrm>
          <a:prstGeom prst="rect">
            <a:avLst/>
          </a:prstGeom>
          <a:noFill/>
        </p:spPr>
        <p:txBody>
          <a:bodyPr wrap="square">
            <a:spAutoFit/>
          </a:bodyPr>
          <a:lstStyle/>
          <a:p>
            <a:pPr algn="just"/>
            <a:r>
              <a:rPr lang="en-US" sz="1000" dirty="0">
                <a:solidFill>
                  <a:schemeClr val="bg1">
                    <a:lumMod val="50000"/>
                  </a:schemeClr>
                </a:solidFill>
              </a:rPr>
              <a:t>Source: Banco de México with data from Bloomberg. The probability density function is derived through the SABR methodology using zero coupon caps and floors. Using information on the US CPI.</a:t>
            </a:r>
          </a:p>
        </p:txBody>
      </p:sp>
      <p:pic>
        <p:nvPicPr>
          <p:cNvPr id="18" name="Imagen 17">
            <a:extLst>
              <a:ext uri="{FF2B5EF4-FFF2-40B4-BE49-F238E27FC236}">
                <a16:creationId xmlns:a16="http://schemas.microsoft.com/office/drawing/2014/main" id="{D1ABDC17-30BD-4991-8DE1-E6A1F4AA0A1E}"/>
              </a:ext>
            </a:extLst>
          </p:cNvPr>
          <p:cNvPicPr>
            <a:picLocks noChangeAspect="1"/>
          </p:cNvPicPr>
          <p:nvPr/>
        </p:nvPicPr>
        <p:blipFill>
          <a:blip r:embed="rId4"/>
          <a:stretch>
            <a:fillRect/>
          </a:stretch>
        </p:blipFill>
        <p:spPr>
          <a:xfrm>
            <a:off x="-546446" y="2183336"/>
            <a:ext cx="6362700" cy="3590925"/>
          </a:xfrm>
          <a:prstGeom prst="rect">
            <a:avLst/>
          </a:prstGeom>
        </p:spPr>
      </p:pic>
      <p:pic>
        <p:nvPicPr>
          <p:cNvPr id="2" name="Imagen 1">
            <a:extLst>
              <a:ext uri="{FF2B5EF4-FFF2-40B4-BE49-F238E27FC236}">
                <a16:creationId xmlns:a16="http://schemas.microsoft.com/office/drawing/2014/main" id="{EEC63728-199C-4F96-BAA3-8335D81D34F2}"/>
              </a:ext>
            </a:extLst>
          </p:cNvPr>
          <p:cNvPicPr>
            <a:picLocks noChangeAspect="1"/>
          </p:cNvPicPr>
          <p:nvPr/>
        </p:nvPicPr>
        <p:blipFill>
          <a:blip r:embed="rId5"/>
          <a:stretch>
            <a:fillRect/>
          </a:stretch>
        </p:blipFill>
        <p:spPr>
          <a:xfrm>
            <a:off x="4612325" y="2373649"/>
            <a:ext cx="7639050" cy="3257550"/>
          </a:xfrm>
          <a:prstGeom prst="rect">
            <a:avLst/>
          </a:prstGeom>
        </p:spPr>
      </p:pic>
    </p:spTree>
    <p:extLst>
      <p:ext uri="{BB962C8B-B14F-4D97-AF65-F5344CB8AC3E}">
        <p14:creationId xmlns:p14="http://schemas.microsoft.com/office/powerpoint/2010/main" val="365515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3B61EADB-1A45-4DA1-A00A-D032994060D4}"/>
              </a:ext>
            </a:extLst>
          </p:cNvPr>
          <p:cNvSpPr>
            <a:spLocks noGrp="1"/>
          </p:cNvSpPr>
          <p:nvPr>
            <p:ph type="sldNum" sz="quarter" idx="4"/>
          </p:nvPr>
        </p:nvSpPr>
        <p:spPr/>
        <p:txBody>
          <a:bodyPr/>
          <a:lstStyle/>
          <a:p>
            <a:fld id="{6FA57ABE-EBA6-4972-8B5F-F8C3757B4FBE}" type="slidenum">
              <a:rPr lang="es-MX" smtClean="0"/>
              <a:pPr/>
              <a:t>5</a:t>
            </a:fld>
            <a:endParaRPr lang="es-MX" dirty="0"/>
          </a:p>
        </p:txBody>
      </p:sp>
      <p:sp>
        <p:nvSpPr>
          <p:cNvPr id="7" name="Marcador de pie de página 1">
            <a:extLst>
              <a:ext uri="{FF2B5EF4-FFF2-40B4-BE49-F238E27FC236}">
                <a16:creationId xmlns:a16="http://schemas.microsoft.com/office/drawing/2014/main" id="{C5D15FEB-F2BF-436E-B0B4-E718B97D7743}"/>
              </a:ext>
            </a:extLst>
          </p:cNvPr>
          <p:cNvSpPr>
            <a:spLocks noGrp="1"/>
          </p:cNvSpPr>
          <p:nvPr>
            <p:ph type="ftr" sz="quarter" idx="11"/>
            <p:custDataLst>
              <p:tags r:id="rId1"/>
            </p:custDataLst>
          </p:nvPr>
        </p:nvSpPr>
        <p:spPr>
          <a:xfrm>
            <a:off x="0" y="6356350"/>
            <a:ext cx="12192000" cy="365125"/>
          </a:xfrm>
        </p:spPr>
        <p:txBody>
          <a:bodyPr/>
          <a:lstStyle/>
          <a:p>
            <a:r>
              <a:rPr lang="es-MX" sz="1000" dirty="0" err="1">
                <a:solidFill>
                  <a:srgbClr val="FFFFFF"/>
                </a:solidFill>
              </a:rPr>
              <a:t>Presentation</a:t>
            </a:r>
            <a:r>
              <a:rPr lang="es-MX" sz="1000" dirty="0">
                <a:solidFill>
                  <a:srgbClr val="FFFFFF"/>
                </a:solidFill>
              </a:rPr>
              <a:t> </a:t>
            </a:r>
            <a:r>
              <a:rPr lang="es-MX" sz="1000" dirty="0" err="1">
                <a:solidFill>
                  <a:srgbClr val="FFFFFF"/>
                </a:solidFill>
              </a:rPr>
              <a:t>not</a:t>
            </a:r>
            <a:r>
              <a:rPr lang="es-MX" sz="1000" dirty="0">
                <a:solidFill>
                  <a:srgbClr val="FFFFFF"/>
                </a:solidFill>
              </a:rPr>
              <a:t> </a:t>
            </a:r>
            <a:r>
              <a:rPr lang="es-MX" sz="1000" dirty="0" err="1">
                <a:solidFill>
                  <a:srgbClr val="FFFFFF"/>
                </a:solidFill>
              </a:rPr>
              <a:t>for</a:t>
            </a:r>
            <a:r>
              <a:rPr lang="es-MX" sz="1000" dirty="0">
                <a:solidFill>
                  <a:srgbClr val="FFFFFF"/>
                </a:solidFill>
              </a:rPr>
              <a:t> </a:t>
            </a:r>
            <a:r>
              <a:rPr lang="es-MX" sz="1000" dirty="0" err="1">
                <a:solidFill>
                  <a:srgbClr val="FFFFFF"/>
                </a:solidFill>
              </a:rPr>
              <a:t>external</a:t>
            </a:r>
            <a:r>
              <a:rPr lang="es-MX" sz="1000" dirty="0">
                <a:solidFill>
                  <a:srgbClr val="FFFFFF"/>
                </a:solidFill>
              </a:rPr>
              <a:t> </a:t>
            </a:r>
            <a:r>
              <a:rPr lang="es-MX" sz="1000" dirty="0" err="1">
                <a:solidFill>
                  <a:srgbClr val="FFFFFF"/>
                </a:solidFill>
              </a:rPr>
              <a:t>distribution</a:t>
            </a:r>
            <a:r>
              <a:rPr lang="es-MX" sz="1000" dirty="0">
                <a:solidFill>
                  <a:srgbClr val="FFFFFF"/>
                </a:solidFill>
              </a:rPr>
              <a:t>
</a:t>
            </a:r>
            <a:r>
              <a:rPr lang="es-MX" sz="900" dirty="0">
                <a:solidFill>
                  <a:srgbClr val="000000"/>
                </a:solidFill>
              </a:rPr>
              <a:t> 
</a:t>
            </a:r>
          </a:p>
        </p:txBody>
      </p:sp>
      <p:pic>
        <p:nvPicPr>
          <p:cNvPr id="11" name="Imagen 10">
            <a:extLst>
              <a:ext uri="{FF2B5EF4-FFF2-40B4-BE49-F238E27FC236}">
                <a16:creationId xmlns:a16="http://schemas.microsoft.com/office/drawing/2014/main" id="{53F52FCE-D14D-4A60-A6EF-59DC4300A920}"/>
              </a:ext>
            </a:extLst>
          </p:cNvPr>
          <p:cNvPicPr>
            <a:picLocks noChangeAspect="1"/>
          </p:cNvPicPr>
          <p:nvPr/>
        </p:nvPicPr>
        <p:blipFill>
          <a:blip r:embed="rId4"/>
          <a:stretch>
            <a:fillRect/>
          </a:stretch>
        </p:blipFill>
        <p:spPr>
          <a:xfrm>
            <a:off x="-107734" y="1622565"/>
            <a:ext cx="6877050" cy="4400550"/>
          </a:xfrm>
          <a:prstGeom prst="rect">
            <a:avLst/>
          </a:prstGeom>
        </p:spPr>
      </p:pic>
      <p:sp>
        <p:nvSpPr>
          <p:cNvPr id="12" name="CuadroTexto 7">
            <a:extLst>
              <a:ext uri="{FF2B5EF4-FFF2-40B4-BE49-F238E27FC236}">
                <a16:creationId xmlns:a16="http://schemas.microsoft.com/office/drawing/2014/main" id="{53E49D7E-02ED-4E11-B243-F85E4BF1B06D}"/>
              </a:ext>
            </a:extLst>
          </p:cNvPr>
          <p:cNvSpPr txBox="1"/>
          <p:nvPr/>
        </p:nvSpPr>
        <p:spPr>
          <a:xfrm>
            <a:off x="420624" y="1266914"/>
            <a:ext cx="5675376" cy="646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solidFill>
                  <a:schemeClr val="tx2"/>
                </a:solidFill>
              </a:rPr>
              <a:t>Evolution of Selected SOFR Futures Contracts</a:t>
            </a:r>
          </a:p>
          <a:p>
            <a:pPr algn="ctr"/>
            <a:r>
              <a:rPr lang="en-US" sz="1800" dirty="0">
                <a:solidFill>
                  <a:schemeClr val="tx2"/>
                </a:solidFill>
              </a:rPr>
              <a:t>Percentage</a:t>
            </a:r>
          </a:p>
        </p:txBody>
      </p:sp>
      <p:sp>
        <p:nvSpPr>
          <p:cNvPr id="13" name="CuadroTexto 12">
            <a:extLst>
              <a:ext uri="{FF2B5EF4-FFF2-40B4-BE49-F238E27FC236}">
                <a16:creationId xmlns:a16="http://schemas.microsoft.com/office/drawing/2014/main" id="{105A4A15-119A-411F-9BBC-7ACF04531CEC}"/>
              </a:ext>
            </a:extLst>
          </p:cNvPr>
          <p:cNvSpPr txBox="1"/>
          <p:nvPr/>
        </p:nvSpPr>
        <p:spPr>
          <a:xfrm>
            <a:off x="146049" y="5884257"/>
            <a:ext cx="5564469" cy="400110"/>
          </a:xfrm>
          <a:prstGeom prst="rect">
            <a:avLst/>
          </a:prstGeom>
          <a:noFill/>
        </p:spPr>
        <p:txBody>
          <a:bodyPr wrap="square">
            <a:spAutoFit/>
          </a:bodyPr>
          <a:lstStyle/>
          <a:p>
            <a:pPr algn="just"/>
            <a:r>
              <a:rPr lang="en-US" sz="1000" dirty="0">
                <a:solidFill>
                  <a:schemeClr val="bg1">
                    <a:lumMod val="50000"/>
                  </a:schemeClr>
                </a:solidFill>
              </a:rPr>
              <a:t>Source: Bloomberg. Note: Expected cuts are considered to be 25 bp, while the thresholds for defining these cuts are calculated in relation to the effective federal funds rate.  </a:t>
            </a:r>
          </a:p>
        </p:txBody>
      </p:sp>
      <p:sp>
        <p:nvSpPr>
          <p:cNvPr id="14" name="Título 1">
            <a:extLst>
              <a:ext uri="{FF2B5EF4-FFF2-40B4-BE49-F238E27FC236}">
                <a16:creationId xmlns:a16="http://schemas.microsoft.com/office/drawing/2014/main" id="{85514D6C-994B-471E-9E69-077A099D9A59}"/>
              </a:ext>
            </a:extLst>
          </p:cNvPr>
          <p:cNvSpPr txBox="1">
            <a:spLocks/>
          </p:cNvSpPr>
          <p:nvPr/>
        </p:nvSpPr>
        <p:spPr>
          <a:xfrm>
            <a:off x="2420872" y="-71945"/>
            <a:ext cx="9507723" cy="722510"/>
          </a:xfrm>
          <a:prstGeom prst="rect">
            <a:avLst/>
          </a:prstGeom>
        </p:spPr>
        <p:txBody>
          <a:bodyPr vert="horz" lIns="91440" tIns="45720" rIns="91440" bIns="45720" rtlCol="0" anchor="ctr">
            <a:noAutofit/>
          </a:bodyPr>
          <a:lstStyle>
            <a:defPPr>
              <a:defRPr lang="es-MX"/>
            </a:defPPr>
            <a:lvl1pPr algn="r" defTabSz="820583" eaLnBrk="0" fontAlgn="base" hangingPunct="0">
              <a:lnSpc>
                <a:spcPts val="2502"/>
              </a:lnSpc>
              <a:spcBef>
                <a:spcPct val="0"/>
              </a:spcBef>
              <a:spcAft>
                <a:spcPct val="0"/>
              </a:spcAft>
              <a:buNone/>
              <a:defRPr sz="2400" b="1" kern="0">
                <a:solidFill>
                  <a:schemeClr val="tx2"/>
                </a:solidFill>
                <a:latin typeface="+mj-lt"/>
                <a:ea typeface="+mj-ea"/>
                <a:cs typeface="+mj-cs"/>
              </a:defRPr>
            </a:lvl1pPr>
          </a:lstStyle>
          <a:p>
            <a:r>
              <a:rPr lang="en-US" dirty="0">
                <a:solidFill>
                  <a:srgbClr val="00727C"/>
                </a:solidFill>
              </a:rPr>
              <a:t>Monetary Policy Expectations and the U.S. dollar strength</a:t>
            </a:r>
          </a:p>
        </p:txBody>
      </p:sp>
      <p:sp>
        <p:nvSpPr>
          <p:cNvPr id="15" name="CuadroTexto 14">
            <a:extLst>
              <a:ext uri="{FF2B5EF4-FFF2-40B4-BE49-F238E27FC236}">
                <a16:creationId xmlns:a16="http://schemas.microsoft.com/office/drawing/2014/main" id="{67F9C1F0-43D5-4074-99A3-052970068704}"/>
              </a:ext>
            </a:extLst>
          </p:cNvPr>
          <p:cNvSpPr txBox="1"/>
          <p:nvPr/>
        </p:nvSpPr>
        <p:spPr>
          <a:xfrm>
            <a:off x="249469" y="523361"/>
            <a:ext cx="11561531" cy="646331"/>
          </a:xfrm>
          <a:prstGeom prst="rect">
            <a:avLst/>
          </a:prstGeom>
          <a:noFill/>
        </p:spPr>
        <p:txBody>
          <a:bodyPr wrap="square">
            <a:spAutoFit/>
          </a:bodyPr>
          <a:lstStyle/>
          <a:p>
            <a:pPr marL="285750" indent="-285750" algn="just">
              <a:spcBef>
                <a:spcPts val="0"/>
              </a:spcBef>
              <a:buClr>
                <a:schemeClr val="tx2"/>
              </a:buClr>
              <a:buSzPct val="100000"/>
              <a:buFont typeface="Arial" panose="020B0604020202020204" pitchFamily="34" charset="0"/>
              <a:buChar char="•"/>
            </a:pPr>
            <a:r>
              <a:rPr lang="en-US" b="1" dirty="0"/>
              <a:t>Therefore, markets anticipate that interest rates will remain higher for longer, which has also reinforced expectations that the U.S. dollar will remain strong.</a:t>
            </a:r>
            <a:endParaRPr lang="en-US" b="1" strike="sngStrike" dirty="0"/>
          </a:p>
        </p:txBody>
      </p:sp>
      <p:sp>
        <p:nvSpPr>
          <p:cNvPr id="16" name="CuadroTexto 7">
            <a:extLst>
              <a:ext uri="{FF2B5EF4-FFF2-40B4-BE49-F238E27FC236}">
                <a16:creationId xmlns:a16="http://schemas.microsoft.com/office/drawing/2014/main" id="{85CE1871-56DF-41EB-AB26-8E9BB74C3A44}"/>
              </a:ext>
            </a:extLst>
          </p:cNvPr>
          <p:cNvSpPr txBox="1"/>
          <p:nvPr/>
        </p:nvSpPr>
        <p:spPr>
          <a:xfrm>
            <a:off x="5022113" y="1301303"/>
            <a:ext cx="7463803" cy="646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solidFill>
                  <a:schemeClr val="tx2"/>
                </a:solidFill>
              </a:rPr>
              <a:t>DXY</a:t>
            </a:r>
            <a:r>
              <a:rPr lang="en-US" sz="1800" b="1" baseline="30000" dirty="0">
                <a:solidFill>
                  <a:schemeClr val="tx2"/>
                </a:solidFill>
              </a:rPr>
              <a:t>1/</a:t>
            </a:r>
            <a:r>
              <a:rPr lang="en-US" sz="1800" b="1" dirty="0">
                <a:solidFill>
                  <a:schemeClr val="tx2"/>
                </a:solidFill>
              </a:rPr>
              <a:t> Index and Implied Density in 1-Year Options</a:t>
            </a:r>
            <a:br>
              <a:rPr lang="en-US" sz="1800" b="1" dirty="0">
                <a:solidFill>
                  <a:schemeClr val="tx2"/>
                </a:solidFill>
              </a:rPr>
            </a:br>
            <a:r>
              <a:rPr lang="en-US" sz="1800" dirty="0">
                <a:solidFill>
                  <a:schemeClr val="tx2"/>
                </a:solidFill>
              </a:rPr>
              <a:t>Units</a:t>
            </a:r>
          </a:p>
        </p:txBody>
      </p:sp>
      <p:pic>
        <p:nvPicPr>
          <p:cNvPr id="17" name="Imagen 16">
            <a:extLst>
              <a:ext uri="{FF2B5EF4-FFF2-40B4-BE49-F238E27FC236}">
                <a16:creationId xmlns:a16="http://schemas.microsoft.com/office/drawing/2014/main" id="{E1D338DF-6D5C-4029-8734-CEA6FD786E7B}"/>
              </a:ext>
            </a:extLst>
          </p:cNvPr>
          <p:cNvPicPr>
            <a:picLocks noChangeAspect="1"/>
          </p:cNvPicPr>
          <p:nvPr/>
        </p:nvPicPr>
        <p:blipFill>
          <a:blip r:embed="rId5"/>
          <a:stretch>
            <a:fillRect/>
          </a:stretch>
        </p:blipFill>
        <p:spPr>
          <a:xfrm>
            <a:off x="5830981" y="1577346"/>
            <a:ext cx="6877050" cy="4210050"/>
          </a:xfrm>
          <a:prstGeom prst="rect">
            <a:avLst/>
          </a:prstGeom>
        </p:spPr>
      </p:pic>
      <p:sp>
        <p:nvSpPr>
          <p:cNvPr id="18" name="CuadroTexto 17">
            <a:extLst>
              <a:ext uri="{FF2B5EF4-FFF2-40B4-BE49-F238E27FC236}">
                <a16:creationId xmlns:a16="http://schemas.microsoft.com/office/drawing/2014/main" id="{E7D4BA5C-2E16-4E44-AA12-08FEDBEDA209}"/>
              </a:ext>
            </a:extLst>
          </p:cNvPr>
          <p:cNvSpPr txBox="1"/>
          <p:nvPr/>
        </p:nvSpPr>
        <p:spPr>
          <a:xfrm>
            <a:off x="5988261" y="5696182"/>
            <a:ext cx="6112003" cy="553998"/>
          </a:xfrm>
          <a:prstGeom prst="rect">
            <a:avLst/>
          </a:prstGeom>
          <a:noFill/>
        </p:spPr>
        <p:txBody>
          <a:bodyPr wrap="square">
            <a:spAutoFit/>
          </a:bodyPr>
          <a:lstStyle/>
          <a:p>
            <a:pPr algn="just"/>
            <a:r>
              <a:rPr lang="en-US" sz="1000" dirty="0">
                <a:solidFill>
                  <a:schemeClr val="bg1">
                    <a:lumMod val="50000"/>
                  </a:schemeClr>
                </a:solidFill>
              </a:rPr>
              <a:t>Source: Bloomberg. 1/DXY: A weighted average calculated by the Intercontinental Exchange (ICE) of the nominal exchange rate of the six major globally traded currencies with the following weights: EUR: 57.6%, JPY: 13.6%, GBP: 11.9%, CAD: 9.1%, SEK: 4.2%, and CHF: 3.6%. </a:t>
            </a:r>
          </a:p>
        </p:txBody>
      </p:sp>
    </p:spTree>
    <p:extLst>
      <p:ext uri="{BB962C8B-B14F-4D97-AF65-F5344CB8AC3E}">
        <p14:creationId xmlns:p14="http://schemas.microsoft.com/office/powerpoint/2010/main" val="1698930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9E1C71EA-E6B6-41A4-9FD6-EF4BF6556254}"/>
              </a:ext>
            </a:extLst>
          </p:cNvPr>
          <p:cNvSpPr>
            <a:spLocks noGrp="1"/>
          </p:cNvSpPr>
          <p:nvPr>
            <p:ph type="sldNum" sz="quarter" idx="4"/>
          </p:nvPr>
        </p:nvSpPr>
        <p:spPr/>
        <p:txBody>
          <a:bodyPr/>
          <a:lstStyle/>
          <a:p>
            <a:fld id="{6FA57ABE-EBA6-4972-8B5F-F8C3757B4FBE}" type="slidenum">
              <a:rPr lang="es-MX" smtClean="0"/>
              <a:pPr/>
              <a:t>6</a:t>
            </a:fld>
            <a:endParaRPr lang="es-MX" dirty="0"/>
          </a:p>
        </p:txBody>
      </p:sp>
      <p:sp>
        <p:nvSpPr>
          <p:cNvPr id="7" name="Marcador de pie de página 1">
            <a:extLst>
              <a:ext uri="{FF2B5EF4-FFF2-40B4-BE49-F238E27FC236}">
                <a16:creationId xmlns:a16="http://schemas.microsoft.com/office/drawing/2014/main" id="{72FEB562-FC5E-4941-A971-B0902D4523D7}"/>
              </a:ext>
            </a:extLst>
          </p:cNvPr>
          <p:cNvSpPr>
            <a:spLocks noGrp="1"/>
          </p:cNvSpPr>
          <p:nvPr>
            <p:ph type="ftr" sz="quarter" idx="11"/>
            <p:custDataLst>
              <p:tags r:id="rId1"/>
            </p:custDataLst>
          </p:nvPr>
        </p:nvSpPr>
        <p:spPr>
          <a:xfrm>
            <a:off x="0" y="6356350"/>
            <a:ext cx="12192000" cy="365125"/>
          </a:xfrm>
        </p:spPr>
        <p:txBody>
          <a:bodyPr/>
          <a:lstStyle/>
          <a:p>
            <a:r>
              <a:rPr lang="es-MX" sz="1000" dirty="0" err="1">
                <a:solidFill>
                  <a:srgbClr val="FFFFFF"/>
                </a:solidFill>
              </a:rPr>
              <a:t>Presentation</a:t>
            </a:r>
            <a:r>
              <a:rPr lang="es-MX" sz="1000" dirty="0">
                <a:solidFill>
                  <a:srgbClr val="FFFFFF"/>
                </a:solidFill>
              </a:rPr>
              <a:t> </a:t>
            </a:r>
            <a:r>
              <a:rPr lang="es-MX" sz="1000" dirty="0" err="1">
                <a:solidFill>
                  <a:srgbClr val="FFFFFF"/>
                </a:solidFill>
              </a:rPr>
              <a:t>not</a:t>
            </a:r>
            <a:r>
              <a:rPr lang="es-MX" sz="1000" dirty="0">
                <a:solidFill>
                  <a:srgbClr val="FFFFFF"/>
                </a:solidFill>
              </a:rPr>
              <a:t> </a:t>
            </a:r>
            <a:r>
              <a:rPr lang="es-MX" sz="1000" dirty="0" err="1">
                <a:solidFill>
                  <a:srgbClr val="FFFFFF"/>
                </a:solidFill>
              </a:rPr>
              <a:t>for</a:t>
            </a:r>
            <a:r>
              <a:rPr lang="es-MX" sz="1000" dirty="0">
                <a:solidFill>
                  <a:srgbClr val="FFFFFF"/>
                </a:solidFill>
              </a:rPr>
              <a:t> </a:t>
            </a:r>
            <a:r>
              <a:rPr lang="es-MX" sz="1000" dirty="0" err="1">
                <a:solidFill>
                  <a:srgbClr val="FFFFFF"/>
                </a:solidFill>
              </a:rPr>
              <a:t>external</a:t>
            </a:r>
            <a:r>
              <a:rPr lang="es-MX" sz="1000" dirty="0">
                <a:solidFill>
                  <a:srgbClr val="FFFFFF"/>
                </a:solidFill>
              </a:rPr>
              <a:t> </a:t>
            </a:r>
            <a:r>
              <a:rPr lang="es-MX" sz="1000" dirty="0" err="1">
                <a:solidFill>
                  <a:srgbClr val="FFFFFF"/>
                </a:solidFill>
              </a:rPr>
              <a:t>distribution</a:t>
            </a:r>
            <a:r>
              <a:rPr lang="es-MX" sz="1000" dirty="0">
                <a:solidFill>
                  <a:srgbClr val="FFFFFF"/>
                </a:solidFill>
              </a:rPr>
              <a:t>
</a:t>
            </a:r>
            <a:r>
              <a:rPr lang="es-MX" sz="900" dirty="0">
                <a:solidFill>
                  <a:srgbClr val="000000"/>
                </a:solidFill>
              </a:rPr>
              <a:t> 
</a:t>
            </a:r>
          </a:p>
        </p:txBody>
      </p:sp>
      <p:pic>
        <p:nvPicPr>
          <p:cNvPr id="11" name="Imagen 10">
            <a:extLst>
              <a:ext uri="{FF2B5EF4-FFF2-40B4-BE49-F238E27FC236}">
                <a16:creationId xmlns:a16="http://schemas.microsoft.com/office/drawing/2014/main" id="{7A04655C-83AC-4EFC-9110-AC71F9F6EEEB}"/>
              </a:ext>
            </a:extLst>
          </p:cNvPr>
          <p:cNvPicPr>
            <a:picLocks noChangeAspect="1"/>
          </p:cNvPicPr>
          <p:nvPr/>
        </p:nvPicPr>
        <p:blipFill>
          <a:blip r:embed="rId4"/>
          <a:stretch>
            <a:fillRect/>
          </a:stretch>
        </p:blipFill>
        <p:spPr>
          <a:xfrm>
            <a:off x="221263" y="1872285"/>
            <a:ext cx="5676900" cy="4019550"/>
          </a:xfrm>
          <a:prstGeom prst="rect">
            <a:avLst/>
          </a:prstGeom>
        </p:spPr>
      </p:pic>
      <p:sp>
        <p:nvSpPr>
          <p:cNvPr id="12" name="CuadroTexto 42">
            <a:extLst>
              <a:ext uri="{FF2B5EF4-FFF2-40B4-BE49-F238E27FC236}">
                <a16:creationId xmlns:a16="http://schemas.microsoft.com/office/drawing/2014/main" id="{B8339805-DA0B-4975-86E2-6BA6F78DCD23}"/>
              </a:ext>
            </a:extLst>
          </p:cNvPr>
          <p:cNvSpPr txBox="1"/>
          <p:nvPr/>
        </p:nvSpPr>
        <p:spPr>
          <a:xfrm>
            <a:off x="6052155" y="5776266"/>
            <a:ext cx="590202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Calibri"/>
                <a:ea typeface="+mn-ea"/>
                <a:cs typeface="Arial"/>
                <a:sym typeface="Arial"/>
              </a:rPr>
              <a:t>Source: Bloomberg. </a:t>
            </a:r>
            <a:r>
              <a:rPr lang="en-US" sz="1000" dirty="0">
                <a:solidFill>
                  <a:schemeClr val="bg1">
                    <a:lumMod val="50000"/>
                  </a:schemeClr>
                </a:solidFill>
                <a:latin typeface="Calibri"/>
                <a:cs typeface="Arial"/>
                <a:sym typeface="Arial"/>
              </a:rPr>
              <a:t>Estimations from the ACM model.</a:t>
            </a:r>
            <a:endParaRPr kumimoji="0" lang="en-US" sz="1000" b="0" i="0" u="none" strike="noStrike" kern="1200" cap="none" spc="0" normalizeH="0" baseline="0" noProof="0" dirty="0">
              <a:ln>
                <a:noFill/>
              </a:ln>
              <a:solidFill>
                <a:schemeClr val="bg1">
                  <a:lumMod val="50000"/>
                </a:schemeClr>
              </a:solidFill>
              <a:effectLst/>
              <a:uLnTx/>
              <a:uFillTx/>
              <a:latin typeface="Calibri"/>
              <a:ea typeface="+mn-ea"/>
              <a:cs typeface="Arial"/>
              <a:sym typeface="Arial"/>
            </a:endParaRPr>
          </a:p>
        </p:txBody>
      </p:sp>
      <p:sp>
        <p:nvSpPr>
          <p:cNvPr id="13" name="Rectángulo 12">
            <a:extLst>
              <a:ext uri="{FF2B5EF4-FFF2-40B4-BE49-F238E27FC236}">
                <a16:creationId xmlns:a16="http://schemas.microsoft.com/office/drawing/2014/main" id="{088B7CCE-C9B8-45E2-98DB-36FA4D6FF81C}"/>
              </a:ext>
            </a:extLst>
          </p:cNvPr>
          <p:cNvSpPr/>
          <p:nvPr/>
        </p:nvSpPr>
        <p:spPr>
          <a:xfrm>
            <a:off x="6587273" y="1216135"/>
            <a:ext cx="5102389" cy="573330"/>
          </a:xfrm>
          <a:prstGeom prst="rect">
            <a:avLst/>
          </a:prstGeom>
        </p:spPr>
        <p:txBody>
          <a:bodyPr vert="horz" wrap="square" lIns="91440" tIns="45720" rIns="91440" bIns="45720"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solidFill>
                <a:effectLst/>
                <a:uLnTx/>
                <a:uFillTx/>
                <a:ea typeface="+mn-ea"/>
                <a:cs typeface="+mn-cs"/>
              </a:rPr>
              <a:t>United States</a:t>
            </a:r>
            <a:r>
              <a:rPr lang="en-US" sz="1800" b="1" dirty="0">
                <a:solidFill>
                  <a:schemeClr val="tx2"/>
                </a:solidFill>
              </a:rPr>
              <a:t>: Evolution of the Expected Short-Term Rate, Term Premium and 10Y Yield</a:t>
            </a:r>
            <a:endParaRPr lang="en-US" sz="1800" dirty="0">
              <a:solidFill>
                <a:schemeClr val="tx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tx2"/>
                </a:solidFill>
                <a:effectLst/>
                <a:uLnTx/>
                <a:uFillTx/>
                <a:ea typeface="+mn-ea"/>
                <a:cs typeface="+mn-cs"/>
              </a:rPr>
              <a:t>Percentage; percentage</a:t>
            </a:r>
          </a:p>
        </p:txBody>
      </p:sp>
      <p:sp>
        <p:nvSpPr>
          <p:cNvPr id="14" name="CuadroTexto 7">
            <a:extLst>
              <a:ext uri="{FF2B5EF4-FFF2-40B4-BE49-F238E27FC236}">
                <a16:creationId xmlns:a16="http://schemas.microsoft.com/office/drawing/2014/main" id="{B4E78BCC-5ED1-4FD2-99EA-9CACB11A5CCC}"/>
              </a:ext>
            </a:extLst>
          </p:cNvPr>
          <p:cNvSpPr txBox="1"/>
          <p:nvPr/>
        </p:nvSpPr>
        <p:spPr>
          <a:xfrm>
            <a:off x="319685" y="1209335"/>
            <a:ext cx="5378022" cy="92333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solidFill>
                  <a:schemeClr val="tx2"/>
                </a:solidFill>
              </a:rPr>
              <a:t>Evolution of General Government Gross Debt of Selected Advanced Economies</a:t>
            </a:r>
          </a:p>
          <a:p>
            <a:pPr algn="ctr"/>
            <a:r>
              <a:rPr lang="en-US" sz="1800" dirty="0">
                <a:solidFill>
                  <a:schemeClr val="tx2"/>
                </a:solidFill>
              </a:rPr>
              <a:t>Percent of GDP </a:t>
            </a:r>
          </a:p>
        </p:txBody>
      </p:sp>
      <p:sp>
        <p:nvSpPr>
          <p:cNvPr id="15" name="CuadroTexto 14">
            <a:extLst>
              <a:ext uri="{FF2B5EF4-FFF2-40B4-BE49-F238E27FC236}">
                <a16:creationId xmlns:a16="http://schemas.microsoft.com/office/drawing/2014/main" id="{8EA5C449-6715-4517-87CF-FA77732DFF08}"/>
              </a:ext>
            </a:extLst>
          </p:cNvPr>
          <p:cNvSpPr txBox="1"/>
          <p:nvPr/>
        </p:nvSpPr>
        <p:spPr>
          <a:xfrm>
            <a:off x="67271" y="5764391"/>
            <a:ext cx="5295626" cy="400110"/>
          </a:xfrm>
          <a:prstGeom prst="rect">
            <a:avLst/>
          </a:prstGeom>
          <a:noFill/>
        </p:spPr>
        <p:txBody>
          <a:bodyPr wrap="square">
            <a:spAutoFit/>
          </a:bodyPr>
          <a:lstStyle/>
          <a:p>
            <a:pPr algn="just"/>
            <a:r>
              <a:rPr lang="en-US" sz="1000" dirty="0">
                <a:solidFill>
                  <a:schemeClr val="bg1">
                    <a:lumMod val="50000"/>
                  </a:schemeClr>
                </a:solidFill>
              </a:rPr>
              <a:t>Source: International Monetary Fund. Gross debt consists of all liabilities that require payment or payment of interest and/or principal.</a:t>
            </a:r>
          </a:p>
        </p:txBody>
      </p:sp>
      <p:pic>
        <p:nvPicPr>
          <p:cNvPr id="16" name="Imagen 15">
            <a:extLst>
              <a:ext uri="{FF2B5EF4-FFF2-40B4-BE49-F238E27FC236}">
                <a16:creationId xmlns:a16="http://schemas.microsoft.com/office/drawing/2014/main" id="{ED49AE92-45E6-45AD-9894-65795CA92031}"/>
              </a:ext>
            </a:extLst>
          </p:cNvPr>
          <p:cNvPicPr>
            <a:picLocks noChangeAspect="1"/>
          </p:cNvPicPr>
          <p:nvPr/>
        </p:nvPicPr>
        <p:blipFill>
          <a:blip r:embed="rId5"/>
          <a:stretch>
            <a:fillRect/>
          </a:stretch>
        </p:blipFill>
        <p:spPr>
          <a:xfrm>
            <a:off x="5969030" y="1743932"/>
            <a:ext cx="6115050" cy="3829050"/>
          </a:xfrm>
          <a:prstGeom prst="rect">
            <a:avLst/>
          </a:prstGeom>
        </p:spPr>
      </p:pic>
      <p:sp>
        <p:nvSpPr>
          <p:cNvPr id="17" name="CuadroTexto 16">
            <a:extLst>
              <a:ext uri="{FF2B5EF4-FFF2-40B4-BE49-F238E27FC236}">
                <a16:creationId xmlns:a16="http://schemas.microsoft.com/office/drawing/2014/main" id="{13331E83-CCF0-40EE-BA4C-0C11F5A71F9F}"/>
              </a:ext>
            </a:extLst>
          </p:cNvPr>
          <p:cNvSpPr txBox="1"/>
          <p:nvPr/>
        </p:nvSpPr>
        <p:spPr>
          <a:xfrm>
            <a:off x="249469" y="508991"/>
            <a:ext cx="11637731" cy="646331"/>
          </a:xfrm>
          <a:prstGeom prst="rect">
            <a:avLst/>
          </a:prstGeom>
          <a:noFill/>
        </p:spPr>
        <p:txBody>
          <a:bodyPr wrap="square">
            <a:spAutoFit/>
          </a:bodyPr>
          <a:lstStyle/>
          <a:p>
            <a:pPr marL="285750" indent="-285750" algn="just">
              <a:spcBef>
                <a:spcPts val="0"/>
              </a:spcBef>
              <a:buClr>
                <a:schemeClr val="tx2"/>
              </a:buClr>
              <a:buSzPct val="100000"/>
              <a:buFont typeface="Arial" panose="020B0604020202020204" pitchFamily="34" charset="0"/>
              <a:buChar char="•"/>
            </a:pPr>
            <a:r>
              <a:rPr lang="en-US" b="1" dirty="0"/>
              <a:t>These factors, along with concerns about loose fiscal policies—particularly in the United States—have driven up long-term rates, supported by the term premium and, to a lesser extent, higher expectations of short-term rates.</a:t>
            </a:r>
          </a:p>
        </p:txBody>
      </p:sp>
      <p:sp>
        <p:nvSpPr>
          <p:cNvPr id="18" name="Título 1">
            <a:extLst>
              <a:ext uri="{FF2B5EF4-FFF2-40B4-BE49-F238E27FC236}">
                <a16:creationId xmlns:a16="http://schemas.microsoft.com/office/drawing/2014/main" id="{218DE897-3CB1-4977-B7D5-56C9AD26A495}"/>
              </a:ext>
            </a:extLst>
          </p:cNvPr>
          <p:cNvSpPr txBox="1">
            <a:spLocks/>
          </p:cNvSpPr>
          <p:nvPr/>
        </p:nvSpPr>
        <p:spPr>
          <a:xfrm>
            <a:off x="2447504" y="-71945"/>
            <a:ext cx="9507723" cy="722510"/>
          </a:xfrm>
          <a:prstGeom prst="rect">
            <a:avLst/>
          </a:prstGeom>
        </p:spPr>
        <p:txBody>
          <a:bodyPr vert="horz" lIns="91440" tIns="45720" rIns="91440" bIns="45720" rtlCol="0" anchor="ctr">
            <a:noAutofit/>
          </a:bodyPr>
          <a:lstStyle>
            <a:defPPr>
              <a:defRPr lang="es-MX"/>
            </a:defPPr>
            <a:lvl1pPr algn="r" defTabSz="820583" eaLnBrk="0" fontAlgn="base" hangingPunct="0">
              <a:lnSpc>
                <a:spcPts val="2502"/>
              </a:lnSpc>
              <a:spcBef>
                <a:spcPct val="0"/>
              </a:spcBef>
              <a:spcAft>
                <a:spcPct val="0"/>
              </a:spcAft>
              <a:buNone/>
              <a:defRPr sz="2400" b="1" kern="0">
                <a:solidFill>
                  <a:schemeClr val="tx2"/>
                </a:solidFill>
                <a:latin typeface="+mj-lt"/>
                <a:ea typeface="+mj-ea"/>
                <a:cs typeface="+mj-cs"/>
              </a:defRPr>
            </a:lvl1pPr>
          </a:lstStyle>
          <a:p>
            <a:r>
              <a:rPr lang="en-US" dirty="0"/>
              <a:t>Debt Sustainability and long term rates</a:t>
            </a:r>
          </a:p>
        </p:txBody>
      </p:sp>
    </p:spTree>
    <p:extLst>
      <p:ext uri="{BB962C8B-B14F-4D97-AF65-F5344CB8AC3E}">
        <p14:creationId xmlns:p14="http://schemas.microsoft.com/office/powerpoint/2010/main" val="165969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5595B51-CFD7-4426-8D37-3C9A7E73E315}"/>
              </a:ext>
            </a:extLst>
          </p:cNvPr>
          <p:cNvSpPr>
            <a:spLocks noGrp="1"/>
          </p:cNvSpPr>
          <p:nvPr>
            <p:ph type="sldNum" sz="quarter" idx="4"/>
          </p:nvPr>
        </p:nvSpPr>
        <p:spPr/>
        <p:txBody>
          <a:bodyPr/>
          <a:lstStyle/>
          <a:p>
            <a:fld id="{6FA57ABE-EBA6-4972-8B5F-F8C3757B4FBE}" type="slidenum">
              <a:rPr lang="es-MX" smtClean="0"/>
              <a:pPr/>
              <a:t>7</a:t>
            </a:fld>
            <a:endParaRPr lang="es-MX" dirty="0"/>
          </a:p>
        </p:txBody>
      </p:sp>
      <p:sp>
        <p:nvSpPr>
          <p:cNvPr id="8" name="Marcador de pie de página 1">
            <a:extLst>
              <a:ext uri="{FF2B5EF4-FFF2-40B4-BE49-F238E27FC236}">
                <a16:creationId xmlns:a16="http://schemas.microsoft.com/office/drawing/2014/main" id="{08C2F00A-F20D-4EDC-B2F9-EEFDB8F49745}"/>
              </a:ext>
            </a:extLst>
          </p:cNvPr>
          <p:cNvSpPr>
            <a:spLocks noGrp="1"/>
          </p:cNvSpPr>
          <p:nvPr>
            <p:ph type="ftr" sz="quarter" idx="11"/>
            <p:custDataLst>
              <p:tags r:id="rId1"/>
            </p:custDataLst>
          </p:nvPr>
        </p:nvSpPr>
        <p:spPr>
          <a:xfrm>
            <a:off x="0" y="6356350"/>
            <a:ext cx="12192000" cy="365125"/>
          </a:xfrm>
        </p:spPr>
        <p:txBody>
          <a:bodyPr/>
          <a:lstStyle/>
          <a:p>
            <a:r>
              <a:rPr lang="es-MX" sz="1000" dirty="0" err="1">
                <a:solidFill>
                  <a:srgbClr val="FFFFFF"/>
                </a:solidFill>
              </a:rPr>
              <a:t>Presentation</a:t>
            </a:r>
            <a:r>
              <a:rPr lang="es-MX" sz="1000" dirty="0">
                <a:solidFill>
                  <a:srgbClr val="FFFFFF"/>
                </a:solidFill>
              </a:rPr>
              <a:t> </a:t>
            </a:r>
            <a:r>
              <a:rPr lang="es-MX" sz="1000" dirty="0" err="1">
                <a:solidFill>
                  <a:srgbClr val="FFFFFF"/>
                </a:solidFill>
              </a:rPr>
              <a:t>not</a:t>
            </a:r>
            <a:r>
              <a:rPr lang="es-MX" sz="1000" dirty="0">
                <a:solidFill>
                  <a:srgbClr val="FFFFFF"/>
                </a:solidFill>
              </a:rPr>
              <a:t> </a:t>
            </a:r>
            <a:r>
              <a:rPr lang="es-MX" sz="1000" dirty="0" err="1">
                <a:solidFill>
                  <a:srgbClr val="FFFFFF"/>
                </a:solidFill>
              </a:rPr>
              <a:t>for</a:t>
            </a:r>
            <a:r>
              <a:rPr lang="es-MX" sz="1000" dirty="0">
                <a:solidFill>
                  <a:srgbClr val="FFFFFF"/>
                </a:solidFill>
              </a:rPr>
              <a:t> </a:t>
            </a:r>
            <a:r>
              <a:rPr lang="es-MX" sz="1000" dirty="0" err="1">
                <a:solidFill>
                  <a:srgbClr val="FFFFFF"/>
                </a:solidFill>
              </a:rPr>
              <a:t>external</a:t>
            </a:r>
            <a:r>
              <a:rPr lang="es-MX" sz="1000" dirty="0">
                <a:solidFill>
                  <a:srgbClr val="FFFFFF"/>
                </a:solidFill>
              </a:rPr>
              <a:t> </a:t>
            </a:r>
            <a:r>
              <a:rPr lang="es-MX" sz="1000" dirty="0" err="1">
                <a:solidFill>
                  <a:srgbClr val="FFFFFF"/>
                </a:solidFill>
              </a:rPr>
              <a:t>distribution</a:t>
            </a:r>
            <a:r>
              <a:rPr lang="es-MX" sz="1000" dirty="0">
                <a:solidFill>
                  <a:srgbClr val="FFFFFF"/>
                </a:solidFill>
              </a:rPr>
              <a:t>
</a:t>
            </a:r>
            <a:r>
              <a:rPr lang="es-MX" sz="900" dirty="0">
                <a:solidFill>
                  <a:srgbClr val="000000"/>
                </a:solidFill>
              </a:rPr>
              <a:t> 
</a:t>
            </a:r>
          </a:p>
        </p:txBody>
      </p:sp>
      <p:sp>
        <p:nvSpPr>
          <p:cNvPr id="9" name="CuadroTexto 8">
            <a:extLst>
              <a:ext uri="{FF2B5EF4-FFF2-40B4-BE49-F238E27FC236}">
                <a16:creationId xmlns:a16="http://schemas.microsoft.com/office/drawing/2014/main" id="{7C6F0ACE-2972-4C94-971F-E7B70E9B7787}"/>
              </a:ext>
            </a:extLst>
          </p:cNvPr>
          <p:cNvSpPr txBox="1"/>
          <p:nvPr/>
        </p:nvSpPr>
        <p:spPr>
          <a:xfrm>
            <a:off x="337522" y="510256"/>
            <a:ext cx="11410530" cy="646331"/>
          </a:xfrm>
          <a:prstGeom prst="rect">
            <a:avLst/>
          </a:prstGeom>
          <a:noFill/>
        </p:spPr>
        <p:txBody>
          <a:bodyPr wrap="square">
            <a:spAutoFit/>
          </a:bodyPr>
          <a:lstStyle/>
          <a:p>
            <a:pPr marL="172875" lvl="1" indent="-171450" algn="just" defTabSz="914608">
              <a:spcAft>
                <a:spcPts val="1200"/>
              </a:spcAft>
              <a:buClr>
                <a:srgbClr val="00727C"/>
              </a:buClr>
              <a:buSzPct val="120000"/>
              <a:buFont typeface="Arial" panose="020B0604020202020204" pitchFamily="34" charset="0"/>
              <a:buChar char="•"/>
            </a:pPr>
            <a:r>
              <a:rPr lang="en-US" b="1" dirty="0"/>
              <a:t>The current uncertain environment poses significant challenges to the conduct of economic policy in emerging market economies. It could also have a significant impact on central banks´ reserve management strategies. </a:t>
            </a:r>
            <a:endParaRPr lang="en-US" sz="1600" dirty="0"/>
          </a:p>
        </p:txBody>
      </p:sp>
      <p:sp>
        <p:nvSpPr>
          <p:cNvPr id="10" name="Título 7">
            <a:extLst>
              <a:ext uri="{FF2B5EF4-FFF2-40B4-BE49-F238E27FC236}">
                <a16:creationId xmlns:a16="http://schemas.microsoft.com/office/drawing/2014/main" id="{1BBEC7DD-1DC9-4C23-9A66-BC61E406855A}"/>
              </a:ext>
            </a:extLst>
          </p:cNvPr>
          <p:cNvSpPr>
            <a:spLocks noGrp="1"/>
          </p:cNvSpPr>
          <p:nvPr>
            <p:ph type="title"/>
          </p:nvPr>
        </p:nvSpPr>
        <p:spPr>
          <a:xfrm>
            <a:off x="6456413" y="4082"/>
            <a:ext cx="5403478" cy="720080"/>
          </a:xfrm>
        </p:spPr>
        <p:txBody>
          <a:bodyPr vert="horz" lIns="91440" tIns="45720" rIns="91440" bIns="45720" rtlCol="0" anchor="ctr">
            <a:noAutofit/>
          </a:bodyPr>
          <a:lstStyle/>
          <a:p>
            <a:pPr algn="r" defTabSz="820583" eaLnBrk="0" fontAlgn="base" hangingPunct="0">
              <a:lnSpc>
                <a:spcPts val="2502"/>
              </a:lnSpc>
              <a:spcAft>
                <a:spcPct val="0"/>
              </a:spcAft>
            </a:pPr>
            <a:r>
              <a:rPr lang="en-US" sz="2400" kern="0" dirty="0"/>
              <a:t>Implications for 2025</a:t>
            </a:r>
          </a:p>
        </p:txBody>
      </p:sp>
      <p:sp>
        <p:nvSpPr>
          <p:cNvPr id="11" name="CuadroTexto 7">
            <a:extLst>
              <a:ext uri="{FF2B5EF4-FFF2-40B4-BE49-F238E27FC236}">
                <a16:creationId xmlns:a16="http://schemas.microsoft.com/office/drawing/2014/main" id="{972BA6C5-7989-4AA2-95FF-495988B808B0}"/>
              </a:ext>
            </a:extLst>
          </p:cNvPr>
          <p:cNvSpPr txBox="1"/>
          <p:nvPr/>
        </p:nvSpPr>
        <p:spPr>
          <a:xfrm>
            <a:off x="6763334" y="1309235"/>
            <a:ext cx="5054164" cy="36933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solidFill>
                  <a:schemeClr val="tx2"/>
                </a:solidFill>
                <a:latin typeface="+mj-lt"/>
              </a:rPr>
              <a:t>Portfolio’s Strategy in 2025</a:t>
            </a:r>
            <a:endParaRPr lang="en-US" sz="1800" b="0" baseline="0" dirty="0">
              <a:solidFill>
                <a:schemeClr val="tx2"/>
              </a:solidFill>
              <a:latin typeface="+mj-lt"/>
            </a:endParaRPr>
          </a:p>
        </p:txBody>
      </p:sp>
      <p:pic>
        <p:nvPicPr>
          <p:cNvPr id="12" name="Imagen 11">
            <a:extLst>
              <a:ext uri="{FF2B5EF4-FFF2-40B4-BE49-F238E27FC236}">
                <a16:creationId xmlns:a16="http://schemas.microsoft.com/office/drawing/2014/main" id="{7D3F10E7-88A5-4634-8535-1C48B15003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729" y="1784098"/>
            <a:ext cx="395341" cy="397951"/>
          </a:xfrm>
          <a:prstGeom prst="rect">
            <a:avLst/>
          </a:prstGeom>
        </p:spPr>
      </p:pic>
      <p:pic>
        <p:nvPicPr>
          <p:cNvPr id="13" name="Imagen 12">
            <a:extLst>
              <a:ext uri="{FF2B5EF4-FFF2-40B4-BE49-F238E27FC236}">
                <a16:creationId xmlns:a16="http://schemas.microsoft.com/office/drawing/2014/main" id="{82D41243-6BCF-40F6-A4A9-3C70A0589D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498" y="2608267"/>
            <a:ext cx="395341" cy="397951"/>
          </a:xfrm>
          <a:prstGeom prst="rect">
            <a:avLst/>
          </a:prstGeom>
        </p:spPr>
      </p:pic>
      <p:sp>
        <p:nvSpPr>
          <p:cNvPr id="14" name="CuadroTexto 13">
            <a:extLst>
              <a:ext uri="{FF2B5EF4-FFF2-40B4-BE49-F238E27FC236}">
                <a16:creationId xmlns:a16="http://schemas.microsoft.com/office/drawing/2014/main" id="{677203CA-13B1-44D1-BF55-135E81F7AC1D}"/>
              </a:ext>
            </a:extLst>
          </p:cNvPr>
          <p:cNvSpPr txBox="1"/>
          <p:nvPr/>
        </p:nvSpPr>
        <p:spPr>
          <a:xfrm>
            <a:off x="6509001" y="5889731"/>
            <a:ext cx="4247792" cy="246221"/>
          </a:xfrm>
          <a:prstGeom prst="rect">
            <a:avLst/>
          </a:prstGeom>
          <a:noFill/>
        </p:spPr>
        <p:txBody>
          <a:bodyPr wrap="square">
            <a:spAutoFit/>
          </a:bodyPr>
          <a:lstStyle/>
          <a:p>
            <a:pPr algn="just"/>
            <a:r>
              <a:rPr lang="en-US" sz="1000" dirty="0">
                <a:solidFill>
                  <a:schemeClr val="bg1">
                    <a:lumMod val="50000"/>
                  </a:schemeClr>
                </a:solidFill>
              </a:rPr>
              <a:t>Source: Banco de México.</a:t>
            </a:r>
          </a:p>
        </p:txBody>
      </p:sp>
      <p:pic>
        <p:nvPicPr>
          <p:cNvPr id="15" name="Imagen 14">
            <a:extLst>
              <a:ext uri="{FF2B5EF4-FFF2-40B4-BE49-F238E27FC236}">
                <a16:creationId xmlns:a16="http://schemas.microsoft.com/office/drawing/2014/main" id="{B34648B3-B99B-450A-B004-F6295D260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662" y="2608300"/>
            <a:ext cx="395341" cy="397951"/>
          </a:xfrm>
          <a:prstGeom prst="rect">
            <a:avLst/>
          </a:prstGeom>
        </p:spPr>
      </p:pic>
      <p:sp>
        <p:nvSpPr>
          <p:cNvPr id="16" name="Rectángulo 15">
            <a:extLst>
              <a:ext uri="{FF2B5EF4-FFF2-40B4-BE49-F238E27FC236}">
                <a16:creationId xmlns:a16="http://schemas.microsoft.com/office/drawing/2014/main" id="{4251FA27-3703-4B58-89F3-1B986D2C65C6}"/>
              </a:ext>
            </a:extLst>
          </p:cNvPr>
          <p:cNvSpPr/>
          <p:nvPr/>
        </p:nvSpPr>
        <p:spPr>
          <a:xfrm>
            <a:off x="6644066" y="4254988"/>
            <a:ext cx="5103986" cy="756426"/>
          </a:xfrm>
          <a:prstGeom prst="rect">
            <a:avLst/>
          </a:prstGeom>
          <a:solidFill>
            <a:srgbClr val="6D3A77"/>
          </a:solidFill>
          <a:ln>
            <a:solidFill>
              <a:srgbClr val="6D3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915825" lvl="3" algn="just" defTabSz="914608">
              <a:spcAft>
                <a:spcPts val="1200"/>
              </a:spcAft>
              <a:buClr>
                <a:schemeClr val="accent4"/>
              </a:buClr>
              <a:buSzPct val="120000"/>
            </a:pPr>
            <a:r>
              <a:rPr lang="en-US" sz="1600" b="1" dirty="0">
                <a:solidFill>
                  <a:schemeClr val="bg1"/>
                </a:solidFill>
              </a:rPr>
              <a:t>Decrease exposure to currencies other than the USD while maintaining it in those that offer diversification benefits</a:t>
            </a:r>
            <a:endParaRPr lang="en-US" sz="1600" dirty="0">
              <a:solidFill>
                <a:schemeClr val="bg1"/>
              </a:solidFill>
            </a:endParaRPr>
          </a:p>
        </p:txBody>
      </p:sp>
      <p:grpSp>
        <p:nvGrpSpPr>
          <p:cNvPr id="17" name="Grupo 16">
            <a:extLst>
              <a:ext uri="{FF2B5EF4-FFF2-40B4-BE49-F238E27FC236}">
                <a16:creationId xmlns:a16="http://schemas.microsoft.com/office/drawing/2014/main" id="{70CE99FF-9DC9-406A-AB17-C2EF7C6A899B}"/>
              </a:ext>
            </a:extLst>
          </p:cNvPr>
          <p:cNvGrpSpPr/>
          <p:nvPr/>
        </p:nvGrpSpPr>
        <p:grpSpPr>
          <a:xfrm>
            <a:off x="6644066" y="1766676"/>
            <a:ext cx="5103986" cy="2422094"/>
            <a:chOff x="6532511" y="1679279"/>
            <a:chExt cx="5103986" cy="2305458"/>
          </a:xfrm>
        </p:grpSpPr>
        <p:sp>
          <p:nvSpPr>
            <p:cNvPr id="18" name="Rectángulo 17">
              <a:extLst>
                <a:ext uri="{FF2B5EF4-FFF2-40B4-BE49-F238E27FC236}">
                  <a16:creationId xmlns:a16="http://schemas.microsoft.com/office/drawing/2014/main" id="{2C144895-4034-4C28-AF85-A47CCB736E73}"/>
                </a:ext>
              </a:extLst>
            </p:cNvPr>
            <p:cNvSpPr/>
            <p:nvPr/>
          </p:nvSpPr>
          <p:spPr>
            <a:xfrm>
              <a:off x="6532511" y="1679279"/>
              <a:ext cx="5103986" cy="720000"/>
            </a:xfrm>
            <a:prstGeom prst="rect">
              <a:avLst/>
            </a:prstGeom>
            <a:solidFill>
              <a:srgbClr val="182A47"/>
            </a:solidFill>
            <a:ln>
              <a:solidFill>
                <a:srgbClr val="182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425" lvl="1" algn="ctr" defTabSz="914608">
                <a:spcAft>
                  <a:spcPts val="1200"/>
                </a:spcAft>
                <a:buClr>
                  <a:schemeClr val="accent4"/>
                </a:buClr>
                <a:buSzPct val="120000"/>
              </a:pPr>
              <a:r>
                <a:rPr lang="en-US" sz="1600" b="1" dirty="0">
                  <a:solidFill>
                    <a:schemeClr val="bg1"/>
                  </a:solidFill>
                </a:rPr>
                <a:t>Limited duration risk</a:t>
              </a:r>
            </a:p>
          </p:txBody>
        </p:sp>
        <p:sp>
          <p:nvSpPr>
            <p:cNvPr id="19" name="Rectángulo 18">
              <a:extLst>
                <a:ext uri="{FF2B5EF4-FFF2-40B4-BE49-F238E27FC236}">
                  <a16:creationId xmlns:a16="http://schemas.microsoft.com/office/drawing/2014/main" id="{F7C2C759-DB9A-4CB7-9E55-C8E266A37DCC}"/>
                </a:ext>
              </a:extLst>
            </p:cNvPr>
            <p:cNvSpPr/>
            <p:nvPr/>
          </p:nvSpPr>
          <p:spPr>
            <a:xfrm>
              <a:off x="6532511" y="2441794"/>
              <a:ext cx="2520000" cy="1542943"/>
            </a:xfrm>
            <a:prstGeom prst="rect">
              <a:avLst/>
            </a:prstGeom>
            <a:solidFill>
              <a:srgbClr val="31B133">
                <a:alpha val="20000"/>
              </a:srgbClr>
            </a:solid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175" lvl="1" indent="-285750" defTabSz="914608">
                <a:spcAft>
                  <a:spcPts val="1200"/>
                </a:spcAft>
                <a:buClr>
                  <a:schemeClr val="accent1"/>
                </a:buClr>
                <a:buSzPct val="120000"/>
                <a:buFont typeface="Arial" panose="020B0604020202020204" pitchFamily="34" charset="0"/>
                <a:buChar char="•"/>
              </a:pPr>
              <a:r>
                <a:rPr lang="en-US" sz="1600" b="1" dirty="0">
                  <a:solidFill>
                    <a:srgbClr val="002060"/>
                  </a:solidFill>
                </a:rPr>
                <a:t>Increase allocation to inflation- linked bonds </a:t>
              </a:r>
              <a:endParaRPr lang="en-US" sz="1600" b="1" strike="sngStrike" dirty="0">
                <a:solidFill>
                  <a:srgbClr val="002060"/>
                </a:solidFill>
              </a:endParaRPr>
            </a:p>
            <a:p>
              <a:pPr marL="287175" lvl="1" indent="-285750" defTabSz="914608">
                <a:spcAft>
                  <a:spcPts val="1200"/>
                </a:spcAft>
                <a:buClr>
                  <a:schemeClr val="accent1"/>
                </a:buClr>
                <a:buSzPct val="120000"/>
                <a:buFont typeface="Arial" panose="020B0604020202020204" pitchFamily="34" charset="0"/>
                <a:buChar char="•"/>
              </a:pPr>
              <a:r>
                <a:rPr lang="en-US" sz="1600" b="1" dirty="0">
                  <a:solidFill>
                    <a:srgbClr val="002060"/>
                  </a:solidFill>
                </a:rPr>
                <a:t>Increase exposure to money market instruments</a:t>
              </a:r>
            </a:p>
          </p:txBody>
        </p:sp>
        <p:sp>
          <p:nvSpPr>
            <p:cNvPr id="20" name="Rectángulo 19">
              <a:extLst>
                <a:ext uri="{FF2B5EF4-FFF2-40B4-BE49-F238E27FC236}">
                  <a16:creationId xmlns:a16="http://schemas.microsoft.com/office/drawing/2014/main" id="{C8FEB91B-A545-4971-B26D-EC28F6194B2C}"/>
                </a:ext>
              </a:extLst>
            </p:cNvPr>
            <p:cNvSpPr/>
            <p:nvPr/>
          </p:nvSpPr>
          <p:spPr>
            <a:xfrm>
              <a:off x="9088136" y="2441794"/>
              <a:ext cx="2520000" cy="1542943"/>
            </a:xfrm>
            <a:prstGeom prst="rect">
              <a:avLst/>
            </a:prstGeom>
            <a:solidFill>
              <a:srgbClr val="BF0A33">
                <a:alpha val="20000"/>
              </a:srgbClr>
            </a:solid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175" lvl="1" indent="-285750" algn="just" defTabSz="914608">
                <a:spcAft>
                  <a:spcPts val="1200"/>
                </a:spcAft>
                <a:buClr>
                  <a:schemeClr val="accent6"/>
                </a:buClr>
                <a:buSzPct val="120000"/>
                <a:buFont typeface="Arial" panose="020B0604020202020204" pitchFamily="34" charset="0"/>
                <a:buChar char="•"/>
              </a:pPr>
              <a:r>
                <a:rPr lang="en-US" sz="1600" b="1" dirty="0">
                  <a:solidFill>
                    <a:srgbClr val="C00000"/>
                  </a:solidFill>
                </a:rPr>
                <a:t>Reduce allocation to the long-end of sovereign curves</a:t>
              </a:r>
            </a:p>
            <a:p>
              <a:pPr marL="287175" lvl="1" indent="-285750" algn="just" defTabSz="914608">
                <a:spcAft>
                  <a:spcPts val="1200"/>
                </a:spcAft>
                <a:buClr>
                  <a:schemeClr val="accent6"/>
                </a:buClr>
                <a:buSzPct val="120000"/>
                <a:buFont typeface="Arial" panose="020B0604020202020204" pitchFamily="34" charset="0"/>
                <a:buChar char="•"/>
              </a:pPr>
              <a:r>
                <a:rPr lang="en-US" sz="1600" b="1" dirty="0">
                  <a:solidFill>
                    <a:srgbClr val="C00000"/>
                  </a:solidFill>
                </a:rPr>
                <a:t>Reduce exposure to credit spread instruments</a:t>
              </a:r>
            </a:p>
          </p:txBody>
        </p:sp>
      </p:grpSp>
      <p:sp>
        <p:nvSpPr>
          <p:cNvPr id="21" name="Rectángulo 20">
            <a:extLst>
              <a:ext uri="{FF2B5EF4-FFF2-40B4-BE49-F238E27FC236}">
                <a16:creationId xmlns:a16="http://schemas.microsoft.com/office/drawing/2014/main" id="{CA3DD5B4-2322-44E9-B9F1-5AF61A37002A}"/>
              </a:ext>
            </a:extLst>
          </p:cNvPr>
          <p:cNvSpPr/>
          <p:nvPr/>
        </p:nvSpPr>
        <p:spPr>
          <a:xfrm>
            <a:off x="6644065" y="5108055"/>
            <a:ext cx="5103985" cy="720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425" lvl="1" algn="ctr" defTabSz="914608">
              <a:spcAft>
                <a:spcPts val="1200"/>
              </a:spcAft>
              <a:buClr>
                <a:schemeClr val="accent4"/>
              </a:buClr>
              <a:buSzPct val="120000"/>
            </a:pPr>
            <a:r>
              <a:rPr lang="en-US" sz="1600" b="1" dirty="0">
                <a:solidFill>
                  <a:schemeClr val="bg1"/>
                </a:solidFill>
              </a:rPr>
              <a:t>Increase exposure to gold</a:t>
            </a:r>
            <a:endParaRPr lang="en-US" sz="1600" dirty="0">
              <a:solidFill>
                <a:schemeClr val="bg1"/>
              </a:solidFill>
            </a:endParaRPr>
          </a:p>
        </p:txBody>
      </p:sp>
      <p:pic>
        <p:nvPicPr>
          <p:cNvPr id="22" name="Imagen 21">
            <a:extLst>
              <a:ext uri="{FF2B5EF4-FFF2-40B4-BE49-F238E27FC236}">
                <a16:creationId xmlns:a16="http://schemas.microsoft.com/office/drawing/2014/main" id="{C702305B-45F5-46C3-A162-9A6577F9BED7}"/>
              </a:ext>
            </a:extLst>
          </p:cNvPr>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6685914" y="5105236"/>
            <a:ext cx="720000" cy="720000"/>
          </a:xfrm>
          <a:prstGeom prst="rect">
            <a:avLst/>
          </a:prstGeom>
        </p:spPr>
      </p:pic>
      <p:pic>
        <p:nvPicPr>
          <p:cNvPr id="23" name="Imagen 22">
            <a:extLst>
              <a:ext uri="{FF2B5EF4-FFF2-40B4-BE49-F238E27FC236}">
                <a16:creationId xmlns:a16="http://schemas.microsoft.com/office/drawing/2014/main" id="{251F32DC-349C-4A4E-84C9-AED284C58E2C}"/>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6724500" y="4275393"/>
            <a:ext cx="720000" cy="720000"/>
          </a:xfrm>
          <a:prstGeom prst="rect">
            <a:avLst/>
          </a:prstGeom>
        </p:spPr>
      </p:pic>
      <p:grpSp>
        <p:nvGrpSpPr>
          <p:cNvPr id="24" name="Grupo 23">
            <a:extLst>
              <a:ext uri="{FF2B5EF4-FFF2-40B4-BE49-F238E27FC236}">
                <a16:creationId xmlns:a16="http://schemas.microsoft.com/office/drawing/2014/main" id="{3477D35E-FD90-40D0-8B73-395070B177D7}"/>
              </a:ext>
            </a:extLst>
          </p:cNvPr>
          <p:cNvGrpSpPr/>
          <p:nvPr/>
        </p:nvGrpSpPr>
        <p:grpSpPr>
          <a:xfrm>
            <a:off x="6960796" y="1821755"/>
            <a:ext cx="640515" cy="640515"/>
            <a:chOff x="5993812" y="1740144"/>
            <a:chExt cx="640515" cy="640515"/>
          </a:xfrm>
        </p:grpSpPr>
        <p:pic>
          <p:nvPicPr>
            <p:cNvPr id="25" name="Imagen 24">
              <a:extLst>
                <a:ext uri="{FF2B5EF4-FFF2-40B4-BE49-F238E27FC236}">
                  <a16:creationId xmlns:a16="http://schemas.microsoft.com/office/drawing/2014/main" id="{A824576D-81D4-40A3-840F-C37C25968546}"/>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5993812" y="1740144"/>
              <a:ext cx="640515" cy="640515"/>
            </a:xfrm>
            <a:prstGeom prst="rect">
              <a:avLst/>
            </a:prstGeom>
          </p:spPr>
        </p:pic>
        <p:pic>
          <p:nvPicPr>
            <p:cNvPr id="26" name="Imagen 25">
              <a:extLst>
                <a:ext uri="{FF2B5EF4-FFF2-40B4-BE49-F238E27FC236}">
                  <a16:creationId xmlns:a16="http://schemas.microsoft.com/office/drawing/2014/main" id="{E3829B15-E7A2-41AD-ADBA-565BD8223374}"/>
                </a:ext>
              </a:extLst>
            </p:cNvPr>
            <p:cNvPicPr>
              <a:picLocks noChangeAspect="1"/>
            </p:cNvPicPr>
            <p:nvPr/>
          </p:nvPicPr>
          <p:blipFill rotWithShape="1">
            <a:blip r:embed="rId9">
              <a:lum bright="70000" contrast="-70000"/>
              <a:extLst>
                <a:ext uri="{28A0092B-C50C-407E-A947-70E740481C1C}">
                  <a14:useLocalDpi xmlns:a14="http://schemas.microsoft.com/office/drawing/2010/main" val="0"/>
                </a:ext>
              </a:extLst>
            </a:blip>
            <a:srcRect b="37252"/>
            <a:stretch/>
          </p:blipFill>
          <p:spPr>
            <a:xfrm>
              <a:off x="6341584" y="2191211"/>
              <a:ext cx="271864" cy="170588"/>
            </a:xfrm>
            <a:prstGeom prst="rect">
              <a:avLst/>
            </a:prstGeom>
          </p:spPr>
        </p:pic>
      </p:grpSp>
      <p:sp>
        <p:nvSpPr>
          <p:cNvPr id="27" name="CuadroTexto 7">
            <a:extLst>
              <a:ext uri="{FF2B5EF4-FFF2-40B4-BE49-F238E27FC236}">
                <a16:creationId xmlns:a16="http://schemas.microsoft.com/office/drawing/2014/main" id="{7E1747BA-419B-4BE7-9722-528A2CEDF4C6}"/>
              </a:ext>
            </a:extLst>
          </p:cNvPr>
          <p:cNvSpPr txBox="1"/>
          <p:nvPr/>
        </p:nvSpPr>
        <p:spPr>
          <a:xfrm>
            <a:off x="228600" y="1350357"/>
            <a:ext cx="5867399" cy="64633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solidFill>
                  <a:schemeClr val="tx2"/>
                </a:solidFill>
                <a:latin typeface="+mj-lt"/>
              </a:rPr>
              <a:t>Word cloud of prevalent risks to the Mexican economy associated with the new administration in the United States </a:t>
            </a:r>
            <a:endParaRPr lang="en-US" sz="1800" b="0" baseline="0" dirty="0">
              <a:solidFill>
                <a:schemeClr val="tx2"/>
              </a:solidFill>
              <a:latin typeface="+mj-lt"/>
            </a:endParaRPr>
          </a:p>
        </p:txBody>
      </p:sp>
      <p:pic>
        <p:nvPicPr>
          <p:cNvPr id="28" name="Imagen 27">
            <a:extLst>
              <a:ext uri="{FF2B5EF4-FFF2-40B4-BE49-F238E27FC236}">
                <a16:creationId xmlns:a16="http://schemas.microsoft.com/office/drawing/2014/main" id="{80BF3DBE-9561-456C-B8C4-F343DCCEA637}"/>
              </a:ext>
            </a:extLst>
          </p:cNvPr>
          <p:cNvPicPr>
            <a:picLocks noChangeAspect="1"/>
          </p:cNvPicPr>
          <p:nvPr/>
        </p:nvPicPr>
        <p:blipFill rotWithShape="1">
          <a:blip r:embed="rId10"/>
          <a:srcRect l="64522" t="39020" r="3874" b="20065"/>
          <a:stretch/>
        </p:blipFill>
        <p:spPr>
          <a:xfrm>
            <a:off x="955662" y="2186677"/>
            <a:ext cx="4842038" cy="3330145"/>
          </a:xfrm>
          <a:prstGeom prst="rect">
            <a:avLst/>
          </a:prstGeom>
        </p:spPr>
      </p:pic>
      <p:sp>
        <p:nvSpPr>
          <p:cNvPr id="29" name="CuadroTexto 28">
            <a:extLst>
              <a:ext uri="{FF2B5EF4-FFF2-40B4-BE49-F238E27FC236}">
                <a16:creationId xmlns:a16="http://schemas.microsoft.com/office/drawing/2014/main" id="{BA186B82-0551-4005-AEE8-7E44D7A35289}"/>
              </a:ext>
            </a:extLst>
          </p:cNvPr>
          <p:cNvSpPr txBox="1"/>
          <p:nvPr/>
        </p:nvSpPr>
        <p:spPr>
          <a:xfrm>
            <a:off x="757116" y="5601681"/>
            <a:ext cx="4748971" cy="400110"/>
          </a:xfrm>
          <a:prstGeom prst="rect">
            <a:avLst/>
          </a:prstGeom>
          <a:noFill/>
        </p:spPr>
        <p:txBody>
          <a:bodyPr wrap="square">
            <a:spAutoFit/>
          </a:bodyPr>
          <a:lstStyle/>
          <a:p>
            <a:pPr algn="just"/>
            <a:r>
              <a:rPr lang="en-US" sz="1000" dirty="0">
                <a:solidFill>
                  <a:schemeClr val="bg1">
                    <a:lumMod val="50000"/>
                  </a:schemeClr>
                </a:solidFill>
              </a:rPr>
              <a:t>Source: Banco de México with data from </a:t>
            </a:r>
            <a:r>
              <a:rPr lang="en-US" sz="1000" dirty="0" err="1">
                <a:solidFill>
                  <a:schemeClr val="bg1">
                    <a:lumMod val="50000"/>
                  </a:schemeClr>
                </a:solidFill>
              </a:rPr>
              <a:t>Banorte</a:t>
            </a:r>
            <a:r>
              <a:rPr lang="en-US" sz="1000" dirty="0">
                <a:solidFill>
                  <a:schemeClr val="bg1">
                    <a:lumMod val="50000"/>
                  </a:schemeClr>
                </a:solidFill>
              </a:rPr>
              <a:t>, Barclays, Credit Agricole, </a:t>
            </a:r>
            <a:r>
              <a:rPr lang="en-US" sz="1000" dirty="0" err="1">
                <a:solidFill>
                  <a:schemeClr val="bg1">
                    <a:lumMod val="50000"/>
                  </a:schemeClr>
                </a:solidFill>
              </a:rPr>
              <a:t>Societe</a:t>
            </a:r>
            <a:r>
              <a:rPr lang="en-US" sz="1000" dirty="0">
                <a:solidFill>
                  <a:schemeClr val="bg1">
                    <a:lumMod val="50000"/>
                  </a:schemeClr>
                </a:solidFill>
              </a:rPr>
              <a:t> </a:t>
            </a:r>
            <a:r>
              <a:rPr lang="en-US" sz="1000" dirty="0" err="1">
                <a:solidFill>
                  <a:schemeClr val="bg1">
                    <a:lumMod val="50000"/>
                  </a:schemeClr>
                </a:solidFill>
              </a:rPr>
              <a:t>Generale</a:t>
            </a:r>
            <a:r>
              <a:rPr lang="en-US" sz="1000" dirty="0">
                <a:solidFill>
                  <a:schemeClr val="bg1">
                    <a:lumMod val="50000"/>
                  </a:schemeClr>
                </a:solidFill>
              </a:rPr>
              <a:t>, Citi, Banamex, Nomura, Natixis, and Goldman Sachs.</a:t>
            </a:r>
          </a:p>
        </p:txBody>
      </p:sp>
    </p:spTree>
    <p:extLst>
      <p:ext uri="{BB962C8B-B14F-4D97-AF65-F5344CB8AC3E}">
        <p14:creationId xmlns:p14="http://schemas.microsoft.com/office/powerpoint/2010/main" val="173721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1">
            <a:extLst>
              <a:ext uri="{FF2B5EF4-FFF2-40B4-BE49-F238E27FC236}">
                <a16:creationId xmlns:a16="http://schemas.microsoft.com/office/drawing/2014/main" id="{67133BC7-09FA-4A34-A832-56E4D6E4953F}"/>
              </a:ext>
            </a:extLst>
          </p:cNvPr>
          <p:cNvSpPr>
            <a:spLocks noGrp="1"/>
          </p:cNvSpPr>
          <p:nvPr>
            <p:ph type="ftr" sz="quarter" idx="11"/>
            <p:custDataLst>
              <p:tags r:id="rId1"/>
            </p:custDataLst>
          </p:nvPr>
        </p:nvSpPr>
        <p:spPr>
          <a:xfrm>
            <a:off x="0" y="6356350"/>
            <a:ext cx="12192000" cy="365125"/>
          </a:xfrm>
        </p:spPr>
        <p:txBody>
          <a:bodyPr/>
          <a:lstStyle/>
          <a:p>
            <a:r>
              <a:rPr lang="es-MX" sz="1000" dirty="0" err="1">
                <a:solidFill>
                  <a:srgbClr val="FFFFFF"/>
                </a:solidFill>
              </a:rPr>
              <a:t>Presentation</a:t>
            </a:r>
            <a:r>
              <a:rPr lang="es-MX" sz="1000" dirty="0">
                <a:solidFill>
                  <a:srgbClr val="FFFFFF"/>
                </a:solidFill>
              </a:rPr>
              <a:t> </a:t>
            </a:r>
            <a:r>
              <a:rPr lang="es-MX" sz="1000" dirty="0" err="1">
                <a:solidFill>
                  <a:srgbClr val="FFFFFF"/>
                </a:solidFill>
              </a:rPr>
              <a:t>not</a:t>
            </a:r>
            <a:r>
              <a:rPr lang="es-MX" sz="1000" dirty="0">
                <a:solidFill>
                  <a:srgbClr val="FFFFFF"/>
                </a:solidFill>
              </a:rPr>
              <a:t> </a:t>
            </a:r>
            <a:r>
              <a:rPr lang="es-MX" sz="1000" dirty="0" err="1">
                <a:solidFill>
                  <a:srgbClr val="FFFFFF"/>
                </a:solidFill>
              </a:rPr>
              <a:t>for</a:t>
            </a:r>
            <a:r>
              <a:rPr lang="es-MX" sz="1000" dirty="0">
                <a:solidFill>
                  <a:srgbClr val="FFFFFF"/>
                </a:solidFill>
              </a:rPr>
              <a:t> </a:t>
            </a:r>
            <a:r>
              <a:rPr lang="es-MX" sz="1000" dirty="0" err="1">
                <a:solidFill>
                  <a:srgbClr val="FFFFFF"/>
                </a:solidFill>
              </a:rPr>
              <a:t>external</a:t>
            </a:r>
            <a:r>
              <a:rPr lang="es-MX" sz="1000" dirty="0">
                <a:solidFill>
                  <a:srgbClr val="FFFFFF"/>
                </a:solidFill>
              </a:rPr>
              <a:t> </a:t>
            </a:r>
            <a:r>
              <a:rPr lang="es-MX" sz="1000" dirty="0" err="1">
                <a:solidFill>
                  <a:srgbClr val="FFFFFF"/>
                </a:solidFill>
              </a:rPr>
              <a:t>distribution</a:t>
            </a:r>
            <a:r>
              <a:rPr lang="es-MX" sz="1000" dirty="0">
                <a:solidFill>
                  <a:srgbClr val="FFFFFF"/>
                </a:solidFill>
              </a:rPr>
              <a:t>
</a:t>
            </a:r>
            <a:r>
              <a:rPr lang="es-MX" sz="900" dirty="0">
                <a:solidFill>
                  <a:srgbClr val="000000"/>
                </a:solidFill>
              </a:rPr>
              <a:t> 
</a:t>
            </a:r>
          </a:p>
        </p:txBody>
      </p:sp>
    </p:spTree>
    <p:extLst>
      <p:ext uri="{BB962C8B-B14F-4D97-AF65-F5344CB8AC3E}">
        <p14:creationId xmlns:p14="http://schemas.microsoft.com/office/powerpoint/2010/main" val="4290265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10.xml><?xml version="1.0" encoding="utf-8"?>
<p:tagLst xmlns:a="http://schemas.openxmlformats.org/drawingml/2006/main" xmlns:r="http://schemas.openxmlformats.org/officeDocument/2006/relationships" xmlns:p="http://schemas.openxmlformats.org/presentationml/2006/main">
  <p:tag name="JPM_TEXT_SIZE" val="11"/>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Uso Limitado&#10; &#10;Información cuyo acceso está restringido a un grupo limitado de personas empleadas por el Banco de México y, en su caso, personas ajenas al mismo."/>
  <p:tag name="BJHEADERFOOTERTEXTMARKING" val=" Uso Limitado&#10; &#10;Información cuyo acceso está restringido a un grupo limitado de personas empleadas por el Banco de México y, en su caso, personas ajenas al mismo."/>
</p:tagLst>
</file>

<file path=ppt/theme/theme1.xml><?xml version="1.0" encoding="utf-8"?>
<a:theme xmlns:a="http://schemas.openxmlformats.org/drawingml/2006/main" name="2_Publicada - Uso General">
  <a:themeElements>
    <a:clrScheme name="Personalizado 1">
      <a:dk1>
        <a:srgbClr val="182B47"/>
      </a:dk1>
      <a:lt1>
        <a:srgbClr val="FFFFFF"/>
      </a:lt1>
      <a:dk2>
        <a:srgbClr val="00727C"/>
      </a:dk2>
      <a:lt2>
        <a:srgbClr val="8C734A"/>
      </a:lt2>
      <a:accent1>
        <a:srgbClr val="31B133"/>
      </a:accent1>
      <a:accent2>
        <a:srgbClr val="6D3A77"/>
      </a:accent2>
      <a:accent3>
        <a:srgbClr val="3D7DDA"/>
      </a:accent3>
      <a:accent4>
        <a:srgbClr val="FF7800"/>
      </a:accent4>
      <a:accent5>
        <a:srgbClr val="FFCB00"/>
      </a:accent5>
      <a:accent6>
        <a:srgbClr val="BF0A33"/>
      </a:accent6>
      <a:hlink>
        <a:srgbClr val="8C734A"/>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ción1" id="{DBEF7B81-C3C6-41CE-ABC9-84F105354ED7}" vid="{D3363A6B-6165-44DF-9302-2DEABADF1D7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E07AC79BC57345BD04C3015049B566" ma:contentTypeVersion="7" ma:contentTypeDescription="Crée un document." ma:contentTypeScope="" ma:versionID="b39773ef2d456d5122c4253116c2db54">
  <xsd:schema xmlns:xsd="http://www.w3.org/2001/XMLSchema" xmlns:xs="http://www.w3.org/2001/XMLSchema" xmlns:p="http://schemas.microsoft.com/office/2006/metadata/properties" xmlns:ns2="421da635-1577-4a99-95e7-35b6c8d5dc34" targetNamespace="http://schemas.microsoft.com/office/2006/metadata/properties" ma:root="true" ma:fieldsID="258db65d4cb39b239f0ed8c0a7673b04" ns2:_="">
    <xsd:import namespace="421da635-1577-4a99-95e7-35b6c8d5dc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da635-1577-4a99-95e7-35b6c8d5dc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sisl xmlns:xsd="http://www.w3.org/2001/XMLSchema" xmlns:xsi="http://www.w3.org/2001/XMLSchema-instance" xmlns="http://www.boldonjames.com/2008/01/sie/internal/label" sislVersion="0" policy="2c673f97-f704-441a-a1be-26277c273d44" origin="userSelected">
  <element uid="ec840112-538b-4c7a-853b-d28a93323858" value=""/>
</sisl>
</file>

<file path=customXml/item4.xml><?xml version="1.0" encoding="utf-8"?>
<?mso-contentType ?>
<FormTemplates xmlns="http://schemas.microsoft.com/sharepoint/v3/contenttype/forms"/>
</file>

<file path=customXml/item5.xml><?xml version="1.0" encoding="utf-8"?>
<BBSettings xmlns="http://schemas.bloomberg.com/settings/1.0">
  <Item name="DocumentId_Charts">{7F63844C-E8FA-468E-A45A-0DA96A9FF1D4}</Item>
  <Item xmlns="" name="ShapesMap_Charts">{"{7F63844C-E8FA-468E-A45A-0DA96A9FF1D4}":{"256":{},"257":{},"258":{},"259":{},"260":{},"261":{},"262":{},"264":{},"265":{}}}</Item>
</BBSetting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DDC2B1-CB8C-4CC7-974E-1DB6994C793E}">
  <ds:schemaRefs>
    <ds:schemaRef ds:uri="http://schemas.microsoft.com/office/2006/documentManagement/types"/>
    <ds:schemaRef ds:uri="http://purl.org/dc/terms/"/>
    <ds:schemaRef ds:uri="812bebd6-a5f2-43b9-a677-c4f22e7716ac"/>
    <ds:schemaRef ds:uri="http://purl.org/dc/dcmitype/"/>
    <ds:schemaRef ds:uri="e923482e-f6dc-47a7-9f73-1851f114d02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8E4B5C-283F-49FD-B68C-102B7D47DCAC}"/>
</file>

<file path=customXml/itemProps3.xml><?xml version="1.0" encoding="utf-8"?>
<ds:datastoreItem xmlns:ds="http://schemas.openxmlformats.org/officeDocument/2006/customXml" ds:itemID="{53458D8D-1053-4FDF-87F7-63530B6AE666}">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A3A1B09E-F3F9-465E-AF20-85B36F48E037}">
  <ds:schemaRefs>
    <ds:schemaRef ds:uri="http://schemas.microsoft.com/sharepoint/v3/contenttype/forms"/>
  </ds:schemaRefs>
</ds:datastoreItem>
</file>

<file path=customXml/itemProps5.xml><?xml version="1.0" encoding="utf-8"?>
<ds:datastoreItem xmlns:ds="http://schemas.openxmlformats.org/officeDocument/2006/customXml" ds:itemID="{79A06F64-4181-41CD-B76E-22CF1155E3FE}">
  <ds:schemaRefs>
    <ds:schemaRef ds:uri="http://schemas.bloomberg.com/settings/1.0"/>
    <ds:schemaRef ds:uri=""/>
  </ds:schemaRefs>
</ds:datastoreItem>
</file>

<file path=customXml/itemProps6.xml><?xml version="1.0" encoding="utf-8"?>
<ds:datastoreItem xmlns:ds="http://schemas.openxmlformats.org/officeDocument/2006/customXml" ds:itemID="{CB22617B-0685-450A-A2D6-BD84C921FF8A}"/>
</file>

<file path=docProps/app.xml><?xml version="1.0" encoding="utf-8"?>
<Properties xmlns="http://schemas.openxmlformats.org/officeDocument/2006/extended-properties" xmlns:vt="http://schemas.openxmlformats.org/officeDocument/2006/docPropsVTypes">
  <Template>{25FCC5A3-D630-D9E5-5FC0-03A87ADC35E3}</Template>
  <TotalTime>25</TotalTime>
  <Words>1123</Words>
  <Application>Microsoft Office PowerPoint</Application>
  <PresentationFormat>Panorámica</PresentationFormat>
  <Paragraphs>78</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Times New Roman</vt:lpstr>
      <vt:lpstr>Wingdings</vt:lpstr>
      <vt:lpstr>2_Publicada - Uso General</vt:lpstr>
      <vt:lpstr>Macroeconomic resilience: Navigating inflation and debt management amid global uncertainty Central Banking Spring Meeting  Gerardo García February, 2025</vt:lpstr>
      <vt:lpstr>Presentación de PowerPoint</vt:lpstr>
      <vt:lpstr>Presentación de PowerPoint</vt:lpstr>
      <vt:lpstr>Trade Uncertainty and inflation </vt:lpstr>
      <vt:lpstr>Presentación de PowerPoint</vt:lpstr>
      <vt:lpstr>Presentación de PowerPoint</vt:lpstr>
      <vt:lpstr>Implications for 2025</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Toyber Bravo Daniela del Carmen</dc:creator>
  <cp:keywords>Uso Limitado</cp:keywords>
  <cp:lastModifiedBy>García López Gerardo Israel</cp:lastModifiedBy>
  <cp:revision>7</cp:revision>
  <dcterms:created xsi:type="dcterms:W3CDTF">2025-02-21T13:10:04Z</dcterms:created>
  <dcterms:modified xsi:type="dcterms:W3CDTF">2025-02-24T21:17:04Z</dcterms:modified>
  <cp:category>Uso Limitado</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b2e887ad-3f41-4793-a135-2abc6e541dad</vt:lpwstr>
  </property>
  <property fmtid="{D5CDD505-2E9C-101B-9397-08002B2CF9AE}" pid="3" name="bjClsUserRVM">
    <vt:lpwstr>[]</vt:lpwstr>
  </property>
  <property fmtid="{D5CDD505-2E9C-101B-9397-08002B2CF9AE}" pid="4" name="bjSaver">
    <vt:lpwstr>qx41o1JypYdLYKk2ZUhGZytPFs79oPrH</vt:lpwstr>
  </property>
  <property fmtid="{D5CDD505-2E9C-101B-9397-08002B2CF9AE}" pid="5" name="Versión">
    <vt:lpwstr>5.0 02/01/2024</vt:lpwstr>
  </property>
  <property fmtid="{D5CDD505-2E9C-101B-9397-08002B2CF9AE}" pid="6" name="ContentTypeId">
    <vt:lpwstr>0x010100F7E07AC79BC57345BD04C3015049B566</vt:lpwstr>
  </property>
  <property fmtid="{D5CDD505-2E9C-101B-9397-08002B2CF9AE}" pid="7" name="bjDocumentLabelXML">
    <vt:lpwstr>&lt;?xml version="1.0" encoding="us-ascii"?&gt;&lt;sisl xmlns:xsd="http://www.w3.org/2001/XMLSchema" xmlns:xsi="http://www.w3.org/2001/XMLSchema-instance" sislVersion="0" policy="2c673f97-f704-441a-a1be-26277c273d44" origin="userSelected" xmlns="http://www.boldonj</vt:lpwstr>
  </property>
  <property fmtid="{D5CDD505-2E9C-101B-9397-08002B2CF9AE}" pid="8" name="bjDocumentLabelXML-0">
    <vt:lpwstr>ames.com/2008/01/sie/internal/label"&gt;&lt;element uid="ec840112-538b-4c7a-853b-d28a93323858" value="" /&gt;&lt;/sisl&gt;</vt:lpwstr>
  </property>
  <property fmtid="{D5CDD505-2E9C-101B-9397-08002B2CF9AE}" pid="9" name="bjDocumentSecurityLabel">
    <vt:lpwstr>Uso Limitado</vt:lpwstr>
  </property>
  <property fmtid="{D5CDD505-2E9C-101B-9397-08002B2CF9AE}" pid="10" name="bjSlideMasterFooterText">
    <vt:lpwstr> Uso Limitado
Información cuyo acceso está restringido a un grupo limitado de personas empleadas por el Banco de México y, en su caso, personas ajenas al mismo.</vt:lpwstr>
  </property>
  <property fmtid="{D5CDD505-2E9C-101B-9397-08002B2CF9AE}" pid="11" name="X-Metadata 2">
    <vt:lpwstr>6464c|||e048f40b-6be5-4c7a-bcf5-632a8d2121cf</vt:lpwstr>
  </property>
  <property fmtid="{D5CDD505-2E9C-101B-9397-08002B2CF9AE}" pid="12" name="X-Metadata 1">
    <vt:lpwstr>001: D16336 - 002: 170.70.41.138 - 003: 29/12/2023 04:25:09 p. m.</vt:lpwstr>
  </property>
</Properties>
</file>