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664" r:id="rId2"/>
    <p:sldId id="543" r:id="rId3"/>
    <p:sldId id="688" r:id="rId4"/>
    <p:sldId id="681" r:id="rId5"/>
    <p:sldId id="433" r:id="rId6"/>
    <p:sldId id="364" r:id="rId7"/>
    <p:sldId id="524" r:id="rId8"/>
    <p:sldId id="545" r:id="rId9"/>
    <p:sldId id="559" r:id="rId10"/>
    <p:sldId id="289" r:id="rId11"/>
    <p:sldId id="554" r:id="rId12"/>
    <p:sldId id="569" r:id="rId13"/>
    <p:sldId id="682" r:id="rId14"/>
    <p:sldId id="687" r:id="rId15"/>
    <p:sldId id="686" r:id="rId16"/>
    <p:sldId id="683" r:id="rId17"/>
    <p:sldId id="689" r:id="rId18"/>
    <p:sldId id="6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DCB09F-2A6D-4290-91B8-1C0F27877B2E}" v="17" dt="2025-02-27T07:22:10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B583E-1FCA-4FA5-912F-8BFC6FDFFD01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A79CBD5-BCC2-4522-8466-51FE877F083F}">
      <dgm:prSet phldrT="[Text]"/>
      <dgm:spPr>
        <a:solidFill>
          <a:srgbClr val="A7A9AC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+mj-lt"/>
            </a:rPr>
            <a:t>Descriptive</a:t>
          </a:r>
          <a:endParaRPr lang="en-GB" b="1" dirty="0">
            <a:solidFill>
              <a:schemeClr val="bg1"/>
            </a:solidFill>
            <a:latin typeface="+mj-lt"/>
          </a:endParaRPr>
        </a:p>
      </dgm:t>
    </dgm:pt>
    <dgm:pt modelId="{09043D26-A260-4F81-88DB-9724EF34EC4A}" type="parTrans" cxnId="{F55DE06B-31BD-4AD9-B319-92CC1A9BAA6D}">
      <dgm:prSet/>
      <dgm:spPr/>
      <dgm:t>
        <a:bodyPr/>
        <a:lstStyle/>
        <a:p>
          <a:endParaRPr lang="en-GB"/>
        </a:p>
      </dgm:t>
    </dgm:pt>
    <dgm:pt modelId="{D04BC7E4-8C33-4274-A177-E68ADE6D2964}" type="sibTrans" cxnId="{F55DE06B-31BD-4AD9-B319-92CC1A9BAA6D}">
      <dgm:prSet/>
      <dgm:spPr/>
      <dgm:t>
        <a:bodyPr/>
        <a:lstStyle/>
        <a:p>
          <a:endParaRPr lang="en-GB"/>
        </a:p>
      </dgm:t>
    </dgm:pt>
    <dgm:pt modelId="{1A1745D8-5E5B-4B22-AA73-3796CE739955}">
      <dgm:prSet phldrT="[Text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2000" dirty="0"/>
            <a:t>What has happened?</a:t>
          </a:r>
          <a:endParaRPr lang="en-GB" sz="2000" dirty="0"/>
        </a:p>
      </dgm:t>
    </dgm:pt>
    <dgm:pt modelId="{E6D09FD5-E410-450F-8589-7BB54D054A07}" type="parTrans" cxnId="{4C28CC3F-B67B-4FD7-95F5-E7F75246DAC2}">
      <dgm:prSet/>
      <dgm:spPr/>
      <dgm:t>
        <a:bodyPr/>
        <a:lstStyle/>
        <a:p>
          <a:endParaRPr lang="en-GB"/>
        </a:p>
      </dgm:t>
    </dgm:pt>
    <dgm:pt modelId="{7FA9B57C-987A-4352-B218-C6316454B27B}" type="sibTrans" cxnId="{4C28CC3F-B67B-4FD7-95F5-E7F75246DAC2}">
      <dgm:prSet/>
      <dgm:spPr/>
      <dgm:t>
        <a:bodyPr/>
        <a:lstStyle/>
        <a:p>
          <a:endParaRPr lang="en-GB"/>
        </a:p>
      </dgm:t>
    </dgm:pt>
    <dgm:pt modelId="{82EA8ABE-287F-4150-ACB9-144F8DA90175}">
      <dgm:prSet phldrT="[Text]"/>
      <dgm:spPr>
        <a:solidFill>
          <a:srgbClr val="7FA8AD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+mj-lt"/>
            </a:rPr>
            <a:t>Diagnostic</a:t>
          </a:r>
          <a:endParaRPr lang="en-GB" b="1" dirty="0">
            <a:solidFill>
              <a:schemeClr val="bg1"/>
            </a:solidFill>
            <a:latin typeface="+mj-lt"/>
          </a:endParaRPr>
        </a:p>
      </dgm:t>
    </dgm:pt>
    <dgm:pt modelId="{E1E545E3-3F9E-4E3E-8044-D1BC13452ED3}" type="parTrans" cxnId="{0D433954-0FE2-455C-909C-404A6B3BA3BF}">
      <dgm:prSet/>
      <dgm:spPr/>
      <dgm:t>
        <a:bodyPr/>
        <a:lstStyle/>
        <a:p>
          <a:endParaRPr lang="en-GB"/>
        </a:p>
      </dgm:t>
    </dgm:pt>
    <dgm:pt modelId="{091A9B1B-621A-414F-B4C2-3645140ED969}" type="sibTrans" cxnId="{0D433954-0FE2-455C-909C-404A6B3BA3BF}">
      <dgm:prSet/>
      <dgm:spPr/>
      <dgm:t>
        <a:bodyPr/>
        <a:lstStyle/>
        <a:p>
          <a:endParaRPr lang="en-GB"/>
        </a:p>
      </dgm:t>
    </dgm:pt>
    <dgm:pt modelId="{96FD9E0B-E0E6-4F41-91A6-A5F4A1D91300}">
      <dgm:prSet phldrT="[Text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6350" cap="flat" cmpd="sng" algn="ctr">
          <a:solidFill>
            <a:prstClr val="white">
              <a:lumMod val="5000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t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+mn-cs"/>
            </a:rPr>
            <a:t>What drove the change?</a:t>
          </a:r>
          <a:endParaRPr lang="en-GB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j-lt"/>
            <a:ea typeface="+mn-ea"/>
            <a:cs typeface="+mn-cs"/>
          </a:endParaRPr>
        </a:p>
      </dgm:t>
    </dgm:pt>
    <dgm:pt modelId="{CD9BD2EB-674A-4383-85DA-32C76C04EAE4}" type="parTrans" cxnId="{D11987C4-4DF1-4E06-B3D6-5236F7DBBB00}">
      <dgm:prSet/>
      <dgm:spPr/>
      <dgm:t>
        <a:bodyPr/>
        <a:lstStyle/>
        <a:p>
          <a:endParaRPr lang="en-GB"/>
        </a:p>
      </dgm:t>
    </dgm:pt>
    <dgm:pt modelId="{1D50CE2B-87FC-497E-8974-7C0B2C6B59AA}" type="sibTrans" cxnId="{D11987C4-4DF1-4E06-B3D6-5236F7DBBB00}">
      <dgm:prSet/>
      <dgm:spPr/>
      <dgm:t>
        <a:bodyPr/>
        <a:lstStyle/>
        <a:p>
          <a:endParaRPr lang="en-GB"/>
        </a:p>
      </dgm:t>
    </dgm:pt>
    <dgm:pt modelId="{0A75D1E2-9331-40AE-AE72-DD54AB7760D0}">
      <dgm:prSet phldrT="[Text]"/>
      <dgm:spPr>
        <a:solidFill>
          <a:srgbClr val="5D87A1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+mj-lt"/>
            </a:rPr>
            <a:t>Predictive</a:t>
          </a:r>
          <a:endParaRPr lang="en-GB" b="1" dirty="0">
            <a:solidFill>
              <a:schemeClr val="bg1"/>
            </a:solidFill>
            <a:latin typeface="+mj-lt"/>
          </a:endParaRPr>
        </a:p>
      </dgm:t>
    </dgm:pt>
    <dgm:pt modelId="{58661114-4195-4801-91BE-0F0B04B536E6}" type="parTrans" cxnId="{B9F1B9B3-19EE-43A3-AD7D-5DC5B4130943}">
      <dgm:prSet/>
      <dgm:spPr/>
      <dgm:t>
        <a:bodyPr/>
        <a:lstStyle/>
        <a:p>
          <a:endParaRPr lang="en-GB"/>
        </a:p>
      </dgm:t>
    </dgm:pt>
    <dgm:pt modelId="{EF350906-C758-4E23-99D7-D1E679E327E0}" type="sibTrans" cxnId="{B9F1B9B3-19EE-43A3-AD7D-5DC5B4130943}">
      <dgm:prSet/>
      <dgm:spPr/>
      <dgm:t>
        <a:bodyPr/>
        <a:lstStyle/>
        <a:p>
          <a:endParaRPr lang="en-GB"/>
        </a:p>
      </dgm:t>
    </dgm:pt>
    <dgm:pt modelId="{44351F58-2D3F-4130-9F09-6F4E855DD676}">
      <dgm:prSet phldrT="[Text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6350" cap="flat" cmpd="sng" algn="ctr">
          <a:solidFill>
            <a:prstClr val="white">
              <a:lumMod val="5000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t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What might be the outcome of this in one year’s time?</a:t>
          </a:r>
          <a:endParaRPr lang="en-GB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F0302020204030204"/>
            <a:ea typeface="+mn-ea"/>
            <a:cs typeface="+mn-cs"/>
          </a:endParaRPr>
        </a:p>
      </dgm:t>
    </dgm:pt>
    <dgm:pt modelId="{411D5D85-2B89-42E8-9127-BA0B62487633}" type="parTrans" cxnId="{3F30F5F5-8668-47F1-9238-FE9A6185E12D}">
      <dgm:prSet/>
      <dgm:spPr/>
      <dgm:t>
        <a:bodyPr/>
        <a:lstStyle/>
        <a:p>
          <a:endParaRPr lang="en-GB"/>
        </a:p>
      </dgm:t>
    </dgm:pt>
    <dgm:pt modelId="{B2AA8A9F-5194-418D-BB07-06FB3C21745D}" type="sibTrans" cxnId="{3F30F5F5-8668-47F1-9238-FE9A6185E12D}">
      <dgm:prSet/>
      <dgm:spPr/>
      <dgm:t>
        <a:bodyPr/>
        <a:lstStyle/>
        <a:p>
          <a:endParaRPr lang="en-GB"/>
        </a:p>
      </dgm:t>
    </dgm:pt>
    <dgm:pt modelId="{49567486-5DCC-462A-9A84-B01C231E76F4}">
      <dgm:prSet phldrT="[Text]"/>
      <dgm:spPr>
        <a:solidFill>
          <a:srgbClr val="1E355E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+mj-lt"/>
            </a:rPr>
            <a:t>Prescriptive</a:t>
          </a:r>
          <a:endParaRPr lang="en-GB" b="1" dirty="0">
            <a:solidFill>
              <a:schemeClr val="bg1"/>
            </a:solidFill>
            <a:latin typeface="+mj-lt"/>
          </a:endParaRPr>
        </a:p>
      </dgm:t>
    </dgm:pt>
    <dgm:pt modelId="{15E92582-1880-4BD6-A824-4E7AE23DE28E}" type="parTrans" cxnId="{EF17B4CD-D5B9-4532-BB76-426EC8D55AAF}">
      <dgm:prSet/>
      <dgm:spPr/>
      <dgm:t>
        <a:bodyPr/>
        <a:lstStyle/>
        <a:p>
          <a:endParaRPr lang="en-GB"/>
        </a:p>
      </dgm:t>
    </dgm:pt>
    <dgm:pt modelId="{B46E6B37-4799-4BCB-9A42-BAC88FBFD67F}" type="sibTrans" cxnId="{EF17B4CD-D5B9-4532-BB76-426EC8D55AAF}">
      <dgm:prSet/>
      <dgm:spPr/>
      <dgm:t>
        <a:bodyPr/>
        <a:lstStyle/>
        <a:p>
          <a:endParaRPr lang="en-GB"/>
        </a:p>
      </dgm:t>
    </dgm:pt>
    <dgm:pt modelId="{EB4D7FE1-9AA5-46C4-A4F9-ECE2E0B84BE3}">
      <dgm:prSet phldrT="[Text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6350" cap="flat" cmpd="sng" algn="ctr">
          <a:solidFill>
            <a:prstClr val="white">
              <a:lumMod val="5000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t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What might be suitable supervisory actions given the descriptive, diagnostic and predictive insight?</a:t>
          </a:r>
          <a:endParaRPr lang="en-GB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F0302020204030204"/>
            <a:ea typeface="+mn-ea"/>
            <a:cs typeface="+mn-cs"/>
          </a:endParaRPr>
        </a:p>
      </dgm:t>
    </dgm:pt>
    <dgm:pt modelId="{8CC25D1C-A35A-47F3-8D8B-A2307530AF18}" type="parTrans" cxnId="{C61A1356-4F31-4C8C-957C-F440C5BDBDE7}">
      <dgm:prSet/>
      <dgm:spPr/>
      <dgm:t>
        <a:bodyPr/>
        <a:lstStyle/>
        <a:p>
          <a:endParaRPr lang="en-GB"/>
        </a:p>
      </dgm:t>
    </dgm:pt>
    <dgm:pt modelId="{1CDBB975-D454-45BA-97AB-2D1E2C436E15}" type="sibTrans" cxnId="{C61A1356-4F31-4C8C-957C-F440C5BDBDE7}">
      <dgm:prSet/>
      <dgm:spPr/>
      <dgm:t>
        <a:bodyPr/>
        <a:lstStyle/>
        <a:p>
          <a:endParaRPr lang="en-GB"/>
        </a:p>
      </dgm:t>
    </dgm:pt>
    <dgm:pt modelId="{70DAD5B9-0121-4116-9966-54252BCBAC6A}" type="pres">
      <dgm:prSet presAssocID="{E23B583E-1FCA-4FA5-912F-8BFC6FDFFD0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E650BABE-2324-4098-B16C-1BA938994AAC}" type="pres">
      <dgm:prSet presAssocID="{5A79CBD5-BCC2-4522-8466-51FE877F083F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38BE28B9-363B-4C73-A8AE-D8C44AF959DA}" type="pres">
      <dgm:prSet presAssocID="{5A79CBD5-BCC2-4522-8466-51FE877F083F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0D971290-694E-48DE-BE03-B7873AA01AEE}" type="pres">
      <dgm:prSet presAssocID="{82EA8ABE-287F-4150-ACB9-144F8DA90175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36462712-F2AC-4F2A-9546-7E7F5A2D4382}" type="pres">
      <dgm:prSet presAssocID="{82EA8ABE-287F-4150-ACB9-144F8DA90175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>
        <a:xfrm>
          <a:off x="3956751" y="1481206"/>
          <a:ext cx="2060739" cy="2346154"/>
        </a:xfrm>
        <a:prstGeom prst="rect">
          <a:avLst/>
        </a:prstGeom>
      </dgm:spPr>
    </dgm:pt>
    <dgm:pt modelId="{A2EECBB6-A33F-4D1D-A4F7-157C46A14526}" type="pres">
      <dgm:prSet presAssocID="{0A75D1E2-9331-40AE-AE72-DD54AB7760D0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597FA5D3-B7CE-4630-A80A-17D049B2F654}" type="pres">
      <dgm:prSet presAssocID="{0A75D1E2-9331-40AE-AE72-DD54AB7760D0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>
        <a:xfrm>
          <a:off x="6017491" y="1914910"/>
          <a:ext cx="2060739" cy="2361841"/>
        </a:xfrm>
        <a:prstGeom prst="rect">
          <a:avLst/>
        </a:prstGeom>
      </dgm:spPr>
    </dgm:pt>
    <dgm:pt modelId="{F4AF9C6C-DF78-4D51-9382-1CCEA7A8E0DA}" type="pres">
      <dgm:prSet presAssocID="{49567486-5DCC-462A-9A84-B01C231E76F4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BFED2EB2-FB4F-4E66-944C-98AC5097988C}" type="pres">
      <dgm:prSet presAssocID="{49567486-5DCC-462A-9A84-B01C231E76F4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>
        <a:xfrm>
          <a:off x="8078231" y="2348614"/>
          <a:ext cx="2079514" cy="2389525"/>
        </a:xfrm>
        <a:prstGeom prst="rect">
          <a:avLst/>
        </a:prstGeom>
      </dgm:spPr>
    </dgm:pt>
  </dgm:ptLst>
  <dgm:cxnLst>
    <dgm:cxn modelId="{A9C99D0D-7FC1-4B9A-A21C-6247EBFE14CF}" type="presOf" srcId="{44351F58-2D3F-4130-9F09-6F4E855DD676}" destId="{597FA5D3-B7CE-4630-A80A-17D049B2F654}" srcOrd="0" destOrd="0" presId="urn:microsoft.com/office/officeart/2009/3/layout/IncreasingArrowsProcess"/>
    <dgm:cxn modelId="{8FD58F26-24FE-45E4-A858-23BD173DD221}" type="presOf" srcId="{E23B583E-1FCA-4FA5-912F-8BFC6FDFFD01}" destId="{70DAD5B9-0121-4116-9966-54252BCBAC6A}" srcOrd="0" destOrd="0" presId="urn:microsoft.com/office/officeart/2009/3/layout/IncreasingArrowsProcess"/>
    <dgm:cxn modelId="{CF58CC2F-FA5D-4D10-817E-EE57D5D6CDED}" type="presOf" srcId="{49567486-5DCC-462A-9A84-B01C231E76F4}" destId="{F4AF9C6C-DF78-4D51-9382-1CCEA7A8E0DA}" srcOrd="0" destOrd="0" presId="urn:microsoft.com/office/officeart/2009/3/layout/IncreasingArrowsProcess"/>
    <dgm:cxn modelId="{4C28CC3F-B67B-4FD7-95F5-E7F75246DAC2}" srcId="{5A79CBD5-BCC2-4522-8466-51FE877F083F}" destId="{1A1745D8-5E5B-4B22-AA73-3796CE739955}" srcOrd="0" destOrd="0" parTransId="{E6D09FD5-E410-450F-8589-7BB54D054A07}" sibTransId="{7FA9B57C-987A-4352-B218-C6316454B27B}"/>
    <dgm:cxn modelId="{61952F48-E4AF-438F-8CFC-CBE8F56929F1}" type="presOf" srcId="{82EA8ABE-287F-4150-ACB9-144F8DA90175}" destId="{0D971290-694E-48DE-BE03-B7873AA01AEE}" srcOrd="0" destOrd="0" presId="urn:microsoft.com/office/officeart/2009/3/layout/IncreasingArrowsProcess"/>
    <dgm:cxn modelId="{F55DE06B-31BD-4AD9-B319-92CC1A9BAA6D}" srcId="{E23B583E-1FCA-4FA5-912F-8BFC6FDFFD01}" destId="{5A79CBD5-BCC2-4522-8466-51FE877F083F}" srcOrd="0" destOrd="0" parTransId="{09043D26-A260-4F81-88DB-9724EF34EC4A}" sibTransId="{D04BC7E4-8C33-4274-A177-E68ADE6D2964}"/>
    <dgm:cxn modelId="{0D433954-0FE2-455C-909C-404A6B3BA3BF}" srcId="{E23B583E-1FCA-4FA5-912F-8BFC6FDFFD01}" destId="{82EA8ABE-287F-4150-ACB9-144F8DA90175}" srcOrd="1" destOrd="0" parTransId="{E1E545E3-3F9E-4E3E-8044-D1BC13452ED3}" sibTransId="{091A9B1B-621A-414F-B4C2-3645140ED969}"/>
    <dgm:cxn modelId="{C61A1356-4F31-4C8C-957C-F440C5BDBDE7}" srcId="{49567486-5DCC-462A-9A84-B01C231E76F4}" destId="{EB4D7FE1-9AA5-46C4-A4F9-ECE2E0B84BE3}" srcOrd="0" destOrd="0" parTransId="{8CC25D1C-A35A-47F3-8D8B-A2307530AF18}" sibTransId="{1CDBB975-D454-45BA-97AB-2D1E2C436E15}"/>
    <dgm:cxn modelId="{E14450A8-83E4-4FE6-A0DB-D2585CE63CBB}" type="presOf" srcId="{96FD9E0B-E0E6-4F41-91A6-A5F4A1D91300}" destId="{36462712-F2AC-4F2A-9546-7E7F5A2D4382}" srcOrd="0" destOrd="0" presId="urn:microsoft.com/office/officeart/2009/3/layout/IncreasingArrowsProcess"/>
    <dgm:cxn modelId="{C57035AF-04DD-46D8-A913-AB1CAE67C103}" type="presOf" srcId="{EB4D7FE1-9AA5-46C4-A4F9-ECE2E0B84BE3}" destId="{BFED2EB2-FB4F-4E66-944C-98AC5097988C}" srcOrd="0" destOrd="0" presId="urn:microsoft.com/office/officeart/2009/3/layout/IncreasingArrowsProcess"/>
    <dgm:cxn modelId="{B9F1B9B3-19EE-43A3-AD7D-5DC5B4130943}" srcId="{E23B583E-1FCA-4FA5-912F-8BFC6FDFFD01}" destId="{0A75D1E2-9331-40AE-AE72-DD54AB7760D0}" srcOrd="2" destOrd="0" parTransId="{58661114-4195-4801-91BE-0F0B04B536E6}" sibTransId="{EF350906-C758-4E23-99D7-D1E679E327E0}"/>
    <dgm:cxn modelId="{6B5535C3-EF4F-447E-B290-236AFD1D07F6}" type="presOf" srcId="{0A75D1E2-9331-40AE-AE72-DD54AB7760D0}" destId="{A2EECBB6-A33F-4D1D-A4F7-157C46A14526}" srcOrd="0" destOrd="0" presId="urn:microsoft.com/office/officeart/2009/3/layout/IncreasingArrowsProcess"/>
    <dgm:cxn modelId="{D11987C4-4DF1-4E06-B3D6-5236F7DBBB00}" srcId="{82EA8ABE-287F-4150-ACB9-144F8DA90175}" destId="{96FD9E0B-E0E6-4F41-91A6-A5F4A1D91300}" srcOrd="0" destOrd="0" parTransId="{CD9BD2EB-674A-4383-85DA-32C76C04EAE4}" sibTransId="{1D50CE2B-87FC-497E-8974-7C0B2C6B59AA}"/>
    <dgm:cxn modelId="{EF17B4CD-D5B9-4532-BB76-426EC8D55AAF}" srcId="{E23B583E-1FCA-4FA5-912F-8BFC6FDFFD01}" destId="{49567486-5DCC-462A-9A84-B01C231E76F4}" srcOrd="3" destOrd="0" parTransId="{15E92582-1880-4BD6-A824-4E7AE23DE28E}" sibTransId="{B46E6B37-4799-4BCB-9A42-BAC88FBFD67F}"/>
    <dgm:cxn modelId="{A25D22D3-EF1A-4F2D-AB56-CA89DF447ECE}" type="presOf" srcId="{5A79CBD5-BCC2-4522-8466-51FE877F083F}" destId="{E650BABE-2324-4098-B16C-1BA938994AAC}" srcOrd="0" destOrd="0" presId="urn:microsoft.com/office/officeart/2009/3/layout/IncreasingArrowsProcess"/>
    <dgm:cxn modelId="{0091A5E2-F5DD-4D1E-8234-7F306893243C}" type="presOf" srcId="{1A1745D8-5E5B-4B22-AA73-3796CE739955}" destId="{38BE28B9-363B-4C73-A8AE-D8C44AF959DA}" srcOrd="0" destOrd="0" presId="urn:microsoft.com/office/officeart/2009/3/layout/IncreasingArrowsProcess"/>
    <dgm:cxn modelId="{3F30F5F5-8668-47F1-9238-FE9A6185E12D}" srcId="{0A75D1E2-9331-40AE-AE72-DD54AB7760D0}" destId="{44351F58-2D3F-4130-9F09-6F4E855DD676}" srcOrd="0" destOrd="0" parTransId="{411D5D85-2B89-42E8-9127-BA0B62487633}" sibTransId="{B2AA8A9F-5194-418D-BB07-06FB3C21745D}"/>
    <dgm:cxn modelId="{CAF9C7E6-3F12-41C8-AB92-FF4D6883CDD8}" type="presParOf" srcId="{70DAD5B9-0121-4116-9966-54252BCBAC6A}" destId="{E650BABE-2324-4098-B16C-1BA938994AAC}" srcOrd="0" destOrd="0" presId="urn:microsoft.com/office/officeart/2009/3/layout/IncreasingArrowsProcess"/>
    <dgm:cxn modelId="{D93EA384-82E9-4DBE-8840-DF206EA7EA11}" type="presParOf" srcId="{70DAD5B9-0121-4116-9966-54252BCBAC6A}" destId="{38BE28B9-363B-4C73-A8AE-D8C44AF959DA}" srcOrd="1" destOrd="0" presId="urn:microsoft.com/office/officeart/2009/3/layout/IncreasingArrowsProcess"/>
    <dgm:cxn modelId="{5CC3EE02-A5DD-4A16-89B5-E79749B26284}" type="presParOf" srcId="{70DAD5B9-0121-4116-9966-54252BCBAC6A}" destId="{0D971290-694E-48DE-BE03-B7873AA01AEE}" srcOrd="2" destOrd="0" presId="urn:microsoft.com/office/officeart/2009/3/layout/IncreasingArrowsProcess"/>
    <dgm:cxn modelId="{503146FB-DB84-4348-8BA7-E3EB67B40A7A}" type="presParOf" srcId="{70DAD5B9-0121-4116-9966-54252BCBAC6A}" destId="{36462712-F2AC-4F2A-9546-7E7F5A2D4382}" srcOrd="3" destOrd="0" presId="urn:microsoft.com/office/officeart/2009/3/layout/IncreasingArrowsProcess"/>
    <dgm:cxn modelId="{C40A7E9A-337D-4858-969A-ABE0CEEE8880}" type="presParOf" srcId="{70DAD5B9-0121-4116-9966-54252BCBAC6A}" destId="{A2EECBB6-A33F-4D1D-A4F7-157C46A14526}" srcOrd="4" destOrd="0" presId="urn:microsoft.com/office/officeart/2009/3/layout/IncreasingArrowsProcess"/>
    <dgm:cxn modelId="{DC1FD075-8935-4009-8160-1C8B9D10E6BC}" type="presParOf" srcId="{70DAD5B9-0121-4116-9966-54252BCBAC6A}" destId="{597FA5D3-B7CE-4630-A80A-17D049B2F654}" srcOrd="5" destOrd="0" presId="urn:microsoft.com/office/officeart/2009/3/layout/IncreasingArrowsProcess"/>
    <dgm:cxn modelId="{1C4E5A21-2888-4016-A513-767C6148E64F}" type="presParOf" srcId="{70DAD5B9-0121-4116-9966-54252BCBAC6A}" destId="{F4AF9C6C-DF78-4D51-9382-1CCEA7A8E0DA}" srcOrd="6" destOrd="0" presId="urn:microsoft.com/office/officeart/2009/3/layout/IncreasingArrowsProcess"/>
    <dgm:cxn modelId="{2FFB9D9A-3027-4485-98C7-75F09C089D35}" type="presParOf" srcId="{70DAD5B9-0121-4116-9966-54252BCBAC6A}" destId="{BFED2EB2-FB4F-4E66-944C-98AC5097988C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0BABE-2324-4098-B16C-1BA938994AAC}">
      <dsp:nvSpPr>
        <dsp:cNvPr id="0" name=""/>
        <dsp:cNvSpPr/>
      </dsp:nvSpPr>
      <dsp:spPr>
        <a:xfrm>
          <a:off x="1896012" y="41678"/>
          <a:ext cx="8940302" cy="1301573"/>
        </a:xfrm>
        <a:prstGeom prst="rightArrow">
          <a:avLst>
            <a:gd name="adj1" fmla="val 50000"/>
            <a:gd name="adj2" fmla="val 50000"/>
          </a:avLst>
        </a:prstGeom>
        <a:solidFill>
          <a:srgbClr val="A7A9AC"/>
        </a:solidFill>
        <a:ln>
          <a:solidFill>
            <a:schemeClr val="bg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254000" bIns="20662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+mj-lt"/>
            </a:rPr>
            <a:t>Descriptive</a:t>
          </a:r>
          <a:endParaRPr lang="en-GB" sz="2400" b="1" kern="1200" dirty="0">
            <a:solidFill>
              <a:schemeClr val="bg1"/>
            </a:solidFill>
            <a:latin typeface="+mj-lt"/>
          </a:endParaRPr>
        </a:p>
      </dsp:txBody>
      <dsp:txXfrm>
        <a:off x="1896012" y="367071"/>
        <a:ext cx="8614909" cy="650787"/>
      </dsp:txXfrm>
    </dsp:sp>
    <dsp:sp modelId="{38BE28B9-363B-4C73-A8AE-D8C44AF959DA}">
      <dsp:nvSpPr>
        <dsp:cNvPr id="0" name=""/>
        <dsp:cNvSpPr/>
      </dsp:nvSpPr>
      <dsp:spPr>
        <a:xfrm>
          <a:off x="1896012" y="1047502"/>
          <a:ext cx="2060739" cy="24075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has happened?</a:t>
          </a:r>
          <a:endParaRPr lang="en-GB" sz="2000" kern="1200" dirty="0"/>
        </a:p>
      </dsp:txBody>
      <dsp:txXfrm>
        <a:off x="1896012" y="1047502"/>
        <a:ext cx="2060739" cy="2407519"/>
      </dsp:txXfrm>
    </dsp:sp>
    <dsp:sp modelId="{0D971290-694E-48DE-BE03-B7873AA01AEE}">
      <dsp:nvSpPr>
        <dsp:cNvPr id="0" name=""/>
        <dsp:cNvSpPr/>
      </dsp:nvSpPr>
      <dsp:spPr>
        <a:xfrm>
          <a:off x="3956751" y="475382"/>
          <a:ext cx="6879562" cy="1301573"/>
        </a:xfrm>
        <a:prstGeom prst="rightArrow">
          <a:avLst>
            <a:gd name="adj1" fmla="val 50000"/>
            <a:gd name="adj2" fmla="val 50000"/>
          </a:avLst>
        </a:prstGeom>
        <a:solidFill>
          <a:srgbClr val="7FA8AD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254000" bIns="20662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+mj-lt"/>
            </a:rPr>
            <a:t>Diagnostic</a:t>
          </a:r>
          <a:endParaRPr lang="en-GB" sz="2400" b="1" kern="1200" dirty="0">
            <a:solidFill>
              <a:schemeClr val="bg1"/>
            </a:solidFill>
            <a:latin typeface="+mj-lt"/>
          </a:endParaRPr>
        </a:p>
      </dsp:txBody>
      <dsp:txXfrm>
        <a:off x="3956751" y="800775"/>
        <a:ext cx="6554169" cy="650787"/>
      </dsp:txXfrm>
    </dsp:sp>
    <dsp:sp modelId="{36462712-F2AC-4F2A-9546-7E7F5A2D4382}">
      <dsp:nvSpPr>
        <dsp:cNvPr id="0" name=""/>
        <dsp:cNvSpPr/>
      </dsp:nvSpPr>
      <dsp:spPr>
        <a:xfrm>
          <a:off x="3956751" y="1481206"/>
          <a:ext cx="2060739" cy="2346154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6350" cap="flat" cmpd="sng" algn="ctr">
          <a:solidFill>
            <a:prstClr val="white">
              <a:lumMod val="50000"/>
            </a:prst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+mn-cs"/>
            </a:rPr>
            <a:t>What drove the change?</a:t>
          </a:r>
          <a:endParaRPr lang="en-GB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j-lt"/>
            <a:ea typeface="+mn-ea"/>
            <a:cs typeface="+mn-cs"/>
          </a:endParaRPr>
        </a:p>
      </dsp:txBody>
      <dsp:txXfrm>
        <a:off x="3956751" y="1481206"/>
        <a:ext cx="2060739" cy="2346154"/>
      </dsp:txXfrm>
    </dsp:sp>
    <dsp:sp modelId="{A2EECBB6-A33F-4D1D-A4F7-157C46A14526}">
      <dsp:nvSpPr>
        <dsp:cNvPr id="0" name=""/>
        <dsp:cNvSpPr/>
      </dsp:nvSpPr>
      <dsp:spPr>
        <a:xfrm>
          <a:off x="6017491" y="909086"/>
          <a:ext cx="4818823" cy="1301573"/>
        </a:xfrm>
        <a:prstGeom prst="rightArrow">
          <a:avLst>
            <a:gd name="adj1" fmla="val 50000"/>
            <a:gd name="adj2" fmla="val 50000"/>
          </a:avLst>
        </a:prstGeom>
        <a:solidFill>
          <a:srgbClr val="5D87A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254000" bIns="20662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+mj-lt"/>
            </a:rPr>
            <a:t>Predictive</a:t>
          </a:r>
          <a:endParaRPr lang="en-GB" sz="2400" b="1" kern="1200" dirty="0">
            <a:solidFill>
              <a:schemeClr val="bg1"/>
            </a:solidFill>
            <a:latin typeface="+mj-lt"/>
          </a:endParaRPr>
        </a:p>
      </dsp:txBody>
      <dsp:txXfrm>
        <a:off x="6017491" y="1234479"/>
        <a:ext cx="4493430" cy="650787"/>
      </dsp:txXfrm>
    </dsp:sp>
    <dsp:sp modelId="{597FA5D3-B7CE-4630-A80A-17D049B2F654}">
      <dsp:nvSpPr>
        <dsp:cNvPr id="0" name=""/>
        <dsp:cNvSpPr/>
      </dsp:nvSpPr>
      <dsp:spPr>
        <a:xfrm>
          <a:off x="6017491" y="1914910"/>
          <a:ext cx="2060739" cy="2361841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6350" cap="flat" cmpd="sng" algn="ctr">
          <a:solidFill>
            <a:prstClr val="white">
              <a:lumMod val="50000"/>
            </a:prst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What might be the outcome of this in one year’s time?</a:t>
          </a:r>
          <a:endParaRPr lang="en-GB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F0302020204030204"/>
            <a:ea typeface="+mn-ea"/>
            <a:cs typeface="+mn-cs"/>
          </a:endParaRPr>
        </a:p>
      </dsp:txBody>
      <dsp:txXfrm>
        <a:off x="6017491" y="1914910"/>
        <a:ext cx="2060739" cy="2361841"/>
      </dsp:txXfrm>
    </dsp:sp>
    <dsp:sp modelId="{F4AF9C6C-DF78-4D51-9382-1CCEA7A8E0DA}">
      <dsp:nvSpPr>
        <dsp:cNvPr id="0" name=""/>
        <dsp:cNvSpPr/>
      </dsp:nvSpPr>
      <dsp:spPr>
        <a:xfrm>
          <a:off x="8078231" y="1342790"/>
          <a:ext cx="2758083" cy="1301573"/>
        </a:xfrm>
        <a:prstGeom prst="rightArrow">
          <a:avLst>
            <a:gd name="adj1" fmla="val 50000"/>
            <a:gd name="adj2" fmla="val 50000"/>
          </a:avLst>
        </a:prstGeom>
        <a:solidFill>
          <a:srgbClr val="1E355E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254000" bIns="20662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+mj-lt"/>
            </a:rPr>
            <a:t>Prescriptive</a:t>
          </a:r>
          <a:endParaRPr lang="en-GB" sz="2400" b="1" kern="1200" dirty="0">
            <a:solidFill>
              <a:schemeClr val="bg1"/>
            </a:solidFill>
            <a:latin typeface="+mj-lt"/>
          </a:endParaRPr>
        </a:p>
      </dsp:txBody>
      <dsp:txXfrm>
        <a:off x="8078231" y="1668183"/>
        <a:ext cx="2432690" cy="650787"/>
      </dsp:txXfrm>
    </dsp:sp>
    <dsp:sp modelId="{BFED2EB2-FB4F-4E66-944C-98AC5097988C}">
      <dsp:nvSpPr>
        <dsp:cNvPr id="0" name=""/>
        <dsp:cNvSpPr/>
      </dsp:nvSpPr>
      <dsp:spPr>
        <a:xfrm>
          <a:off x="8078231" y="2348614"/>
          <a:ext cx="2079514" cy="2389525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6350" cap="flat" cmpd="sng" algn="ctr">
          <a:solidFill>
            <a:prstClr val="white">
              <a:lumMod val="50000"/>
            </a:prst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What might be suitable supervisory actions given the descriptive, diagnostic and predictive insight?</a:t>
          </a:r>
          <a:endParaRPr lang="en-GB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F0302020204030204"/>
            <a:ea typeface="+mn-ea"/>
            <a:cs typeface="+mn-cs"/>
          </a:endParaRPr>
        </a:p>
      </dsp:txBody>
      <dsp:txXfrm>
        <a:off x="8078231" y="2348614"/>
        <a:ext cx="2079514" cy="2389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6966A-742E-4487-961B-5EEDF3AF33D4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40FB8-C7BC-43C8-A807-7CAF40BC9E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/>
            <a:r>
              <a:rPr lang="en-GB" sz="1300" err="1"/>
              <a:t>SupTech</a:t>
            </a:r>
            <a:r>
              <a:rPr lang="en-GB" sz="1300"/>
              <a:t> tools fail to integrate with the supervisory process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9902C-5510-6C4D-AA3C-8FE944258E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1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/>
            <a:r>
              <a:rPr lang="en-GB" sz="1300" dirty="0"/>
              <a:t>Question-answering interfaces provided explanations, further detail and hypothesis-driven insights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9902C-5510-6C4D-AA3C-8FE944258E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65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9902C-5510-6C4D-AA3C-8FE944258E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2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9902C-5510-6C4D-AA3C-8FE944258E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3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4057F-1DA9-AEF8-AF53-86F35BCD4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81B3D-32DE-A608-3AC4-A3A96702E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D7003-BCF2-AB83-F191-8AB0C57B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21889-B12B-EFC5-1EE3-AE7557475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8BB83-7087-07FC-E340-E2FFA88F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9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C4A9-5E4A-23A1-0FAD-49D48A023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60899-D731-3F45-7C1F-B4B6F275F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1FAB1-1524-5FD7-FB77-A66980CDE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6D266-9350-BC95-B170-808939D10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61259-6AFA-8AC5-ED50-D7A637218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991C33-32D4-9EE9-80D3-00F3B6176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A6D65-002F-4707-1B83-1FF9EC06A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27FC6-08AD-3A53-575B-2EF404A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B2065-1BA9-9FFD-CB6C-F525635E2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1783A-0E2F-A270-447E-0E38819E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36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rd header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80" y="0"/>
            <a:ext cx="10078720" cy="1313688"/>
          </a:xfrm>
          <a:prstGeom prst="rect">
            <a:avLst/>
          </a:prstGeom>
        </p:spPr>
      </p:pic>
      <p:pic>
        <p:nvPicPr>
          <p:cNvPr id="8" name="Picture 7" descr="background-01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1" b="13280"/>
          <a:stretch/>
        </p:blipFill>
        <p:spPr>
          <a:xfrm flipH="1">
            <a:off x="336457" y="1981201"/>
            <a:ext cx="11380656" cy="4329555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287867" y="6535739"/>
            <a:ext cx="8432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baseline="0" dirty="0">
                <a:solidFill>
                  <a:srgbClr val="A7A9AC"/>
                </a:solidFill>
                <a:latin typeface="Century Gothic"/>
                <a:cs typeface="Century Gothic"/>
              </a:rPr>
              <a:t>Qatar Financial Centre </a:t>
            </a:r>
            <a:r>
              <a:rPr lang="en-US" sz="1000" b="1" baseline="0" dirty="0">
                <a:solidFill>
                  <a:srgbClr val="A7A9AC"/>
                </a:solidFill>
                <a:latin typeface="Century Gothic"/>
                <a:cs typeface="Century Gothic"/>
              </a:rPr>
              <a:t>Regulatory Authority</a:t>
            </a:r>
            <a:endParaRPr lang="en-US" sz="1000" baseline="0" dirty="0">
              <a:solidFill>
                <a:srgbClr val="A7A9AC"/>
              </a:solidFill>
              <a:latin typeface="Century Gothic"/>
              <a:cs typeface="Century Gothic"/>
            </a:endParaRPr>
          </a:p>
        </p:txBody>
      </p:sp>
      <p:cxnSp>
        <p:nvCxnSpPr>
          <p:cNvPr id="11" name="AutoShape 9"/>
          <p:cNvCxnSpPr>
            <a:cxnSpLocks noChangeShapeType="1"/>
          </p:cNvCxnSpPr>
          <p:nvPr userDrawn="1"/>
        </p:nvCxnSpPr>
        <p:spPr bwMode="auto">
          <a:xfrm>
            <a:off x="406400" y="1772816"/>
            <a:ext cx="113792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10"/>
          <p:cNvCxnSpPr>
            <a:cxnSpLocks noChangeShapeType="1"/>
          </p:cNvCxnSpPr>
          <p:nvPr userDrawn="1"/>
        </p:nvCxnSpPr>
        <p:spPr bwMode="auto">
          <a:xfrm>
            <a:off x="406400" y="6401817"/>
            <a:ext cx="113792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0590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624" y="2125980"/>
            <a:ext cx="10377079" cy="144017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1264" y="3840484"/>
            <a:ext cx="854582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15240-4767-48B9-9028-A3B3E575C9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39401"/>
            <a:fld id="{81D60167-4931-47E6-BA6A-407CBD079E47}" type="slidenum">
              <a:rPr lang="en-US" sz="1363" smtClean="0">
                <a:solidFill>
                  <a:srgbClr val="BFBFBF"/>
                </a:solidFill>
                <a:latin typeface="Arial"/>
                <a:cs typeface="Arial"/>
              </a:rPr>
              <a:pPr marL="139401"/>
              <a:t>‹#›</a:t>
            </a:fld>
            <a:endParaRPr lang="en-US" sz="1363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05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AutoShape 9"/>
          <p:cNvCxnSpPr>
            <a:cxnSpLocks noChangeShapeType="1"/>
          </p:cNvCxnSpPr>
          <p:nvPr userDrawn="1"/>
        </p:nvCxnSpPr>
        <p:spPr bwMode="auto">
          <a:xfrm>
            <a:off x="406400" y="1268760"/>
            <a:ext cx="113792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287867" y="6535739"/>
            <a:ext cx="8432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aseline="0" dirty="0">
                <a:solidFill>
                  <a:srgbClr val="A7A9AC"/>
                </a:solidFill>
                <a:latin typeface="Century Gothic"/>
                <a:cs typeface="Century Gothic"/>
              </a:rPr>
              <a:t>Qatar Financial Centre </a:t>
            </a:r>
            <a:r>
              <a:rPr lang="en-US" sz="1000" b="1" baseline="0" dirty="0">
                <a:solidFill>
                  <a:srgbClr val="A7A9AC"/>
                </a:solidFill>
                <a:latin typeface="Century Gothic"/>
                <a:cs typeface="Century Gothic"/>
              </a:rPr>
              <a:t>Regulatory Authority</a:t>
            </a:r>
            <a:endParaRPr lang="en-US" sz="1000" baseline="0" dirty="0">
              <a:latin typeface="Century Gothic"/>
              <a:cs typeface="Century Gothic"/>
            </a:endParaRPr>
          </a:p>
        </p:txBody>
      </p:sp>
      <p:cxnSp>
        <p:nvCxnSpPr>
          <p:cNvPr id="10" name="AutoShape 10"/>
          <p:cNvCxnSpPr>
            <a:cxnSpLocks noChangeShapeType="1"/>
          </p:cNvCxnSpPr>
          <p:nvPr userDrawn="1"/>
        </p:nvCxnSpPr>
        <p:spPr bwMode="auto">
          <a:xfrm>
            <a:off x="406400" y="6401817"/>
            <a:ext cx="113792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10" descr="word header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19" y="0"/>
            <a:ext cx="7728181" cy="100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84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AutoShape 9"/>
          <p:cNvCxnSpPr>
            <a:cxnSpLocks noChangeShapeType="1"/>
          </p:cNvCxnSpPr>
          <p:nvPr userDrawn="1"/>
        </p:nvCxnSpPr>
        <p:spPr bwMode="auto">
          <a:xfrm>
            <a:off x="406400" y="1268760"/>
            <a:ext cx="113792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287867" y="6535739"/>
            <a:ext cx="8432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aseline="0" dirty="0">
                <a:solidFill>
                  <a:srgbClr val="A7A9AC"/>
                </a:solidFill>
                <a:latin typeface="Century Gothic"/>
                <a:cs typeface="Century Gothic"/>
              </a:rPr>
              <a:t>Qatar Financial Centre </a:t>
            </a:r>
            <a:r>
              <a:rPr lang="en-US" sz="1000" b="1" baseline="0" dirty="0">
                <a:solidFill>
                  <a:srgbClr val="A7A9AC"/>
                </a:solidFill>
                <a:latin typeface="Century Gothic"/>
                <a:cs typeface="Century Gothic"/>
              </a:rPr>
              <a:t>Regulatory Authority</a:t>
            </a:r>
            <a:endParaRPr lang="en-US" sz="1000" baseline="0" dirty="0">
              <a:latin typeface="Century Gothic"/>
              <a:cs typeface="Century Gothic"/>
            </a:endParaRPr>
          </a:p>
        </p:txBody>
      </p:sp>
      <p:cxnSp>
        <p:nvCxnSpPr>
          <p:cNvPr id="11" name="AutoShape 10"/>
          <p:cNvCxnSpPr>
            <a:cxnSpLocks noChangeShapeType="1"/>
          </p:cNvCxnSpPr>
          <p:nvPr userDrawn="1"/>
        </p:nvCxnSpPr>
        <p:spPr bwMode="auto">
          <a:xfrm>
            <a:off x="406400" y="6401817"/>
            <a:ext cx="11379200" cy="0"/>
          </a:xfrm>
          <a:prstGeom prst="straightConnector1">
            <a:avLst/>
          </a:prstGeom>
          <a:noFill/>
          <a:ln w="9525">
            <a:solidFill>
              <a:srgbClr val="B21E3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4800" y="1981200"/>
            <a:ext cx="11480800" cy="1066800"/>
          </a:xfrm>
          <a:prstGeom prst="rect">
            <a:avLst/>
          </a:prstGeom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04800" y="3429000"/>
            <a:ext cx="11480800" cy="2819400"/>
          </a:xfrm>
          <a:prstGeom prst="rect">
            <a:avLst/>
          </a:prstGeom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pic>
        <p:nvPicPr>
          <p:cNvPr id="14" name="Picture 13" descr="word header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19" y="0"/>
            <a:ext cx="7728181" cy="100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28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624" y="2125980"/>
            <a:ext cx="10377079" cy="144017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1264" y="3840484"/>
            <a:ext cx="854582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15240-4767-48B9-9028-A3B3E575C9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39401"/>
            <a:fld id="{81D60167-4931-47E6-BA6A-407CBD079E47}" type="slidenum">
              <a:rPr lang="en-US" sz="1363" smtClean="0">
                <a:solidFill>
                  <a:srgbClr val="BFBFBF"/>
                </a:solidFill>
                <a:latin typeface="Arial"/>
                <a:cs typeface="Arial"/>
              </a:rPr>
              <a:pPr marL="139401"/>
              <a:t>‹#›</a:t>
            </a:fld>
            <a:endParaRPr lang="en-US" sz="1363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052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20675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7FA8AD"/>
                </a:solidFill>
                <a:latin typeface="+mj-lt"/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61919" y="0"/>
            <a:ext cx="5730081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rgbClr val="7FA8A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1" y="2057400"/>
            <a:ext cx="5257800" cy="4123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4EFDDCA0-1EDC-C889-49C5-0A1296A6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+mj-lt"/>
                <a:ea typeface="Open Sans Light" panose="020B0306030504020204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© Qatar Financial Centre Regulatory Authority</a:t>
            </a:r>
          </a:p>
        </p:txBody>
      </p:sp>
    </p:spTree>
    <p:extLst>
      <p:ext uri="{BB962C8B-B14F-4D97-AF65-F5344CB8AC3E}">
        <p14:creationId xmlns:p14="http://schemas.microsoft.com/office/powerpoint/2010/main" val="255359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55862-9040-2140-03BA-05128AB7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27CB5-CACB-FD4C-1AA3-BAA2267C7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25E75-085D-7377-CDD5-2D4A12FA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BA3F5-5F39-3DC4-38B6-6A585E286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08BCB-8BD7-0970-8363-C9F13324E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9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A660-18F8-040E-FDFB-DE63046F9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108AC-7CE6-2A0E-7E88-02051B9B4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F9F25-B094-D5E0-C6B7-937BB7179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0B94A-E9BE-A3FA-4936-D09D4D14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D7D99-19AA-D7CB-AB10-00232169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4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B1E3-A72E-19E3-EA9F-43E9C6BC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7E015-28E1-157E-556A-AF7AB0194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1DF69-DA3D-FA6B-5AFE-BD02DC29E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80661-C93B-0876-7D64-6E3F795F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88720-1688-0E87-A0B0-59E5D016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BEA64-B7C1-1EA8-C7F8-6A96DAB4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8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841C-5ADF-F20F-27C1-0881C07B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7339E-CD2C-C8A3-ADF7-B89EDF4D0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4695D-17E6-1D48-FC7D-CF67A076A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482769-BE94-DE77-3668-2572AD76A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BC907-EB76-8D7A-C131-4346638E5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21A27-C55E-A514-FC81-F72A8D0CB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C09853-560F-C26D-1DAD-23EDB19A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72129D-BF93-6555-968D-C53C5744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15043-B232-6B3E-D435-B25D107E0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1C44A-499D-60E3-B358-D37B9CE77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C3E66-7753-1157-ABC8-7CC6BE37A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095A5-0DA1-C8ED-5DBD-E3081FEE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0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7D4E59-61F4-D4ED-338C-F830B9260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A04522-E46D-3E99-EC6A-7D072DE0C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F86C8-CA79-D6AF-AEBC-1BAFE427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3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9A1E-5288-85CC-4188-46D493435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E5380-81F0-71FF-6CC7-CAE547A16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B883A-E95F-384F-789C-5A635FFC8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0DB3C-C931-7BEF-379B-FCABD80BF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AAD88-A1D8-5C1C-C008-60D3DA4B3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AD93D-23D4-57C9-C746-4AE8B4D5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0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0ED1-1214-32AF-EC6F-8CFAD82B7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049C18-6F5C-CD7A-F03C-1CBCE7172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EAC05-19C4-9C66-CF13-BC9F95943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2CE6C-A5EC-A59B-D693-1A5A98E3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AB0D-EE87-41B5-A40B-24C7F2BC0DB0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4D109-55EC-DD4E-4EC6-19C6E0D83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D8765-9FD7-CAB8-BC20-A28E54C3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E7A7-5042-4D29-9744-8D3416D13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5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3ED475-D67A-5316-6B91-F589EF375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E2C39-6467-70E9-76F8-76BBCF94E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ABFD6-3A43-90ED-3B12-881718C55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C8AB0D-EE87-41B5-A40B-24C7F2BC0DB0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5B612-AB48-D692-3803-AA5EEAF02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A1E28-38AE-7FDD-556C-CD0410547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9BE7A7-5042-4D29-9744-8D3416D13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35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  <p:sldLayoutId id="2147483665" r:id="rId14"/>
    <p:sldLayoutId id="2147483666" r:id="rId15"/>
    <p:sldLayoutId id="2147483667" r:id="rId16"/>
    <p:sldLayoutId id="214748366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mcas-proxyweb.mcas.ms/certificate-checker?login=false&amp;originalUrl=https%3A%2F%2Fwww.knime.com.mcas.ms%2F%3FMcasTsid%3D15600&amp;McasCSRF=2990e91d4444ff01d5aeb4e25211159e001fcea5f1f7670d3714ceb576945bb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pexels.com/photo/man-in-white-dress-shirt-sitting-on-black-rolling-chair-while-facing-black-computer-set-and-smiling-840996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38203" y="1465545"/>
            <a:ext cx="6509359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baseline="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baseline="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400" b="1" baseline="0" dirty="0">
              <a:solidFill>
                <a:schemeClr val="bg1"/>
              </a:solidFill>
              <a:latin typeface="Century Gothic"/>
              <a:ea typeface="ＭＳ Ｐゴシック"/>
              <a:cs typeface="Century Gothic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400" b="1" baseline="0" dirty="0">
              <a:solidFill>
                <a:schemeClr val="bg1"/>
              </a:solidFill>
              <a:latin typeface="Century Gothic"/>
              <a:ea typeface="ＭＳ Ｐゴシック"/>
              <a:cs typeface="Century Gothic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400" b="1" baseline="0" dirty="0">
              <a:solidFill>
                <a:schemeClr val="bg1"/>
              </a:solidFill>
              <a:latin typeface="Century Gothic"/>
              <a:ea typeface="ＭＳ Ｐゴシック"/>
              <a:cs typeface="Century Gothic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400" b="1" i="1" baseline="0" dirty="0">
                <a:solidFill>
                  <a:schemeClr val="bg1"/>
                </a:solidFill>
                <a:latin typeface="Century Gothic"/>
                <a:ea typeface="ＭＳ Ｐゴシック"/>
                <a:cs typeface="Century Gothic"/>
              </a:rPr>
              <a:t>“Balanced Supervisory Approach"</a:t>
            </a:r>
            <a:endParaRPr lang="en-US" i="1" dirty="0">
              <a:solidFill>
                <a:schemeClr val="bg1"/>
              </a:solidFill>
              <a:latin typeface="Century Gothic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i="1" baseline="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aseline="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aseline="0" dirty="0">
                <a:solidFill>
                  <a:schemeClr val="bg1"/>
                </a:solidFill>
                <a:latin typeface="Century Gothic"/>
                <a:cs typeface="Century Gothic"/>
              </a:rPr>
              <a:t>Errol Cova, Director Supervision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aseline="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aseline="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aseline="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aseline="0" dirty="0">
                <a:solidFill>
                  <a:schemeClr val="bg1"/>
                </a:solidFill>
                <a:latin typeface="Century Gothic"/>
                <a:ea typeface="ＭＳ Ｐゴシック"/>
                <a:cs typeface="Century Gothic"/>
              </a:rPr>
              <a:t>2 October 2025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aseline="0" dirty="0">
              <a:solidFill>
                <a:srgbClr val="FFFFFF"/>
              </a:solidFill>
              <a:latin typeface="Century Gothic"/>
              <a:ea typeface="ＭＳ Ｐゴシック"/>
              <a:cs typeface="Century Gothic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739900" y="6535739"/>
            <a:ext cx="632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aseline="0" dirty="0">
                <a:solidFill>
                  <a:srgbClr val="A7A9AC"/>
                </a:solidFill>
                <a:latin typeface="Century Gothic"/>
                <a:cs typeface="Century Gothic"/>
              </a:rPr>
              <a:t>Qatar Financial Centre </a:t>
            </a:r>
            <a:r>
              <a:rPr lang="en-US" sz="1000" b="1" baseline="0" dirty="0">
                <a:solidFill>
                  <a:srgbClr val="A7A9AC"/>
                </a:solidFill>
                <a:latin typeface="Century Gothic"/>
                <a:cs typeface="Century Gothic"/>
              </a:rPr>
              <a:t>Regulatory Authority</a:t>
            </a:r>
            <a:endParaRPr lang="en-US" sz="1000" baseline="0" dirty="0">
              <a:latin typeface="Century Gothic"/>
              <a:cs typeface="Century Gothic"/>
            </a:endParaRPr>
          </a:p>
        </p:txBody>
      </p:sp>
      <p:pic>
        <p:nvPicPr>
          <p:cNvPr id="6" name="Picture 5" descr="A person holding a light bulb&#10;&#10;AI-generated content may be incorrect.">
            <a:extLst>
              <a:ext uri="{FF2B5EF4-FFF2-40B4-BE49-F238E27FC236}">
                <a16:creationId xmlns:a16="http://schemas.microsoft.com/office/drawing/2014/main" id="{4D50AFDF-D02A-3D20-F362-D1256F7AC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44" y="1991721"/>
            <a:ext cx="5398718" cy="430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88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D18EFA-9141-9862-41B7-AF3EBECF5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FAI – a Data Science Hub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3AF8B9-DD93-19FE-7037-FBC0806CE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Follows a hub-and-spoke model.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Promotes data-driven ways of working and fosters the data science skills within Supervision.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Adds to more traditional analysis approaches by using data science techniques, e.g., machine learning (ML) and artificial intelligence (AI).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The tools developed, ‘SupTech’, allow supervision to become more efficient or have a more complete risk capture.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01722-E06F-5A6F-6992-263B70115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Open Sans Light" panose="020B0306030504020204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Qatar Financial Centre Regulatory Authority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76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322094-C812-D406-2A9D-DEEC10A1F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Human-in-the-loop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E95DC-5755-D386-60DC-217602FB8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Steers the platform on the spot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Human feedback can be immediately used to modify the 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Collects highly context-specific training data from all levels of seniority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Interaction must be at the right frequency, level of abstraction and quality to make people feel helped and keep them engaged and not to ‘sleep at the wheel’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The discourse connects </a:t>
            </a:r>
            <a:r>
              <a:rPr lang="en-US" dirty="0" err="1">
                <a:latin typeface="Century Gothic" panose="020B0502020202020204" pitchFamily="34" charset="0"/>
              </a:rPr>
              <a:t>organisational</a:t>
            </a:r>
            <a:r>
              <a:rPr lang="en-US" dirty="0">
                <a:latin typeface="Century Gothic" panose="020B0502020202020204" pitchFamily="34" charset="0"/>
              </a:rPr>
              <a:t> objectives and supervisory outcomes to individual inputs and external data, directly and in granular fashion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Next iteration/generation systems will be fine-tuned/trained on these data</a:t>
            </a:r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29F1D-E305-6938-0951-4FD04632E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Open Sans Light" panose="020B0306030504020204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Qatar Financial Centre Regulatory Authority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59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97521-F6EA-BBA0-5DDE-1528242F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Technologies we currently use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B81E9-EE7E-9EE6-0A7C-7A0235848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Century Gothic" panose="020B0502020202020204" pitchFamily="34" charset="0"/>
              </a:rPr>
              <a:t>KNIME Server/Business Hub: </a:t>
            </a:r>
            <a:r>
              <a:rPr lang="en-GB" sz="2600" b="0" dirty="0">
                <a:latin typeface="Century Gothic" panose="020B0502020202020204" pitchFamily="34" charset="0"/>
              </a:rPr>
              <a:t>Data preparation, machine learning, application orchestration, end-user interfaces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Century Gothic" panose="020B0502020202020204" pitchFamily="34" charset="0"/>
              </a:rPr>
              <a:t>Python (integrated with KNIME): </a:t>
            </a:r>
            <a:r>
              <a:rPr lang="en-GB" sz="2600" b="0" dirty="0">
                <a:latin typeface="Century Gothic" panose="020B0502020202020204" pitchFamily="34" charset="0"/>
              </a:rPr>
              <a:t>Machine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Century Gothic" panose="020B0502020202020204" pitchFamily="34" charset="0"/>
              </a:rPr>
              <a:t>Data warehouse: </a:t>
            </a:r>
            <a:r>
              <a:rPr lang="en-GB" sz="2600" b="0" dirty="0">
                <a:latin typeface="Century Gothic" panose="020B0502020202020204" pitchFamily="34" charset="0"/>
              </a:rPr>
              <a:t>Regulatory returns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Century Gothic" panose="020B0502020202020204" pitchFamily="34" charset="0"/>
              </a:rPr>
              <a:t>SQL Server: </a:t>
            </a:r>
            <a:r>
              <a:rPr lang="en-GB" sz="2600" b="0" dirty="0">
                <a:latin typeface="Century Gothic" panose="020B0502020202020204" pitchFamily="34" charset="0"/>
              </a:rPr>
              <a:t>Identifier, entity and relationship tables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Century Gothic" panose="020B0502020202020204" pitchFamily="34" charset="0"/>
              </a:rPr>
              <a:t>Blob storage: </a:t>
            </a:r>
            <a:r>
              <a:rPr lang="en-GB" sz="2600" b="0" dirty="0">
                <a:latin typeface="Century Gothic" panose="020B0502020202020204" pitchFamily="34" charset="0"/>
              </a:rPr>
              <a:t>Storing and indexing unstructured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err="1">
                <a:latin typeface="Century Gothic" panose="020B0502020202020204" pitchFamily="34" charset="0"/>
              </a:rPr>
              <a:t>ElasticSearch</a:t>
            </a:r>
            <a:r>
              <a:rPr lang="en-GB" sz="2600" dirty="0">
                <a:latin typeface="Century Gothic" panose="020B0502020202020204" pitchFamily="34" charset="0"/>
              </a:rPr>
              <a:t>: </a:t>
            </a:r>
            <a:r>
              <a:rPr lang="en-GB" sz="2600" b="0" dirty="0">
                <a:latin typeface="Century Gothic" panose="020B0502020202020204" pitchFamily="34" charset="0"/>
              </a:rPr>
              <a:t>Keyword search and string matching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Century Gothic" panose="020B0502020202020204" pitchFamily="34" charset="0"/>
              </a:rPr>
              <a:t>Azure Open AI API: </a:t>
            </a:r>
            <a:r>
              <a:rPr lang="en-GB" sz="2600" b="0" dirty="0">
                <a:latin typeface="Century Gothic" panose="020B0502020202020204" pitchFamily="34" charset="0"/>
              </a:rPr>
              <a:t>For RAG, creating of embedding vectors, to support end-user interaction</a:t>
            </a:r>
            <a:endParaRPr lang="en-US" sz="2600" b="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Century Gothic" panose="020B0502020202020204" pitchFamily="34" charset="0"/>
              </a:rPr>
              <a:t>Vector database: </a:t>
            </a:r>
            <a:r>
              <a:rPr lang="en-GB" sz="2600" b="0" dirty="0">
                <a:latin typeface="Century Gothic" panose="020B0502020202020204" pitchFamily="34" charset="0"/>
              </a:rPr>
              <a:t>Storing and indexing embedding vectors for semantic matching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Century Gothic" panose="020B0502020202020204" pitchFamily="34" charset="0"/>
              </a:rPr>
              <a:t>Neo4j: </a:t>
            </a:r>
            <a:r>
              <a:rPr lang="en-GB" sz="2600" b="0" dirty="0">
                <a:latin typeface="Century Gothic" panose="020B0502020202020204" pitchFamily="34" charset="0"/>
              </a:rPr>
              <a:t>Graph matching, store and query the knowledge graph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Century Gothic" panose="020B0502020202020204" pitchFamily="34" charset="0"/>
              </a:rPr>
              <a:t>Tableau: </a:t>
            </a:r>
            <a:r>
              <a:rPr lang="en-GB" sz="2600" b="0" dirty="0">
                <a:latin typeface="Century Gothic" panose="020B0502020202020204" pitchFamily="34" charset="0"/>
              </a:rPr>
              <a:t>Business Intelligence, self-service analytics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AD1AB-4104-7A82-EDB9-2635699220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Open Sans Light" panose="020B0306030504020204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Qatar Financial Centre Regulatory Authority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84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243D55-78FA-4A4D-65C3-4AD0FA001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90A258-1157-0FFF-306D-A5835D7D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6076168" cy="625762"/>
          </a:xfrm>
        </p:spPr>
        <p:txBody>
          <a:bodyPr anchor="b">
            <a:normAutofit/>
          </a:bodyPr>
          <a:lstStyle/>
          <a:p>
            <a:pPr defTabSz="1556091"/>
            <a:r>
              <a:rPr lang="en-US" sz="3600" b="1" spc="-511" dirty="0">
                <a:latin typeface="Century Gothic" panose="020B0502020202020204" pitchFamily="34" charset="0"/>
                <a:ea typeface="+mn-ea"/>
                <a:cs typeface="+mn-cs"/>
              </a:rPr>
              <a:t>Prudential and Product Returns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B39E60-77B8-2C93-CBA5-CDD88A115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729213"/>
            <a:ext cx="7010566" cy="4103089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QFCRA adopted XBRL as the technology platform for regulatory return submissions with scope for granular reporting aligned to Basel, IOSCO and IAIS regulatory standards and compliant with IFRS reporting standards.</a:t>
            </a:r>
            <a:r>
              <a:rPr lang="en-US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​</a:t>
            </a:r>
            <a:endParaRPr lang="en-US" sz="1200" kern="1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Provides pre-built automated validations to get clean data and run automated analysis obviating the need for supervisors to perform data quality checks.</a:t>
            </a:r>
            <a:r>
              <a:rPr lang="en-US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​</a:t>
            </a:r>
            <a:endParaRPr lang="en-US" sz="1200" kern="1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Reporting schedules provide for monthly, quarterly, semi-annual submissions depending on nature, scale and complexity of regulated institution’s activities</a:t>
            </a:r>
            <a:r>
              <a:rPr lang="en-US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​</a:t>
            </a:r>
            <a:endParaRPr lang="en-US" sz="1200" kern="1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Supported by email workflow notifications allowing supervisors to interact with institutions throughout the reporting submissions process</a:t>
            </a:r>
            <a:r>
              <a:rPr lang="en-US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​</a:t>
            </a:r>
            <a:r>
              <a:rPr lang="en-US" sz="12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Underpinning the prudential reporting process, is a business intelligence analytics platform supported by </a:t>
            </a:r>
            <a:r>
              <a:rPr lang="en-US" sz="1200" u="sng" kern="0" dirty="0">
                <a:solidFill>
                  <a:srgbClr val="46788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KNIME</a:t>
            </a:r>
            <a:r>
              <a:rPr lang="en-US" sz="12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 E2E data science platform and Tableau for visualization allowing supervisors to conduct deep dives and identify trends.</a:t>
            </a:r>
            <a:r>
              <a:rPr lang="en-US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​</a:t>
            </a:r>
            <a:endParaRPr lang="en-US" sz="1200" kern="1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 platform allows integration of AI/ML models and market-derived data to assist further analysis.</a:t>
            </a:r>
            <a:r>
              <a:rPr lang="en-US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​</a:t>
            </a:r>
            <a:endParaRPr lang="en-US" sz="1200" kern="1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sz="800" kern="1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erson in a white shirt and tie&#10;&#10;AI-generated content may be incorrect.">
            <a:extLst>
              <a:ext uri="{FF2B5EF4-FFF2-40B4-BE49-F238E27FC236}">
                <a16:creationId xmlns:a16="http://schemas.microsoft.com/office/drawing/2014/main" id="{34196CE0-F055-33FB-F53F-ABFEC3676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8" r="7793" b="2"/>
          <a:stretch/>
        </p:blipFill>
        <p:spPr>
          <a:xfrm>
            <a:off x="8693062" y="566928"/>
            <a:ext cx="2654641" cy="528619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07841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5F3347-514E-C7C4-A440-EAB67BB75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6A210F-47D2-DBE9-0C5C-41B029853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02DA8C-5B61-090E-C447-0A310B44A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6076168" cy="625762"/>
          </a:xfrm>
        </p:spPr>
        <p:txBody>
          <a:bodyPr anchor="b">
            <a:normAutofit/>
          </a:bodyPr>
          <a:lstStyle/>
          <a:p>
            <a:pPr defTabSz="1556091"/>
            <a:r>
              <a:rPr lang="en-US" sz="3600" b="1" spc="-511" dirty="0">
                <a:latin typeface="Century Gothic" panose="020B0502020202020204" pitchFamily="34" charset="0"/>
                <a:ea typeface="+mn-ea"/>
                <a:cs typeface="+mn-cs"/>
              </a:rPr>
              <a:t>Product  and Conduct Returns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99E30F-325F-6AF3-A092-E3DC67970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729213"/>
            <a:ext cx="7010566" cy="4103089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600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have also developed some conduct returns relating to:</a:t>
            </a:r>
            <a:endParaRPr lang="en-US" sz="1600" kern="1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 Return: Reports on product offerings of the authorized firms.</a:t>
            </a:r>
            <a:r>
              <a:rPr lang="en-U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​</a:t>
            </a:r>
            <a:endParaRPr lang="en-US" sz="1600" kern="1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 Compliance Statement: Dependent upo</a:t>
            </a:r>
            <a:r>
              <a:rPr lang="en-US" sz="1600" kern="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the size and complexity of an authorized firm, the qualifying firms submit a self certification of compliance.</a:t>
            </a:r>
            <a:r>
              <a:rPr lang="en-US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​</a:t>
            </a:r>
            <a:endParaRPr lang="en-US" sz="1600" kern="1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sz="800" kern="1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erson in a white shirt and tie&#10;&#10;AI-generated content may be incorrect.">
            <a:extLst>
              <a:ext uri="{FF2B5EF4-FFF2-40B4-BE49-F238E27FC236}">
                <a16:creationId xmlns:a16="http://schemas.microsoft.com/office/drawing/2014/main" id="{B9651EEA-A14D-E30A-22DE-2F29B81B2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8" r="7793" b="2"/>
          <a:stretch/>
        </p:blipFill>
        <p:spPr>
          <a:xfrm>
            <a:off x="8693062" y="566928"/>
            <a:ext cx="2654641" cy="528619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650A008-48D6-9913-D4AA-E655F01EF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71D73-1DD6-3919-614D-A1E27C303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500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291FE-1DA2-3D47-AAD7-CD1AF0DB8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04F192-81DB-0D97-CFF9-52844EC09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81" y="273049"/>
            <a:ext cx="11249716" cy="1233142"/>
          </a:xfrm>
        </p:spPr>
        <p:txBody>
          <a:bodyPr>
            <a:normAutofit/>
          </a:bodyPr>
          <a:lstStyle/>
          <a:p>
            <a:pPr defTabSz="1556091">
              <a:lnSpc>
                <a:spcPts val="6814"/>
              </a:lnSpc>
            </a:pPr>
            <a:r>
              <a:rPr lang="en-US" sz="6814" b="1" spc="-511" dirty="0">
                <a:latin typeface="Century Gothic" panose="020B0502020202020204" pitchFamily="34" charset="0"/>
                <a:ea typeface="+mn-ea"/>
                <a:cs typeface="+mn-cs"/>
              </a:rPr>
              <a:t>Ongoing Supervision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C13860-F05D-3A0E-149C-3CF40A743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885" y="1465545"/>
            <a:ext cx="11073008" cy="5223354"/>
          </a:xfrm>
        </p:spPr>
        <p:txBody>
          <a:bodyPr>
            <a:normAutofit fontScale="92500" lnSpcReduction="20000"/>
          </a:bodyPr>
          <a:lstStyle/>
          <a:p>
            <a:pPr marL="0" indent="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buNone/>
              <a:defRPr/>
            </a:pPr>
            <a:r>
              <a:rPr lang="en-US" altLang="en-US" sz="2726" dirty="0">
                <a:latin typeface="Century Gothic" panose="020B0502020202020204" pitchFamily="34" charset="0"/>
              </a:rPr>
              <a:t>We use a wide variety of supervisory tools to keep active oversight of the authorized firms within our supervisory eco-system:</a:t>
            </a:r>
          </a:p>
          <a:p>
            <a:pPr marL="0" indent="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buNone/>
              <a:defRPr/>
            </a:pPr>
            <a:endParaRPr lang="en-US" altLang="en-US" sz="2726" dirty="0">
              <a:latin typeface="Century Gothic" panose="020B0502020202020204" pitchFamily="34" charset="0"/>
            </a:endParaRPr>
          </a:p>
          <a:p>
            <a:pPr marL="584130" indent="-58413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US" altLang="en-US" sz="2726" dirty="0">
                <a:latin typeface="Century Gothic" panose="020B0502020202020204" pitchFamily="34" charset="0"/>
              </a:rPr>
              <a:t>Risk Assessments Meetings (internal)</a:t>
            </a:r>
          </a:p>
          <a:p>
            <a:pPr marL="584130" indent="-58413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CA" altLang="en-US" sz="2726" dirty="0">
                <a:latin typeface="Century Gothic" panose="020B0502020202020204" pitchFamily="34" charset="0"/>
              </a:rPr>
              <a:t>Risk Assessment Visits (RAVs)</a:t>
            </a:r>
          </a:p>
          <a:p>
            <a:pPr marL="584130" indent="-58413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CA" altLang="en-US" sz="2726" dirty="0">
                <a:latin typeface="Century Gothic" panose="020B0502020202020204" pitchFamily="34" charset="0"/>
              </a:rPr>
              <a:t>Strategy Meetings</a:t>
            </a:r>
          </a:p>
          <a:p>
            <a:pPr marL="584130" indent="-58413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US" altLang="en-US" sz="2726" dirty="0">
                <a:latin typeface="Century Gothic" panose="020B0502020202020204" pitchFamily="34" charset="0"/>
              </a:rPr>
              <a:t>Thematic Reviews/Flavor of the moment</a:t>
            </a:r>
          </a:p>
          <a:p>
            <a:pPr marL="584130" indent="-58413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US" altLang="en-US" sz="2726" dirty="0">
                <a:latin typeface="Century Gothic" panose="020B0502020202020204" pitchFamily="34" charset="0"/>
              </a:rPr>
              <a:t>High Level Meetings (HLM)</a:t>
            </a:r>
          </a:p>
          <a:p>
            <a:pPr marL="584130" indent="-58413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US" altLang="en-US" sz="2726" dirty="0">
                <a:latin typeface="Century Gothic" panose="020B0502020202020204" pitchFamily="34" charset="0"/>
              </a:rPr>
              <a:t>Supervisory Colleges</a:t>
            </a:r>
          </a:p>
          <a:p>
            <a:pPr marL="0" indent="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buNone/>
              <a:defRPr/>
            </a:pPr>
            <a:endParaRPr lang="en-US" altLang="en-US" sz="2726" dirty="0">
              <a:latin typeface="Century Gothic" panose="020B0502020202020204" pitchFamily="34" charset="0"/>
            </a:endParaRPr>
          </a:p>
          <a:p>
            <a:pPr marL="0" indent="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buNone/>
              <a:defRPr/>
            </a:pPr>
            <a:endParaRPr lang="en-US" altLang="en-US" sz="2726" dirty="0">
              <a:latin typeface="Century Gothic" panose="020B0502020202020204" pitchFamily="34" charset="0"/>
            </a:endParaRPr>
          </a:p>
          <a:p>
            <a:pPr marL="0" indent="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buNone/>
              <a:defRPr/>
            </a:pPr>
            <a:r>
              <a:rPr lang="en-US" altLang="en-US" sz="2726" dirty="0">
                <a:latin typeface="Century Gothic" panose="020B0502020202020204" pitchFamily="34" charset="0"/>
              </a:rPr>
              <a:t>It is important to note that over the past years, the majority of enforcement cases brought forward by the Regulatory Authority were related to conduct (mis-selling) and governance issues. </a:t>
            </a:r>
          </a:p>
          <a:p>
            <a:pPr marL="584130" indent="-584130" defTabSz="1560386" eaLnBrk="0" fontAlgn="base" hangingPunct="0">
              <a:spcBef>
                <a:spcPct val="20000"/>
              </a:spcBef>
              <a:spcAft>
                <a:spcPct val="15000"/>
              </a:spcAft>
              <a:buClr>
                <a:schemeClr val="tx2">
                  <a:lumMod val="75000"/>
                </a:schemeClr>
              </a:buClr>
              <a:defRPr/>
            </a:pPr>
            <a:endParaRPr lang="en-US" altLang="en-US" sz="2726" dirty="0">
              <a:latin typeface="Century Gothic" panose="020B0502020202020204" pitchFamily="34" charset="0"/>
            </a:endParaRPr>
          </a:p>
          <a:p>
            <a:pPr marL="486775" indent="-486775">
              <a:buClr>
                <a:schemeClr val="tx2">
                  <a:lumMod val="75000"/>
                </a:schemeClr>
              </a:buClr>
            </a:pPr>
            <a:endParaRPr lang="en-US" sz="2385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 descr="A robot in a room&#10;&#10;AI-generated content may be incorrect.">
            <a:extLst>
              <a:ext uri="{FF2B5EF4-FFF2-40B4-BE49-F238E27FC236}">
                <a16:creationId xmlns:a16="http://schemas.microsoft.com/office/drawing/2014/main" id="{10A5770A-C536-3439-4FBD-91A2FDA32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0" y="2192055"/>
            <a:ext cx="3867150" cy="293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39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E99ED-A01C-E8CF-8878-BC0D68B13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oola\Documents\Adobe\Indesign Concepts\Erol\Powerpoint design 1 for Erol10.jpg">
            <a:extLst>
              <a:ext uri="{FF2B5EF4-FFF2-40B4-BE49-F238E27FC236}">
                <a16:creationId xmlns:a16="http://schemas.microsoft.com/office/drawing/2014/main" id="{87935CC4-37C8-413E-5FB3-B92DA3260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1" y="313694"/>
            <a:ext cx="11623558" cy="654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54A362-9A2F-DA5B-3CF6-A8FACAFD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02" y="469657"/>
            <a:ext cx="11249716" cy="1233142"/>
          </a:xfrm>
        </p:spPr>
        <p:txBody>
          <a:bodyPr>
            <a:normAutofit/>
          </a:bodyPr>
          <a:lstStyle/>
          <a:p>
            <a:pPr defTabSz="1556091">
              <a:lnSpc>
                <a:spcPts val="6814"/>
              </a:lnSpc>
            </a:pPr>
            <a:r>
              <a:rPr lang="en-US" sz="6814" b="1" spc="-511" dirty="0">
                <a:latin typeface="Century Gothic" panose="020B0502020202020204" pitchFamily="34" charset="0"/>
                <a:ea typeface="+mn-ea"/>
                <a:cs typeface="+mn-cs"/>
              </a:rPr>
              <a:t>Supervisory DNA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C76017-473E-3A29-59B4-F0556D47F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885" y="1858762"/>
            <a:ext cx="9469677" cy="4128652"/>
          </a:xfrm>
        </p:spPr>
        <p:txBody>
          <a:bodyPr>
            <a:normAutofit/>
          </a:bodyPr>
          <a:lstStyle/>
          <a:p>
            <a:pPr marL="486775" indent="-486775">
              <a:buClr>
                <a:schemeClr val="tx2">
                  <a:lumMod val="75000"/>
                </a:schemeClr>
              </a:buClr>
            </a:pPr>
            <a:r>
              <a:rPr lang="en-US" sz="2385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Skeptical</a:t>
            </a:r>
          </a:p>
          <a:p>
            <a:pPr marL="486775" indent="-486775">
              <a:buClr>
                <a:schemeClr val="tx2">
                  <a:lumMod val="75000"/>
                </a:schemeClr>
              </a:buClr>
            </a:pPr>
            <a:r>
              <a:rPr lang="en-US" sz="2385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Inquisitive</a:t>
            </a:r>
          </a:p>
          <a:p>
            <a:pPr marL="486775" indent="-486775">
              <a:buClr>
                <a:schemeClr val="tx2">
                  <a:lumMod val="75000"/>
                </a:schemeClr>
              </a:buClr>
            </a:pPr>
            <a:r>
              <a:rPr lang="en-US" sz="2385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Assertive</a:t>
            </a:r>
          </a:p>
          <a:p>
            <a:pPr marL="486775" indent="-486775">
              <a:buClr>
                <a:schemeClr val="tx2">
                  <a:lumMod val="75000"/>
                </a:schemeClr>
              </a:buClr>
            </a:pPr>
            <a:r>
              <a:rPr lang="en-US" sz="2385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Ethical and High Integrity</a:t>
            </a:r>
          </a:p>
          <a:p>
            <a:pPr marL="486775" indent="-486775">
              <a:buClr>
                <a:schemeClr val="tx2">
                  <a:lumMod val="75000"/>
                </a:schemeClr>
              </a:buClr>
            </a:pPr>
            <a:r>
              <a:rPr lang="en-US" sz="2385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Knowledgeable</a:t>
            </a:r>
          </a:p>
          <a:p>
            <a:pPr marL="486775" indent="-486775">
              <a:buClr>
                <a:schemeClr val="tx2">
                  <a:lumMod val="75000"/>
                </a:schemeClr>
              </a:buClr>
            </a:pPr>
            <a:r>
              <a:rPr lang="en-US" sz="2385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Accountable</a:t>
            </a:r>
          </a:p>
          <a:p>
            <a:pPr marL="486775" indent="-486775">
              <a:buClr>
                <a:schemeClr val="tx2">
                  <a:lumMod val="75000"/>
                </a:schemeClr>
              </a:buClr>
            </a:pPr>
            <a:r>
              <a:rPr lang="en-US" sz="2385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Team Player</a:t>
            </a:r>
          </a:p>
          <a:p>
            <a:pPr marL="486775" indent="-486775">
              <a:buClr>
                <a:schemeClr val="tx2">
                  <a:lumMod val="75000"/>
                </a:schemeClr>
              </a:buClr>
            </a:pPr>
            <a:r>
              <a:rPr lang="en-US" sz="2385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Flexible</a:t>
            </a:r>
          </a:p>
          <a:p>
            <a:pPr marL="486775" indent="-486775">
              <a:buClr>
                <a:schemeClr val="tx2">
                  <a:lumMod val="75000"/>
                </a:schemeClr>
              </a:buClr>
            </a:pPr>
            <a:endParaRPr lang="en-US" sz="2385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72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3D7C3-BEA5-31ED-973B-C65FE3FE9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03F8B42-92DD-0DD7-915A-7577A0AA9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64211"/>
            <a:ext cx="7529187" cy="625762"/>
          </a:xfrm>
        </p:spPr>
        <p:txBody>
          <a:bodyPr anchor="b">
            <a:normAutofit fontScale="90000"/>
          </a:bodyPr>
          <a:lstStyle/>
          <a:p>
            <a:pPr defTabSz="1556091"/>
            <a:r>
              <a:rPr lang="en-US" sz="3600" b="1" spc="-511" dirty="0">
                <a:latin typeface="Century Gothic" panose="020B0502020202020204" pitchFamily="34" charset="0"/>
                <a:ea typeface="+mn-ea"/>
                <a:cs typeface="+mn-cs"/>
              </a:rPr>
              <a:t>Elements of a Balanced Supervisory Approach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CA083F-D215-6A15-BF8E-05AEB6E0B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277655"/>
            <a:ext cx="7955072" cy="5013417"/>
          </a:xfrm>
        </p:spPr>
        <p:txBody>
          <a:bodyPr>
            <a:normAutofit fontScale="40000" lnSpcReduction="20000"/>
          </a:bodyPr>
          <a:lstStyle/>
          <a:p>
            <a:pPr marL="0" marR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3000" b="1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Principles-Based Supervision: </a:t>
            </a:r>
            <a:r>
              <a:rPr lang="en-US" sz="3000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Prioritizing supervisory resources based on the risk profile of firms and activities. This ensures that higher-risk areas receive the right attention.</a:t>
            </a: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3000" b="1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Proportionality: </a:t>
            </a:r>
            <a:r>
              <a:rPr lang="en-US" sz="3000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Tailoring supervisory actions to the size, complexity, and risk of the firm. This avoids a one-size-fits-all approach and ensures that smaller firms are not overburdened.</a:t>
            </a: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3000" b="1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Transparency and Accountability</a:t>
            </a:r>
            <a:r>
              <a:rPr lang="en-US" sz="3000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Clear communication of regulatory expectations and decisions. This helps firms understand their obligations and the rationale behind supervisory actions.</a:t>
            </a: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3000" b="1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Collaboration and Coordination: </a:t>
            </a:r>
            <a:r>
              <a:rPr lang="en-US" sz="3000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Working with other regulatory bodies and stakeholders to ensure a cohesive and comprehensive supervisory framework.</a:t>
            </a: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3000" b="1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Forward-Looking Approach: </a:t>
            </a:r>
            <a:r>
              <a:rPr lang="en-US" sz="3000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Anticipating and preparing for emerging risks and trends. This includes scenario analysis and stress testing to assess potential future vulnerabilities.</a:t>
            </a: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3000" b="1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Consumer Protection: </a:t>
            </a:r>
            <a:r>
              <a:rPr lang="en-US" sz="3000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Ensuring that firms act in the best interests of their clients and that consumers are protected from unfair practices.</a:t>
            </a: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3000" b="1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Market Integrity: </a:t>
            </a:r>
            <a:r>
              <a:rPr lang="en-US" sz="3000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Maintaining fair, efficient, and transparent markets. This includes monitoring for market abuse and ensuring compliance with trading rules.</a:t>
            </a: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3000" b="1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Enforcement Savvy</a:t>
            </a:r>
            <a:r>
              <a:rPr lang="en-US" sz="3000" kern="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Effectively using the enforcement toolbox to achieve the desired outcomes.</a:t>
            </a: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000" kern="100" dirty="0">
                <a:solidFill>
                  <a:srgbClr val="FF0000"/>
                </a:solidFill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**</a:t>
            </a:r>
            <a:r>
              <a:rPr lang="en-US" sz="3000" kern="1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objective is not to create a riskless environment, but fostering an environment where risks can be properly be measured for informed decision making</a:t>
            </a: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800" kern="100" dirty="0">
              <a:solidFill>
                <a:srgbClr val="FF0000"/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sz="2000" kern="1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erson in a white shirt and tie&#10;&#10;AI-generated content may be incorrect.">
            <a:extLst>
              <a:ext uri="{FF2B5EF4-FFF2-40B4-BE49-F238E27FC236}">
                <a16:creationId xmlns:a16="http://schemas.microsoft.com/office/drawing/2014/main" id="{692F350B-A8A5-9489-74CC-904EDE47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8" r="7793" b="2"/>
          <a:stretch/>
        </p:blipFill>
        <p:spPr>
          <a:xfrm>
            <a:off x="8693062" y="566928"/>
            <a:ext cx="2654641" cy="528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0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BFC25-66F4-68F5-418F-5619F794C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92BA663-AED1-8E42-72E5-DC7D4BE3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85" y="313694"/>
            <a:ext cx="11249716" cy="1233142"/>
          </a:xfrm>
        </p:spPr>
        <p:txBody>
          <a:bodyPr>
            <a:normAutofit/>
          </a:bodyPr>
          <a:lstStyle/>
          <a:p>
            <a:pPr defTabSz="1556091">
              <a:lnSpc>
                <a:spcPts val="6814"/>
              </a:lnSpc>
            </a:pPr>
            <a:r>
              <a:rPr lang="en-US" sz="6814" b="1" spc="-511" dirty="0">
                <a:latin typeface="Century Gothic" panose="020B0502020202020204" pitchFamily="34" charset="0"/>
                <a:ea typeface="+mn-ea"/>
                <a:cs typeface="+mn-cs"/>
              </a:rPr>
              <a:t>Twin Peaks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612D97-07B4-E538-8996-E0F1F393C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885" y="1440493"/>
            <a:ext cx="11022904" cy="5103813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5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The model 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(hybrid) has to work for Jamaica</a:t>
            </a: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5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Clear Mandates and Coordination: 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Clearly define the roles and responsibilities of the prudential and market conduct regulators to avoid overlaps and gaps in supervision.</a:t>
            </a: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5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Effective Communication: 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Establish robust communication channels between the two regulators to ensure seamless information sharing and coordinated responses to emerging risks.</a:t>
            </a: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5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Regulatory Consistency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: Ensure that regulatory standards and requirements are consistent across both regulatory bodies to prevent regulatory arbitrage and confusion among market participants.</a:t>
            </a: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5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Workable Enforcement Approach: 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Develop unified approach to enforcement and supervision to maintain a level playing field and uphold market integrity.</a:t>
            </a: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5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sz="25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3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8635" y="443498"/>
            <a:ext cx="7788265" cy="1696752"/>
          </a:xfrm>
        </p:spPr>
        <p:txBody>
          <a:bodyPr/>
          <a:lstStyle/>
          <a:p>
            <a:pPr>
              <a:lnSpc>
                <a:spcPts val="6814"/>
              </a:lnSpc>
            </a:pPr>
            <a:r>
              <a:rPr lang="en-US" sz="4800" b="1" spc="-51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Ongoing Supervisory Approach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4"/>
          </p:nvPr>
        </p:nvSpPr>
        <p:spPr>
          <a:xfrm>
            <a:off x="514410" y="2520369"/>
            <a:ext cx="7788265" cy="3245110"/>
          </a:xfrm>
        </p:spPr>
        <p:txBody>
          <a:bodyPr/>
          <a:lstStyle/>
          <a:p>
            <a:pPr defTabSz="155768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latin typeface="Century Gothic" panose="020B0502020202020204" pitchFamily="34" charset="0"/>
              </a:rPr>
              <a:t>Securities Market, Infrastructure, Market Participants, Products, Complexity constantly shaping our approach</a:t>
            </a:r>
          </a:p>
          <a:p>
            <a:pPr defTabSz="155768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latin typeface="Century Gothic" panose="020B0502020202020204" pitchFamily="34" charset="0"/>
              </a:rPr>
              <a:t>Innovation as a driver of our Supervisory Efficiency</a:t>
            </a:r>
          </a:p>
          <a:p>
            <a:pPr defTabSz="155768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latin typeface="Century Gothic" panose="020B0502020202020204" pitchFamily="34" charset="0"/>
              </a:rPr>
              <a:t>Prudential and Conduct (Product) Returns</a:t>
            </a:r>
          </a:p>
          <a:p>
            <a:pPr defTabSz="155768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latin typeface="Century Gothic" panose="020B0502020202020204" pitchFamily="34" charset="0"/>
              </a:rPr>
              <a:t>Other Tools aiding Supervisory Productivity</a:t>
            </a:r>
          </a:p>
          <a:p>
            <a:pPr defTabSz="155768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latin typeface="Century Gothic" panose="020B0502020202020204" pitchFamily="34" charset="0"/>
              </a:rPr>
              <a:t>Continuous upskilling and the Supervisory DNA</a:t>
            </a:r>
          </a:p>
          <a:p>
            <a:pPr defTabSz="155768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latin typeface="Century Gothic" panose="020B0502020202020204" pitchFamily="34" charset="0"/>
              </a:rPr>
              <a:t>The Securities Sector in a Twin Peaks Model</a:t>
            </a:r>
          </a:p>
        </p:txBody>
      </p:sp>
      <p:pic>
        <p:nvPicPr>
          <p:cNvPr id="3" name="Picture 2" descr="A robot in a room&#10;&#10;AI-generated content may be incorrect.">
            <a:extLst>
              <a:ext uri="{FF2B5EF4-FFF2-40B4-BE49-F238E27FC236}">
                <a16:creationId xmlns:a16="http://schemas.microsoft.com/office/drawing/2014/main" id="{885C1FC5-D29B-9266-F03F-674714518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675" y="0"/>
            <a:ext cx="3867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9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2D02F-FCB4-0BA2-42BC-D4FBFD068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8AD2FB3-079A-1D47-E0CF-8F71D96C1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anchor="b">
            <a:normAutofit/>
          </a:bodyPr>
          <a:lstStyle/>
          <a:p>
            <a:pPr defTabSz="1556091"/>
            <a:r>
              <a:rPr lang="en-US" sz="3600" b="1" spc="-511" dirty="0">
                <a:latin typeface="Century Gothic" panose="020B0502020202020204" pitchFamily="34" charset="0"/>
                <a:ea typeface="+mn-ea"/>
                <a:cs typeface="+mn-cs"/>
              </a:rPr>
              <a:t>Role of innovation and Data Driven Supervision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712AE7-9674-FA66-E965-873E9523C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055327"/>
            <a:ext cx="6188902" cy="438305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Prudential Supervision: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Risk Assessment: Data-driven approaches enhance the ability to identify and monitor risks. Quantitative data helps in stress testing and scenario analysis, while qualitative data provides context to these risks.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Early Warning Systems: Advanced analytics can detect early signs of financial distress, enabling timely intervention.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Compliance Monitoring: Continuous data monitoring ensures firms adhere to regulatory standards, reducing the likelihood of non-compliance.</a:t>
            </a:r>
          </a:p>
          <a:p>
            <a:pPr marL="0" indent="0">
              <a:buNone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Product Supervision: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Market Conduct: Data-driven supervision helps in monitoring market behavior and detecting unfair practices. Quantitative data highlights anomalies, while qualitative data explains the reasons behind them.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Consumer Protection: Analyzing consumer complaints and feedback helps in identifying problematic products and practices. This ensures that products meet regulatory standards and protect consumer interests.</a:t>
            </a: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Innovation Oversight: Supervisors can use data to evaluate new financial products and services, ensuring they are safe and compliant before they reach the market.</a:t>
            </a:r>
          </a:p>
          <a:p>
            <a:pPr marL="486775" indent="-486775">
              <a:buClr>
                <a:schemeClr val="tx2">
                  <a:lumMod val="75000"/>
                </a:schemeClr>
              </a:buClr>
            </a:pPr>
            <a:endParaRPr lang="en-US" sz="1800" dirty="0"/>
          </a:p>
        </p:txBody>
      </p:sp>
      <p:pic>
        <p:nvPicPr>
          <p:cNvPr id="3" name="Picture 2" descr="A calculator pen glasses and glasses&#10;&#10;AI-generated content may be incorrect.">
            <a:extLst>
              <a:ext uri="{FF2B5EF4-FFF2-40B4-BE49-F238E27FC236}">
                <a16:creationId xmlns:a16="http://schemas.microsoft.com/office/drawing/2014/main" id="{2E7DA9E0-0FBD-4B93-B41A-8293D917A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r="13719" b="-1"/>
          <a:stretch/>
        </p:blipFill>
        <p:spPr>
          <a:xfrm>
            <a:off x="7365304" y="566928"/>
            <a:ext cx="3982400" cy="567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3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anchor="b">
            <a:normAutofit/>
          </a:bodyPr>
          <a:lstStyle/>
          <a:p>
            <a:pPr defTabSz="1556091"/>
            <a:r>
              <a:rPr lang="en-US" sz="3600" b="1" spc="-511" dirty="0">
                <a:latin typeface="Century Gothic" panose="020B0502020202020204" pitchFamily="34" charset="0"/>
                <a:ea typeface="+mn-ea"/>
                <a:cs typeface="+mn-cs"/>
              </a:rPr>
              <a:t>Innovation and Data Driven Supervision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idx="1"/>
          </p:nvPr>
        </p:nvSpPr>
        <p:spPr>
          <a:xfrm>
            <a:off x="838199" y="2055327"/>
            <a:ext cx="5061560" cy="3776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What was frustrating supervisors: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Data collection and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Reviewing entity data and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Horizon scanning for emerging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Interpreting regulations/supervisory guidance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Report writing</a:t>
            </a:r>
          </a:p>
          <a:p>
            <a:pPr marL="486775" indent="-486775">
              <a:buClr>
                <a:schemeClr val="tx2">
                  <a:lumMod val="75000"/>
                </a:schemeClr>
              </a:buClr>
            </a:pPr>
            <a:endParaRPr lang="en-US" sz="1800" dirty="0"/>
          </a:p>
        </p:txBody>
      </p:sp>
      <p:pic>
        <p:nvPicPr>
          <p:cNvPr id="3" name="Picture 2" descr="A calculator pen glasses and glasses&#10;&#10;AI-generated content may be incorrect.">
            <a:extLst>
              <a:ext uri="{FF2B5EF4-FFF2-40B4-BE49-F238E27FC236}">
                <a16:creationId xmlns:a16="http://schemas.microsoft.com/office/drawing/2014/main" id="{55EF5242-E3FB-6E65-A273-9CC3324CD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r="13719" b="-1"/>
          <a:stretch/>
        </p:blipFill>
        <p:spPr>
          <a:xfrm>
            <a:off x="6190488" y="566928"/>
            <a:ext cx="5157216" cy="528619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6439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9446E-EA62-4ADD-C18A-C5A5AB296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3932237" cy="1169922"/>
          </a:xfrm>
        </p:spPr>
        <p:txBody>
          <a:bodyPr/>
          <a:lstStyle/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Underpinnings of the challenges</a:t>
            </a:r>
          </a:p>
        </p:txBody>
      </p:sp>
      <p:pic>
        <p:nvPicPr>
          <p:cNvPr id="7" name="Picture Placeholder 6" descr="Person building a puzzle">
            <a:extLst>
              <a:ext uri="{FF2B5EF4-FFF2-40B4-BE49-F238E27FC236}">
                <a16:creationId xmlns:a16="http://schemas.microsoft.com/office/drawing/2014/main" id="{2DD7C48D-DA6C-D805-8A96-542E9295D1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2153" r="2215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3A296-F5DA-BC8F-9A05-4083A70A3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Suboptimal timeliness and quality of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Difficulty finding, forming and connecting relevant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Complexity of risks, supervised businesses and regulations ⇔ insufficient &amp; implicit 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Existing </a:t>
            </a:r>
            <a:r>
              <a:rPr lang="en-GB" sz="23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SupTech</a:t>
            </a:r>
            <a:r>
              <a:rPr lang="en-GB" sz="2300" dirty="0">
                <a:solidFill>
                  <a:schemeClr val="tx1"/>
                </a:solidFill>
                <a:latin typeface="Century Gothic" panose="020B0502020202020204" pitchFamily="34" charset="0"/>
              </a:rPr>
              <a:t> tools are piecemeal and do not integrate with the supervisory workflow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D4B6A-BFF5-C55F-D149-59634CD5F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Qatar Financial Centre Regulatory Authority</a:t>
            </a:r>
          </a:p>
        </p:txBody>
      </p:sp>
    </p:spTree>
    <p:extLst>
      <p:ext uri="{BB962C8B-B14F-4D97-AF65-F5344CB8AC3E}">
        <p14:creationId xmlns:p14="http://schemas.microsoft.com/office/powerpoint/2010/main" val="143178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BE53-BBDA-F65E-D00E-000B05C2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3932237" cy="1107292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if?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BB4403F-5971-998E-3A62-433162F80D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2147" r="22147"/>
          <a:stretch/>
        </p:blipFill>
        <p:spPr>
          <a:xfrm>
            <a:off x="6461919" y="0"/>
            <a:ext cx="5730081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DACD4-49D8-528F-B0B3-7670AE1A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1565753"/>
            <a:ext cx="5257800" cy="461523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Century Gothic" panose="020B0502020202020204" pitchFamily="34" charset="0"/>
              </a:rPr>
              <a:t>Data flows were integrated in real-time with no or only little ongoing manual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Century Gothic" panose="020B0502020202020204" pitchFamily="34" charset="0"/>
              </a:rPr>
              <a:t>Relevant analysis would be performed automatically, and supervisors were pointed to the information they need without laborious thinking of search strategies and performing data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Century Gothic" panose="020B0502020202020204" pitchFamily="34" charset="0"/>
              </a:rPr>
              <a:t>More of the knowledge was made explicit and shared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719AF-CE79-98FB-41BF-789140533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Qatar Financial Centre Regulatory Authority</a:t>
            </a:r>
          </a:p>
        </p:txBody>
      </p:sp>
    </p:spTree>
    <p:extLst>
      <p:ext uri="{BB962C8B-B14F-4D97-AF65-F5344CB8AC3E}">
        <p14:creationId xmlns:p14="http://schemas.microsoft.com/office/powerpoint/2010/main" val="241588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BE53-BBDA-F65E-D00E-000B05C2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4297471" cy="1295183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Supervisors would be freed to focus on</a:t>
            </a:r>
            <a:endParaRPr lang="en-GB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BB4403F-5971-998E-3A62-433162F80D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8223" r="8223"/>
          <a:stretch/>
        </p:blipFill>
        <p:spPr>
          <a:xfrm>
            <a:off x="6461919" y="0"/>
            <a:ext cx="5730081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DACD4-49D8-528F-B0B3-7670AE1A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2057400"/>
            <a:ext cx="5257800" cy="317847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>
                <a:latin typeface="Century Gothic" panose="020B0502020202020204" pitchFamily="34" charset="0"/>
              </a:rPr>
              <a:t>Applying their knowledge and judgement on the information, analysis and suggestions presented by the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>
                <a:latin typeface="Century Gothic" panose="020B0502020202020204" pitchFamily="34" charset="0"/>
              </a:rPr>
              <a:t>Working on the aspects of the assessments they have an advantage on and learn from others’ input elsewhere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3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719AF-CE79-98FB-41BF-789140533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Qatar Financial Centre Regulatory Authority</a:t>
            </a:r>
          </a:p>
        </p:txBody>
      </p:sp>
    </p:spTree>
    <p:extLst>
      <p:ext uri="{BB962C8B-B14F-4D97-AF65-F5344CB8AC3E}">
        <p14:creationId xmlns:p14="http://schemas.microsoft.com/office/powerpoint/2010/main" val="3320264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E3168E4-4D97-58C3-AFA3-B6C434463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Levels of supervisory analytics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3D535-EABC-A3CD-C28C-1503A62D9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Open Sans Light" panose="020B0306030504020204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Qatar Financial Centre Regulatory Authority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B13E77C2-5EA9-3542-CBBB-B71FD79D80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540327" y="1402773"/>
          <a:ext cx="12732327" cy="4779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639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9C7A6-7F20-AA1A-05D3-75E0A169E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What does it take?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488B6-8C6A-FEED-6FE7-640B67C5D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entury Gothic" panose="020B0502020202020204" pitchFamily="34" charset="0"/>
              </a:rPr>
              <a:t>Financial Analysis &amp; Innovation department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Century Gothic" panose="020B0502020202020204" pitchFamily="34" charset="0"/>
              </a:rPr>
              <a:t>Innovation project management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>
                <a:latin typeface="Century Gothic" panose="020B0502020202020204" pitchFamily="34" charset="0"/>
              </a:rPr>
              <a:t>Productionisation</a:t>
            </a:r>
            <a:r>
              <a:rPr lang="en-US" b="0" dirty="0">
                <a:latin typeface="Century Gothic" panose="020B0502020202020204" pitchFamily="34" charset="0"/>
              </a:rPr>
              <a:t>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Century Gothic" panose="020B0502020202020204" pitchFamily="34" charset="0"/>
              </a:rPr>
              <a:t>Design thinking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Century Gothic" panose="020B0502020202020204" pitchFamily="34" charset="0"/>
              </a:rPr>
              <a:t>Financial services and supervisory knowledge</a:t>
            </a:r>
          </a:p>
          <a:p>
            <a:pPr marL="0" indent="0">
              <a:buNone/>
            </a:pPr>
            <a:r>
              <a:rPr lang="en-US" b="1" dirty="0">
                <a:latin typeface="Century Gothic" panose="020B0502020202020204" pitchFamily="34" charset="0"/>
              </a:rPr>
              <a:t>Supervisors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Century Gothic" panose="020B0502020202020204" pitchFamily="34" charset="0"/>
              </a:rPr>
              <a:t>Financial analysis and data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Century Gothic" panose="020B0502020202020204" pitchFamily="34" charset="0"/>
              </a:rPr>
              <a:t>Knowledge of AI/ML models and their responsible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Century Gothic" panose="020B0502020202020204" pitchFamily="34" charset="0"/>
              </a:rPr>
              <a:t>Creativity, first-principles thinking</a:t>
            </a:r>
          </a:p>
          <a:p>
            <a:pPr marL="0" indent="0">
              <a:buNone/>
            </a:pPr>
            <a:r>
              <a:rPr lang="en-US" b="1" dirty="0">
                <a:latin typeface="Century Gothic" panose="020B0502020202020204" pitchFamily="34" charset="0"/>
              </a:rPr>
              <a:t>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Century Gothic" panose="020B0502020202020204" pitchFamily="34" charset="0"/>
              </a:rPr>
              <a:t>Cloud services (user interfaces, orchestration, storage, compute, APIs)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Century Gothic" panose="020B0502020202020204" pitchFamily="34" charset="0"/>
              </a:rPr>
              <a:t>Open-source machine learning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Century Gothic" panose="020B0502020202020204" pitchFamily="34" charset="0"/>
              </a:rPr>
              <a:t>Data of sufficient volume, value, variety, velocity and veracity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latin typeface="Century Gothic" panose="020B0502020202020204" pitchFamily="34" charset="0"/>
              </a:rPr>
              <a:t>Temporary, specialised experts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6E63A-F3B1-7349-3BF0-17FF7D0BB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Open Sans Light" panose="020B0306030504020204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Qatar Financial Centre Regulatory Authority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616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cc6a443-e4f4-4abf-babe-fc4ae6807d66}" enabled="1" method="Privileged" siteId="{dbbbce05-3c7d-4318-a718-2abda77a106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</TotalTime>
  <Words>1503</Words>
  <Application>Microsoft Office PowerPoint</Application>
  <PresentationFormat>Widescreen</PresentationFormat>
  <Paragraphs>159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Century Gothic</vt:lpstr>
      <vt:lpstr>Symbol</vt:lpstr>
      <vt:lpstr>Office Theme</vt:lpstr>
      <vt:lpstr>PowerPoint Presentation</vt:lpstr>
      <vt:lpstr>Ongoing Supervisory Approach</vt:lpstr>
      <vt:lpstr>Role of innovation and Data Driven Supervision</vt:lpstr>
      <vt:lpstr>Innovation and Data Driven Supervision</vt:lpstr>
      <vt:lpstr>Underpinnings of the challenges</vt:lpstr>
      <vt:lpstr>What if?</vt:lpstr>
      <vt:lpstr>Supervisors would be freed to focus on</vt:lpstr>
      <vt:lpstr>Levels of supervisory analytics</vt:lpstr>
      <vt:lpstr>What does it take?</vt:lpstr>
      <vt:lpstr>FAI – a Data Science Hub</vt:lpstr>
      <vt:lpstr>Human-in-the-loop</vt:lpstr>
      <vt:lpstr>Technologies we currently use</vt:lpstr>
      <vt:lpstr>Prudential and Product Returns</vt:lpstr>
      <vt:lpstr>Product  and Conduct Returns</vt:lpstr>
      <vt:lpstr>Ongoing Supervision</vt:lpstr>
      <vt:lpstr>Supervisory DNA</vt:lpstr>
      <vt:lpstr>Elements of a Balanced Supervisory Approach</vt:lpstr>
      <vt:lpstr>Twin Peaks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Nurein Mohamed</dc:creator>
  <cp:lastModifiedBy>Errol Cova</cp:lastModifiedBy>
  <cp:revision>7</cp:revision>
  <dcterms:created xsi:type="dcterms:W3CDTF">2025-02-24T06:19:00Z</dcterms:created>
  <dcterms:modified xsi:type="dcterms:W3CDTF">2025-10-01T19:37:32Z</dcterms:modified>
</cp:coreProperties>
</file>