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4"/>
    <p:sldMasterId id="2147483704" r:id="rId5"/>
    <p:sldMasterId id="2147483720" r:id="rId6"/>
    <p:sldMasterId id="2147483730" r:id="rId7"/>
  </p:sldMasterIdLst>
  <p:notesMasterIdLst>
    <p:notesMasterId r:id="rId27"/>
  </p:notesMasterIdLst>
  <p:handoutMasterIdLst>
    <p:handoutMasterId r:id="rId28"/>
  </p:handoutMasterIdLst>
  <p:sldIdLst>
    <p:sldId id="691" r:id="rId8"/>
    <p:sldId id="292" r:id="rId9"/>
    <p:sldId id="565" r:id="rId10"/>
    <p:sldId id="643" r:id="rId11"/>
    <p:sldId id="669" r:id="rId12"/>
    <p:sldId id="556" r:id="rId13"/>
    <p:sldId id="686" r:id="rId14"/>
    <p:sldId id="683" r:id="rId15"/>
    <p:sldId id="665" r:id="rId16"/>
    <p:sldId id="667" r:id="rId17"/>
    <p:sldId id="673" r:id="rId18"/>
    <p:sldId id="674" r:id="rId19"/>
    <p:sldId id="433" r:id="rId20"/>
    <p:sldId id="524" r:id="rId21"/>
    <p:sldId id="688" r:id="rId22"/>
    <p:sldId id="689" r:id="rId23"/>
    <p:sldId id="684" r:id="rId24"/>
    <p:sldId id="690" r:id="rId25"/>
    <p:sldId id="496" r:id="rId26"/>
  </p:sldIdLst>
  <p:sldSz cx="9144000" cy="6858000" type="screen4x3"/>
  <p:notesSz cx="6797675" cy="9982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1F00"/>
    <a:srgbClr val="953535"/>
    <a:srgbClr val="7C172C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42F948-551C-465C-BD8E-A83FCA8ADD1F}" v="1" dt="2025-10-03T12:58:43.0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720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rol Cova" userId="b0868ac8-dc3e-41d8-92cf-60f3db8da272" providerId="ADAL" clId="{75E0AFCD-0DC1-4762-8396-B925DC669762}"/>
    <pc:docChg chg="custSel addSld delSld modSld">
      <pc:chgData name="Errol Cova" userId="b0868ac8-dc3e-41d8-92cf-60f3db8da272" providerId="ADAL" clId="{75E0AFCD-0DC1-4762-8396-B925DC669762}" dt="2025-10-03T12:59:37.788" v="193" actId="20577"/>
      <pc:docMkLst>
        <pc:docMk/>
      </pc:docMkLst>
      <pc:sldChg chg="modSp del mod">
        <pc:chgData name="Errol Cova" userId="b0868ac8-dc3e-41d8-92cf-60f3db8da272" providerId="ADAL" clId="{75E0AFCD-0DC1-4762-8396-B925DC669762}" dt="2025-10-03T12:59:27.982" v="172" actId="47"/>
        <pc:sldMkLst>
          <pc:docMk/>
          <pc:sldMk cId="4171988786" sldId="664"/>
        </pc:sldMkLst>
        <pc:spChg chg="mod">
          <ac:chgData name="Errol Cova" userId="b0868ac8-dc3e-41d8-92cf-60f3db8da272" providerId="ADAL" clId="{75E0AFCD-0DC1-4762-8396-B925DC669762}" dt="2025-10-03T12:55:06.303" v="23" actId="20577"/>
          <ac:spMkLst>
            <pc:docMk/>
            <pc:sldMk cId="4171988786" sldId="664"/>
            <ac:spMk id="4" creationId="{00000000-0000-0000-0000-000000000000}"/>
          </ac:spMkLst>
        </pc:spChg>
      </pc:sldChg>
      <pc:sldChg chg="modSp mod">
        <pc:chgData name="Errol Cova" userId="b0868ac8-dc3e-41d8-92cf-60f3db8da272" providerId="ADAL" clId="{75E0AFCD-0DC1-4762-8396-B925DC669762}" dt="2025-10-03T12:57:16.163" v="138" actId="1076"/>
        <pc:sldMkLst>
          <pc:docMk/>
          <pc:sldMk cId="145020472" sldId="689"/>
        </pc:sldMkLst>
        <pc:spChg chg="mod">
          <ac:chgData name="Errol Cova" userId="b0868ac8-dc3e-41d8-92cf-60f3db8da272" providerId="ADAL" clId="{75E0AFCD-0DC1-4762-8396-B925DC669762}" dt="2025-10-03T12:57:10.631" v="137" actId="27636"/>
          <ac:spMkLst>
            <pc:docMk/>
            <pc:sldMk cId="145020472" sldId="689"/>
            <ac:spMk id="6" creationId="{55CA083F-D215-6A15-BF8E-05AEB6E0B72F}"/>
          </ac:spMkLst>
        </pc:spChg>
        <pc:picChg chg="mod">
          <ac:chgData name="Errol Cova" userId="b0868ac8-dc3e-41d8-92cf-60f3db8da272" providerId="ADAL" clId="{75E0AFCD-0DC1-4762-8396-B925DC669762}" dt="2025-10-03T12:57:16.163" v="138" actId="1076"/>
          <ac:picMkLst>
            <pc:docMk/>
            <pc:sldMk cId="145020472" sldId="689"/>
            <ac:picMk id="3" creationId="{692F350B-A8A5-9489-74CC-904EDE47644D}"/>
          </ac:picMkLst>
        </pc:picChg>
      </pc:sldChg>
      <pc:sldChg chg="modSp add mod">
        <pc:chgData name="Errol Cova" userId="b0868ac8-dc3e-41d8-92cf-60f3db8da272" providerId="ADAL" clId="{75E0AFCD-0DC1-4762-8396-B925DC669762}" dt="2025-10-03T12:59:37.788" v="193" actId="20577"/>
        <pc:sldMkLst>
          <pc:docMk/>
          <pc:sldMk cId="1455450444" sldId="691"/>
        </pc:sldMkLst>
        <pc:spChg chg="mod">
          <ac:chgData name="Errol Cova" userId="b0868ac8-dc3e-41d8-92cf-60f3db8da272" providerId="ADAL" clId="{75E0AFCD-0DC1-4762-8396-B925DC669762}" dt="2025-10-03T12:59:37.788" v="193" actId="20577"/>
          <ac:spMkLst>
            <pc:docMk/>
            <pc:sldMk cId="1455450444" sldId="691"/>
            <ac:spMk id="4" creationId="{00000000-0000-0000-0000-000000000000}"/>
          </ac:spMkLst>
        </pc:spChg>
        <pc:spChg chg="mod">
          <ac:chgData name="Errol Cova" userId="b0868ac8-dc3e-41d8-92cf-60f3db8da272" providerId="ADAL" clId="{75E0AFCD-0DC1-4762-8396-B925DC669762}" dt="2025-10-03T12:59:13.227" v="169" actId="6549"/>
          <ac:spMkLst>
            <pc:docMk/>
            <pc:sldMk cId="1455450444" sldId="691"/>
            <ac:spMk id="11" creationId="{18CA1877-D996-A16A-6244-CFE3A3A798DD}"/>
          </ac:spMkLst>
        </pc:spChg>
      </pc:sldChg>
      <pc:sldMasterChg chg="delSldLayout">
        <pc:chgData name="Errol Cova" userId="b0868ac8-dc3e-41d8-92cf-60f3db8da272" providerId="ADAL" clId="{75E0AFCD-0DC1-4762-8396-B925DC669762}" dt="2025-10-03T12:59:27.982" v="172" actId="47"/>
        <pc:sldMasterMkLst>
          <pc:docMk/>
          <pc:sldMasterMk cId="2987003123" sldId="2147483690"/>
        </pc:sldMasterMkLst>
        <pc:sldLayoutChg chg="del">
          <pc:chgData name="Errol Cova" userId="b0868ac8-dc3e-41d8-92cf-60f3db8da272" providerId="ADAL" clId="{75E0AFCD-0DC1-4762-8396-B925DC669762}" dt="2025-10-03T12:59:27.982" v="172" actId="47"/>
          <pc:sldLayoutMkLst>
            <pc:docMk/>
            <pc:sldMasterMk cId="2987003123" sldId="2147483690"/>
            <pc:sldLayoutMk cId="2627569719" sldId="214748370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189" cy="501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00" y="0"/>
            <a:ext cx="2946189" cy="501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66A30-1BD1-4A8B-8415-534026C475FE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81176"/>
            <a:ext cx="2946189" cy="501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00" y="9481176"/>
            <a:ext cx="2946189" cy="501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3A240-DD1A-4B9A-8A51-D38874F61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45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4B5DC-F969-4D8A-835B-E430741329BE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1247775"/>
            <a:ext cx="4489450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803934"/>
            <a:ext cx="5438140" cy="393049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81359"/>
            <a:ext cx="2945659" cy="5008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81359"/>
            <a:ext cx="2945659" cy="5008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1EFED-D401-4954-ACDB-DA3C2635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509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/>
            <a:r>
              <a:rPr lang="en-GB" sz="1300" err="1"/>
              <a:t>SupTech</a:t>
            </a:r>
            <a:r>
              <a:rPr lang="en-GB" sz="1300"/>
              <a:t> tools fail to integrate with the supervisory process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B9902C-5510-6C4D-AA3C-8FE944258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614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B9902C-5510-6C4D-AA3C-8FE944258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424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31838"/>
            <a:ext cx="4886325" cy="36655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BE022-C10C-407A-8371-F3381B7625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1C5D4-88F2-ACDE-A5BB-A74434E27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BF40D4-CCD3-1DDB-9F9B-017102E74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F9F88-320F-1161-4D96-C047BBDF8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105D-ABCB-4F7D-92AB-E4C06AAC41B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79E03-3B11-4C08-6C5C-DC9DCC5A5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359DC-43F3-BA3A-8C2E-E5045347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4703-2A23-47CF-8940-558ACAC17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4396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C10CA-822B-E908-9D77-929712C5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2221C8-E067-38AE-A30F-219E440F7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D8EEF-0C56-E24A-F6B8-A2349DBF7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105D-ABCB-4F7D-92AB-E4C06AAC41B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2B028-EE22-D6B9-8D5D-0CC69D027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645EB-6C6E-C13C-AC1C-63BD81CDC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4703-2A23-47CF-8940-558ACAC17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4511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709BAE-A89E-FB4A-8DC2-10691B2FEB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D1CABA-D111-4D06-784F-FFB371F76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A161C-B132-74C0-0C47-B487DF69C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105D-ABCB-4F7D-92AB-E4C06AAC41B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D323C-445C-0F79-68AD-0F0ABC8BD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9A7E2-D1BF-CB10-41F5-D48E35E57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4703-2A23-47CF-8940-558ACAC17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0907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AutoShape 9"/>
          <p:cNvCxnSpPr>
            <a:cxnSpLocks noChangeShapeType="1"/>
          </p:cNvCxnSpPr>
          <p:nvPr userDrawn="1"/>
        </p:nvCxnSpPr>
        <p:spPr bwMode="auto">
          <a:xfrm>
            <a:off x="304800" y="1268760"/>
            <a:ext cx="85344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" name="Text Box 11"/>
          <p:cNvSpPr txBox="1">
            <a:spLocks noChangeArrowheads="1"/>
          </p:cNvSpPr>
          <p:nvPr userDrawn="1"/>
        </p:nvSpPr>
        <p:spPr bwMode="auto">
          <a:xfrm>
            <a:off x="215900" y="6535738"/>
            <a:ext cx="632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aseline="0">
                <a:solidFill>
                  <a:srgbClr val="A7A9AC"/>
                </a:solidFill>
                <a:latin typeface="Century Gothic"/>
                <a:cs typeface="Century Gothic"/>
              </a:rPr>
              <a:t>Qatar Financial Centre </a:t>
            </a:r>
            <a:r>
              <a:rPr lang="en-US" sz="1000" b="1" baseline="0">
                <a:solidFill>
                  <a:srgbClr val="A7A9AC"/>
                </a:solidFill>
                <a:latin typeface="Century Gothic"/>
                <a:cs typeface="Century Gothic"/>
              </a:rPr>
              <a:t>Regulatory Authority</a:t>
            </a:r>
            <a:endParaRPr lang="en-US" sz="1000" baseline="0">
              <a:latin typeface="Century Gothic"/>
              <a:cs typeface="Century Gothic"/>
            </a:endParaRPr>
          </a:p>
        </p:txBody>
      </p:sp>
      <p:cxnSp>
        <p:nvCxnSpPr>
          <p:cNvPr id="11" name="AutoShape 10"/>
          <p:cNvCxnSpPr>
            <a:cxnSpLocks noChangeShapeType="1"/>
          </p:cNvCxnSpPr>
          <p:nvPr userDrawn="1"/>
        </p:nvCxnSpPr>
        <p:spPr bwMode="auto">
          <a:xfrm>
            <a:off x="304800" y="6401817"/>
            <a:ext cx="85344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8600" y="1981200"/>
            <a:ext cx="8610600" cy="1066800"/>
          </a:xfrm>
          <a:prstGeom prst="rect">
            <a:avLst/>
          </a:prstGeom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28600" y="3429000"/>
            <a:ext cx="8610600" cy="2819400"/>
          </a:xfrm>
          <a:prstGeom prst="rect">
            <a:avLst/>
          </a:prstGeom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pic>
        <p:nvPicPr>
          <p:cNvPr id="14" name="Picture 13" descr="word header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0"/>
            <a:ext cx="5796136" cy="100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95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AutoShape 9"/>
          <p:cNvCxnSpPr>
            <a:cxnSpLocks noChangeShapeType="1"/>
          </p:cNvCxnSpPr>
          <p:nvPr userDrawn="1"/>
        </p:nvCxnSpPr>
        <p:spPr bwMode="auto">
          <a:xfrm>
            <a:off x="304800" y="1268760"/>
            <a:ext cx="85344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" name="Text Box 11"/>
          <p:cNvSpPr txBox="1">
            <a:spLocks noChangeArrowheads="1"/>
          </p:cNvSpPr>
          <p:nvPr userDrawn="1"/>
        </p:nvSpPr>
        <p:spPr bwMode="auto">
          <a:xfrm>
            <a:off x="215900" y="6535738"/>
            <a:ext cx="632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aseline="0">
                <a:solidFill>
                  <a:srgbClr val="A7A9AC"/>
                </a:solidFill>
                <a:latin typeface="Century Gothic"/>
                <a:cs typeface="Century Gothic"/>
              </a:rPr>
              <a:t>Qatar Financial Centre </a:t>
            </a:r>
            <a:r>
              <a:rPr lang="en-US" sz="1000" b="1" baseline="0">
                <a:solidFill>
                  <a:srgbClr val="A7A9AC"/>
                </a:solidFill>
                <a:latin typeface="Century Gothic"/>
                <a:cs typeface="Century Gothic"/>
              </a:rPr>
              <a:t>Regulatory Authority</a:t>
            </a:r>
            <a:endParaRPr lang="en-US" sz="1000" baseline="0">
              <a:latin typeface="Century Gothic"/>
              <a:cs typeface="Century Gothic"/>
            </a:endParaRPr>
          </a:p>
        </p:txBody>
      </p:sp>
      <p:cxnSp>
        <p:nvCxnSpPr>
          <p:cNvPr id="10" name="AutoShape 10"/>
          <p:cNvCxnSpPr>
            <a:cxnSpLocks noChangeShapeType="1"/>
          </p:cNvCxnSpPr>
          <p:nvPr userDrawn="1"/>
        </p:nvCxnSpPr>
        <p:spPr bwMode="auto">
          <a:xfrm>
            <a:off x="304800" y="6401817"/>
            <a:ext cx="85344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1" name="Picture 10" descr="word header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0"/>
            <a:ext cx="5796136" cy="100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86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_2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1916832"/>
            <a:ext cx="8568952" cy="4337410"/>
          </a:xfrm>
          <a:prstGeom prst="rect">
            <a:avLst/>
          </a:prstGeom>
        </p:spPr>
      </p:pic>
      <p:pic>
        <p:nvPicPr>
          <p:cNvPr id="9" name="Picture 8" descr="word header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0"/>
            <a:ext cx="5796136" cy="1007312"/>
          </a:xfrm>
          <a:prstGeom prst="rect">
            <a:avLst/>
          </a:prstGeom>
        </p:spPr>
      </p:pic>
      <p:cxnSp>
        <p:nvCxnSpPr>
          <p:cNvPr id="10" name="AutoShape 9"/>
          <p:cNvCxnSpPr>
            <a:cxnSpLocks noChangeShapeType="1"/>
          </p:cNvCxnSpPr>
          <p:nvPr userDrawn="1"/>
        </p:nvCxnSpPr>
        <p:spPr bwMode="auto">
          <a:xfrm>
            <a:off x="304800" y="1268760"/>
            <a:ext cx="85344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" name="Text Box 11"/>
          <p:cNvSpPr txBox="1">
            <a:spLocks noChangeArrowheads="1"/>
          </p:cNvSpPr>
          <p:nvPr userDrawn="1"/>
        </p:nvSpPr>
        <p:spPr bwMode="auto">
          <a:xfrm>
            <a:off x="215900" y="6535738"/>
            <a:ext cx="632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aseline="0">
                <a:solidFill>
                  <a:srgbClr val="A7A9AC"/>
                </a:solidFill>
                <a:latin typeface="Century Gothic"/>
                <a:cs typeface="Century Gothic"/>
              </a:rPr>
              <a:t>Qatar Financial Centre </a:t>
            </a:r>
            <a:r>
              <a:rPr lang="en-US" sz="1000" b="1" baseline="0">
                <a:solidFill>
                  <a:srgbClr val="A7A9AC"/>
                </a:solidFill>
                <a:latin typeface="Century Gothic"/>
                <a:cs typeface="Century Gothic"/>
              </a:rPr>
              <a:t>Regulatory Authority</a:t>
            </a:r>
            <a:endParaRPr lang="en-US" sz="1000" baseline="0">
              <a:latin typeface="Century Gothic"/>
              <a:cs typeface="Century Gothic"/>
            </a:endParaRPr>
          </a:p>
        </p:txBody>
      </p:sp>
      <p:cxnSp>
        <p:nvCxnSpPr>
          <p:cNvPr id="12" name="AutoShape 10"/>
          <p:cNvCxnSpPr>
            <a:cxnSpLocks noChangeShapeType="1"/>
          </p:cNvCxnSpPr>
          <p:nvPr userDrawn="1"/>
        </p:nvCxnSpPr>
        <p:spPr bwMode="auto">
          <a:xfrm>
            <a:off x="304800" y="6401817"/>
            <a:ext cx="85344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64988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AutoShape 9"/>
          <p:cNvCxnSpPr>
            <a:cxnSpLocks noChangeShapeType="1"/>
          </p:cNvCxnSpPr>
          <p:nvPr userDrawn="1"/>
        </p:nvCxnSpPr>
        <p:spPr bwMode="auto">
          <a:xfrm>
            <a:off x="304800" y="1268760"/>
            <a:ext cx="85344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215900" y="6535738"/>
            <a:ext cx="632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aseline="0">
                <a:solidFill>
                  <a:srgbClr val="A7A9AC"/>
                </a:solidFill>
                <a:latin typeface="Century Gothic"/>
                <a:cs typeface="Century Gothic"/>
              </a:rPr>
              <a:t>Qatar Financial Centre </a:t>
            </a:r>
            <a:r>
              <a:rPr lang="en-US" sz="1000" b="1" baseline="0">
                <a:solidFill>
                  <a:srgbClr val="A7A9AC"/>
                </a:solidFill>
                <a:latin typeface="Century Gothic"/>
                <a:cs typeface="Century Gothic"/>
              </a:rPr>
              <a:t>Regulatory Authority</a:t>
            </a:r>
            <a:endParaRPr lang="en-US" sz="1000" baseline="0">
              <a:latin typeface="Century Gothic"/>
              <a:cs typeface="Century Gothic"/>
            </a:endParaRPr>
          </a:p>
        </p:txBody>
      </p:sp>
      <p:cxnSp>
        <p:nvCxnSpPr>
          <p:cNvPr id="13" name="AutoShape 10"/>
          <p:cNvCxnSpPr>
            <a:cxnSpLocks noChangeShapeType="1"/>
          </p:cNvCxnSpPr>
          <p:nvPr userDrawn="1"/>
        </p:nvCxnSpPr>
        <p:spPr bwMode="auto">
          <a:xfrm>
            <a:off x="304800" y="6401817"/>
            <a:ext cx="85344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4" name="Picture 13" descr="word header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0"/>
            <a:ext cx="5796136" cy="1007312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8600" y="1981200"/>
            <a:ext cx="8610600" cy="1066800"/>
          </a:xfrm>
          <a:prstGeom prst="rect">
            <a:avLst/>
          </a:prstGeom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28600" y="3429000"/>
            <a:ext cx="8610600" cy="2819400"/>
          </a:xfrm>
          <a:prstGeom prst="rect">
            <a:avLst/>
          </a:prstGeom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59846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AutoShape 9"/>
          <p:cNvCxnSpPr>
            <a:cxnSpLocks noChangeShapeType="1"/>
          </p:cNvCxnSpPr>
          <p:nvPr userDrawn="1"/>
        </p:nvCxnSpPr>
        <p:spPr bwMode="auto">
          <a:xfrm>
            <a:off x="304800" y="1268760"/>
            <a:ext cx="85344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215900" y="6535738"/>
            <a:ext cx="632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aseline="0">
                <a:solidFill>
                  <a:srgbClr val="A7A9AC"/>
                </a:solidFill>
                <a:latin typeface="Century Gothic"/>
                <a:cs typeface="Century Gothic"/>
              </a:rPr>
              <a:t>Qatar Financial Centre </a:t>
            </a:r>
            <a:r>
              <a:rPr lang="en-US" sz="1000" b="1" baseline="0">
                <a:solidFill>
                  <a:srgbClr val="A7A9AC"/>
                </a:solidFill>
                <a:latin typeface="Century Gothic"/>
                <a:cs typeface="Century Gothic"/>
              </a:rPr>
              <a:t>Regulatory Authority</a:t>
            </a:r>
            <a:endParaRPr lang="en-US" sz="1000" baseline="0">
              <a:latin typeface="Century Gothic"/>
              <a:cs typeface="Century Gothic"/>
            </a:endParaRPr>
          </a:p>
        </p:txBody>
      </p:sp>
      <p:cxnSp>
        <p:nvCxnSpPr>
          <p:cNvPr id="9" name="AutoShape 10"/>
          <p:cNvCxnSpPr>
            <a:cxnSpLocks noChangeShapeType="1"/>
          </p:cNvCxnSpPr>
          <p:nvPr userDrawn="1"/>
        </p:nvCxnSpPr>
        <p:spPr bwMode="auto">
          <a:xfrm>
            <a:off x="304800" y="6401817"/>
            <a:ext cx="85344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0" name="Picture 9" descr="word header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0"/>
            <a:ext cx="5796136" cy="1007312"/>
          </a:xfrm>
          <a:prstGeom prst="rect">
            <a:avLst/>
          </a:prstGeom>
        </p:spPr>
      </p:pic>
      <p:sp>
        <p:nvSpPr>
          <p:cNvPr id="11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95800" y="1981200"/>
            <a:ext cx="4343400" cy="106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419600" y="3429000"/>
            <a:ext cx="4267200" cy="2819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228600" y="1981200"/>
            <a:ext cx="3124200" cy="4267200"/>
          </a:xfrm>
          <a:prstGeom prst="rect">
            <a:avLst/>
          </a:prstGeom>
        </p:spPr>
      </p:sp>
      <p:sp>
        <p:nvSpPr>
          <p:cNvPr id="14" name="Text Box 5"/>
          <p:cNvSpPr txBox="1">
            <a:spLocks noChangeArrowheads="1"/>
          </p:cNvSpPr>
          <p:nvPr userDrawn="1"/>
        </p:nvSpPr>
        <p:spPr bwMode="auto">
          <a:xfrm>
            <a:off x="228600" y="304800"/>
            <a:ext cx="61722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2000" b="1" baseline="0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rPr>
              <a:t>Document heading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srgbClr val="A41F00"/>
                </a:solidFill>
                <a:latin typeface="Century Gothic"/>
                <a:cs typeface="Century Gothic"/>
              </a:rPr>
              <a:t>Page heading goes here</a:t>
            </a:r>
            <a:endParaRPr lang="en-GB" sz="1400" b="1" baseline="0">
              <a:solidFill>
                <a:srgbClr val="A41F00"/>
              </a:solidFill>
              <a:latin typeface="Century Gothic"/>
              <a:cs typeface="Century Gothic"/>
            </a:endParaRPr>
          </a:p>
          <a:p>
            <a:pPr>
              <a:defRPr/>
            </a:pPr>
            <a:r>
              <a:rPr lang="en-GB" sz="1200" baseline="0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rPr>
              <a:t>Date goes here</a:t>
            </a:r>
            <a:endParaRPr lang="en-GB" sz="1200" b="1" baseline="0">
              <a:solidFill>
                <a:schemeClr val="bg1">
                  <a:lumMod val="6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02351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AutoShape 9"/>
          <p:cNvCxnSpPr>
            <a:cxnSpLocks noChangeShapeType="1"/>
          </p:cNvCxnSpPr>
          <p:nvPr userDrawn="1"/>
        </p:nvCxnSpPr>
        <p:spPr bwMode="auto">
          <a:xfrm>
            <a:off x="304800" y="1268760"/>
            <a:ext cx="85344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" name="Text Box 11"/>
          <p:cNvSpPr txBox="1">
            <a:spLocks noChangeArrowheads="1"/>
          </p:cNvSpPr>
          <p:nvPr userDrawn="1"/>
        </p:nvSpPr>
        <p:spPr bwMode="auto">
          <a:xfrm>
            <a:off x="215900" y="6535738"/>
            <a:ext cx="632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aseline="0">
                <a:solidFill>
                  <a:srgbClr val="A7A9AC"/>
                </a:solidFill>
                <a:latin typeface="Century Gothic"/>
                <a:cs typeface="Century Gothic"/>
              </a:rPr>
              <a:t>Qatar Financial Centre </a:t>
            </a:r>
            <a:r>
              <a:rPr lang="en-US" sz="1000" b="1" baseline="0">
                <a:solidFill>
                  <a:srgbClr val="A7A9AC"/>
                </a:solidFill>
                <a:latin typeface="Century Gothic"/>
                <a:cs typeface="Century Gothic"/>
              </a:rPr>
              <a:t>Regulatory Authority</a:t>
            </a:r>
            <a:endParaRPr lang="en-US" sz="1000" baseline="0">
              <a:latin typeface="Century Gothic"/>
              <a:cs typeface="Century Gothic"/>
            </a:endParaRPr>
          </a:p>
        </p:txBody>
      </p:sp>
      <p:cxnSp>
        <p:nvCxnSpPr>
          <p:cNvPr id="11" name="AutoShape 10"/>
          <p:cNvCxnSpPr>
            <a:cxnSpLocks noChangeShapeType="1"/>
          </p:cNvCxnSpPr>
          <p:nvPr userDrawn="1"/>
        </p:nvCxnSpPr>
        <p:spPr bwMode="auto">
          <a:xfrm>
            <a:off x="304800" y="6401817"/>
            <a:ext cx="85344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2" name="Picture 11" descr="word header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0"/>
            <a:ext cx="5796136" cy="100731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6084168" y="1556792"/>
            <a:ext cx="2754306" cy="2106234"/>
          </a:xfrm>
          <a:prstGeom prst="rect">
            <a:avLst/>
          </a:prstGeom>
          <a:solidFill>
            <a:srgbClr val="D9D2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  <a:ea typeface="ＭＳ Ｐゴシック" pitchFamily="16" charset="-128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3077834" y="1556792"/>
            <a:ext cx="2754306" cy="2106234"/>
          </a:xfrm>
          <a:prstGeom prst="rect">
            <a:avLst/>
          </a:prstGeom>
          <a:solidFill>
            <a:srgbClr val="D9D2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  <a:ea typeface="ＭＳ Ｐゴシック" pitchFamily="16" charset="-128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6084168" y="3861048"/>
            <a:ext cx="2754306" cy="2106234"/>
          </a:xfrm>
          <a:prstGeom prst="rect">
            <a:avLst/>
          </a:prstGeom>
          <a:solidFill>
            <a:srgbClr val="D9D2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  <a:ea typeface="ＭＳ Ｐゴシック" pitchFamily="16" charset="-128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3077834" y="3861048"/>
            <a:ext cx="2754306" cy="2106234"/>
          </a:xfrm>
          <a:prstGeom prst="rect">
            <a:avLst/>
          </a:prstGeom>
          <a:solidFill>
            <a:srgbClr val="D9D2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  <a:ea typeface="ＭＳ Ｐゴシック" pitchFamily="16" charset="-128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 userDrawn="1"/>
        </p:nvSpPr>
        <p:spPr bwMode="auto">
          <a:xfrm>
            <a:off x="611560" y="2780928"/>
            <a:ext cx="316835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>
              <a:defRPr/>
            </a:pPr>
            <a:r>
              <a:rPr lang="en-GB" sz="2800" b="1" baseline="0">
                <a:solidFill>
                  <a:srgbClr val="B21E3B"/>
                </a:solidFill>
                <a:latin typeface="Century Gothic"/>
                <a:cs typeface="Century Gothic"/>
              </a:rPr>
              <a:t>Image placement example</a:t>
            </a:r>
          </a:p>
        </p:txBody>
      </p:sp>
    </p:spTree>
    <p:extLst>
      <p:ext uri="{BB962C8B-B14F-4D97-AF65-F5344CB8AC3E}">
        <p14:creationId xmlns:p14="http://schemas.microsoft.com/office/powerpoint/2010/main" val="3352489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AutoShape 9"/>
          <p:cNvCxnSpPr>
            <a:cxnSpLocks noChangeShapeType="1"/>
          </p:cNvCxnSpPr>
          <p:nvPr userDrawn="1"/>
        </p:nvCxnSpPr>
        <p:spPr bwMode="auto">
          <a:xfrm>
            <a:off x="304800" y="1268760"/>
            <a:ext cx="85344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" name="Text Box 11"/>
          <p:cNvSpPr txBox="1">
            <a:spLocks noChangeArrowheads="1"/>
          </p:cNvSpPr>
          <p:nvPr userDrawn="1"/>
        </p:nvSpPr>
        <p:spPr bwMode="auto">
          <a:xfrm>
            <a:off x="215900" y="6535738"/>
            <a:ext cx="632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aseline="0">
                <a:solidFill>
                  <a:srgbClr val="A7A9AC"/>
                </a:solidFill>
                <a:latin typeface="Century Gothic"/>
                <a:cs typeface="Century Gothic"/>
              </a:rPr>
              <a:t>Qatar Financial Centre </a:t>
            </a:r>
            <a:r>
              <a:rPr lang="en-US" sz="1000" b="1" baseline="0">
                <a:solidFill>
                  <a:srgbClr val="A7A9AC"/>
                </a:solidFill>
                <a:latin typeface="Century Gothic"/>
                <a:cs typeface="Century Gothic"/>
              </a:rPr>
              <a:t>Regulatory Authority</a:t>
            </a:r>
            <a:endParaRPr lang="en-US" sz="1000" baseline="0">
              <a:latin typeface="Century Gothic"/>
              <a:cs typeface="Century Gothic"/>
            </a:endParaRPr>
          </a:p>
        </p:txBody>
      </p:sp>
      <p:cxnSp>
        <p:nvCxnSpPr>
          <p:cNvPr id="11" name="AutoShape 10"/>
          <p:cNvCxnSpPr>
            <a:cxnSpLocks noChangeShapeType="1"/>
          </p:cNvCxnSpPr>
          <p:nvPr userDrawn="1"/>
        </p:nvCxnSpPr>
        <p:spPr bwMode="auto">
          <a:xfrm>
            <a:off x="304800" y="6401817"/>
            <a:ext cx="85344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2" name="Picture 11" descr="word header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0"/>
            <a:ext cx="5796136" cy="100731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323528" y="1556792"/>
            <a:ext cx="8496944" cy="4608512"/>
          </a:xfrm>
          <a:prstGeom prst="rect">
            <a:avLst/>
          </a:prstGeom>
          <a:solidFill>
            <a:srgbClr val="D9D2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  <a:ea typeface="ＭＳ Ｐゴシック" pitchFamily="16" charset="-128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 userDrawn="1"/>
        </p:nvSpPr>
        <p:spPr bwMode="auto">
          <a:xfrm>
            <a:off x="611560" y="2780928"/>
            <a:ext cx="316835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>
              <a:defRPr/>
            </a:pPr>
            <a:r>
              <a:rPr lang="en-GB" sz="2800" b="1" baseline="0">
                <a:solidFill>
                  <a:srgbClr val="B21E3B"/>
                </a:solidFill>
                <a:latin typeface="Century Gothic"/>
                <a:cs typeface="Century Gothic"/>
              </a:rPr>
              <a:t>Image placement example</a:t>
            </a:r>
          </a:p>
        </p:txBody>
      </p:sp>
    </p:spTree>
    <p:extLst>
      <p:ext uri="{BB962C8B-B14F-4D97-AF65-F5344CB8AC3E}">
        <p14:creationId xmlns:p14="http://schemas.microsoft.com/office/powerpoint/2010/main" val="4044059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AutoShape 9"/>
          <p:cNvCxnSpPr>
            <a:cxnSpLocks noChangeShapeType="1"/>
          </p:cNvCxnSpPr>
          <p:nvPr userDrawn="1"/>
        </p:nvCxnSpPr>
        <p:spPr bwMode="auto">
          <a:xfrm>
            <a:off x="304800" y="1268760"/>
            <a:ext cx="85344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" name="Text Box 11"/>
          <p:cNvSpPr txBox="1">
            <a:spLocks noChangeArrowheads="1"/>
          </p:cNvSpPr>
          <p:nvPr userDrawn="1"/>
        </p:nvSpPr>
        <p:spPr bwMode="auto">
          <a:xfrm>
            <a:off x="215900" y="6535738"/>
            <a:ext cx="632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aseline="0">
                <a:solidFill>
                  <a:srgbClr val="A7A9AC"/>
                </a:solidFill>
                <a:latin typeface="Century Gothic"/>
                <a:cs typeface="Century Gothic"/>
              </a:rPr>
              <a:t>Qatar Financial Centre </a:t>
            </a:r>
            <a:r>
              <a:rPr lang="en-US" sz="1000" b="1" baseline="0">
                <a:solidFill>
                  <a:srgbClr val="A7A9AC"/>
                </a:solidFill>
                <a:latin typeface="Century Gothic"/>
                <a:cs typeface="Century Gothic"/>
              </a:rPr>
              <a:t>Regulatory Authority</a:t>
            </a:r>
            <a:endParaRPr lang="en-US" sz="1000" baseline="0">
              <a:latin typeface="Century Gothic"/>
              <a:cs typeface="Century Gothic"/>
            </a:endParaRPr>
          </a:p>
        </p:txBody>
      </p:sp>
      <p:cxnSp>
        <p:nvCxnSpPr>
          <p:cNvPr id="10" name="AutoShape 10"/>
          <p:cNvCxnSpPr>
            <a:cxnSpLocks noChangeShapeType="1"/>
          </p:cNvCxnSpPr>
          <p:nvPr userDrawn="1"/>
        </p:nvCxnSpPr>
        <p:spPr bwMode="auto">
          <a:xfrm>
            <a:off x="304800" y="6401817"/>
            <a:ext cx="85344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1" name="Picture 10" descr="word header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0"/>
            <a:ext cx="5796136" cy="100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5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4FF7F-2C88-F056-FB28-E3DAD068D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2606D-D36A-D20E-E7CE-41600E45C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B4F9F-F6A0-5C21-BCCA-900ED5B58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105D-ABCB-4F7D-92AB-E4C06AAC41B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CD001-EA53-1602-19FD-E71EF2B84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1D45F-7B9E-5073-F14E-F6C9DCD9C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4703-2A23-47CF-8940-558ACAC17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2469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AutoShape 9"/>
          <p:cNvCxnSpPr>
            <a:cxnSpLocks noChangeShapeType="1"/>
          </p:cNvCxnSpPr>
          <p:nvPr userDrawn="1"/>
        </p:nvCxnSpPr>
        <p:spPr bwMode="auto">
          <a:xfrm>
            <a:off x="304800" y="1268760"/>
            <a:ext cx="85344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" name="Text Box 11"/>
          <p:cNvSpPr txBox="1">
            <a:spLocks noChangeArrowheads="1"/>
          </p:cNvSpPr>
          <p:nvPr userDrawn="1"/>
        </p:nvSpPr>
        <p:spPr bwMode="auto">
          <a:xfrm>
            <a:off x="215900" y="6535738"/>
            <a:ext cx="632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aseline="0">
                <a:solidFill>
                  <a:srgbClr val="A7A9AC"/>
                </a:solidFill>
                <a:latin typeface="Century Gothic"/>
                <a:cs typeface="Century Gothic"/>
              </a:rPr>
              <a:t>Qatar Financial Centre </a:t>
            </a:r>
            <a:r>
              <a:rPr lang="en-US" sz="1000" b="1" baseline="0">
                <a:solidFill>
                  <a:srgbClr val="A7A9AC"/>
                </a:solidFill>
                <a:latin typeface="Century Gothic"/>
                <a:cs typeface="Century Gothic"/>
              </a:rPr>
              <a:t>Regulatory Authority</a:t>
            </a:r>
            <a:endParaRPr lang="en-US" sz="1000" baseline="0">
              <a:latin typeface="Century Gothic"/>
              <a:cs typeface="Century Gothic"/>
            </a:endParaRPr>
          </a:p>
        </p:txBody>
      </p:sp>
      <p:cxnSp>
        <p:nvCxnSpPr>
          <p:cNvPr id="10" name="AutoShape 10"/>
          <p:cNvCxnSpPr>
            <a:cxnSpLocks noChangeShapeType="1"/>
          </p:cNvCxnSpPr>
          <p:nvPr userDrawn="1"/>
        </p:nvCxnSpPr>
        <p:spPr bwMode="auto">
          <a:xfrm>
            <a:off x="304800" y="6401817"/>
            <a:ext cx="85344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1" name="Picture 10" descr="word header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0"/>
            <a:ext cx="5796136" cy="100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98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0C36E-930D-F348-AE81-7323F5EA78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07975" y="1751516"/>
            <a:ext cx="8531225" cy="10976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>
                <a:solidFill>
                  <a:srgbClr val="761225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/>
              <a:t>Single column slide.</a:t>
            </a:r>
          </a:p>
          <a:p>
            <a:pPr lvl="0"/>
            <a:r>
              <a:rPr lang="en-GB"/>
              <a:t>Type in this area. </a:t>
            </a:r>
            <a:r>
              <a:rPr lang="en-US"/>
              <a:t>Master text first level. This text is set in Verdana regular 18pt, </a:t>
            </a:r>
            <a:r>
              <a:rPr lang="en-US" err="1"/>
              <a:t>coloured</a:t>
            </a:r>
            <a:r>
              <a:rPr lang="en-US"/>
              <a:t> </a:t>
            </a:r>
            <a:r>
              <a:rPr lang="en-US" err="1"/>
              <a:t>red,with</a:t>
            </a:r>
            <a:r>
              <a:rPr lang="en-US"/>
              <a:t> single line feed.</a:t>
            </a:r>
          </a:p>
          <a:p>
            <a:pPr lvl="0"/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7975" y="3069460"/>
            <a:ext cx="8531225" cy="1837702"/>
          </a:xfrm>
          <a:prstGeom prst="rect">
            <a:avLst/>
          </a:prstGeom>
        </p:spPr>
        <p:txBody>
          <a:bodyPr vert="horz"/>
          <a:lstStyle>
            <a:lvl1pPr marL="269875" marR="0" indent="-2698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 b="0" i="0" baseline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/>
              <a:t>Single text set in Verdana regular 16pt, single line feed, coloured grey. This is what happens with a second line of the same paragraph.</a:t>
            </a:r>
          </a:p>
          <a:p>
            <a:pPr lvl="0"/>
            <a:r>
              <a:rPr lang="en-GB"/>
              <a:t>Single text set in Verdana regular 16pt, single line feed, coloured grey. This is what happens with a second line of the same paragraph.</a:t>
            </a:r>
          </a:p>
          <a:p>
            <a:pPr marL="269875" marR="0" lvl="0" indent="-2698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/>
              <a:t>Single text set in Verdana regular 16pt, single line feed, coloured grey. This is what happens with a second line of the same paragraph.</a:t>
            </a:r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288925" y="0"/>
            <a:ext cx="4270375" cy="558069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 b="1" i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defRPr>
            </a:lvl1pPr>
            <a:lvl2pPr marL="0" indent="0">
              <a:buNone/>
              <a:defRPr sz="2000" b="1" i="0" baseline="0">
                <a:solidFill>
                  <a:srgbClr val="800000"/>
                </a:solidFill>
                <a:latin typeface="Verdana"/>
                <a:cs typeface="Verdana"/>
              </a:defRPr>
            </a:lvl2pPr>
            <a:lvl3pPr marL="0" indent="0">
              <a:buNone/>
              <a:defRPr sz="2000" b="0" i="0" baseline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GB"/>
              <a:t>Document heading here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88925" y="558800"/>
            <a:ext cx="4270375" cy="441325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="1" i="0">
                <a:solidFill>
                  <a:srgbClr val="800000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/>
              <a:t>Page heading here</a:t>
            </a:r>
            <a:endParaRPr lang="en-US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288925" y="1000125"/>
            <a:ext cx="4270375" cy="347663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="0" i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/>
              <a:t>Date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63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4057F-1DA9-AEF8-AF53-86F35BCD4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B81B3D-32DE-A608-3AC4-A3A96702E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D7003-BCF2-AB83-F191-8AB0C57B6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AB0D-EE87-41B5-A40B-24C7F2BC0DB0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21889-B12B-EFC5-1EE3-AE7557475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8BB83-7087-07FC-E340-E2FFA88FE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E7A7-5042-4D29-9744-8D3416D13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66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55862-9040-2140-03BA-05128AB75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27CB5-CACB-FD4C-1AA3-BAA2267C7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25E75-085D-7377-CDD5-2D4A12FA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AB0D-EE87-41B5-A40B-24C7F2BC0DB0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BA3F5-5F39-3DC4-38B6-6A585E286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08BCB-8BD7-0970-8363-C9F13324E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E7A7-5042-4D29-9744-8D3416D13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01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EA660-18F8-040E-FDFB-DE63046F9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108AC-7CE6-2A0E-7E88-02051B9B4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F9F25-B094-D5E0-C6B7-937BB7179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AB0D-EE87-41B5-A40B-24C7F2BC0DB0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0B94A-E9BE-A3FA-4936-D09D4D14C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D7D99-19AA-D7CB-AB10-00232169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E7A7-5042-4D29-9744-8D3416D13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21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8B1E3-A72E-19E3-EA9F-43E9C6BC1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7E015-28E1-157E-556A-AF7AB01945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91DF69-DA3D-FA6B-5AFE-BD02DC29E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80661-C93B-0876-7D64-6E3F795F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AB0D-EE87-41B5-A40B-24C7F2BC0DB0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88720-1688-0E87-A0B0-59E5D016A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0BEA64-B7C1-1EA8-C7F8-6A96DAB4B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E7A7-5042-4D29-9744-8D3416D13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819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C841C-5ADF-F20F-27C1-0881C07B3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7339E-CD2C-C8A3-ADF7-B89EDF4D0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4695D-17E6-1D48-FC7D-CF67A076A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482769-BE94-DE77-3668-2572AD76AF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EBC907-EB76-8D7A-C131-4346638E51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021A27-C55E-A514-FC81-F72A8D0CB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AB0D-EE87-41B5-A40B-24C7F2BC0DB0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C09853-560F-C26D-1DAD-23EDB19A6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72129D-BF93-6555-968D-C53C57443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E7A7-5042-4D29-9744-8D3416D13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505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15043-B232-6B3E-D435-B25D107E0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61C44A-499D-60E3-B358-D37B9CE77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AB0D-EE87-41B5-A40B-24C7F2BC0DB0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1C3E66-7753-1157-ABC8-7CC6BE37A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8095A5-0DA1-C8ED-5DBD-E3081FEEB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E7A7-5042-4D29-9744-8D3416D13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327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7D4E59-61F4-D4ED-338C-F830B9260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AB0D-EE87-41B5-A40B-24C7F2BC0DB0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A04522-E46D-3E99-EC6A-7D072DE0C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F86C8-CA79-D6AF-AEBC-1BAFE4272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E7A7-5042-4D29-9744-8D3416D13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788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79A1E-5288-85CC-4188-46D493435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E5380-81F0-71FF-6CC7-CAE547A16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6B883A-E95F-384F-789C-5A635FFC8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F0DB3C-C931-7BEF-379B-FCABD80BF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AB0D-EE87-41B5-A40B-24C7F2BC0DB0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1AAD88-A1D8-5C1C-C008-60D3DA4B3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AD93D-23D4-57C9-C746-4AE8B4D56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E7A7-5042-4D29-9744-8D3416D13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3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F0C80-1B32-DC4C-3B3C-17F088AA1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06DEF-3FC1-8F9B-1CEF-19C169134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0B54F-CC76-4472-865D-6E4CD354F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105D-ABCB-4F7D-92AB-E4C06AAC41B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FD23A-9892-2C5D-D324-0AB4B5588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DF408-A25E-ADB2-8AB9-EE6863469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4703-2A23-47CF-8940-558ACAC17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97914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40ED1-1214-32AF-EC6F-8CFAD82B7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049C18-6F5C-CD7A-F03C-1CBCE71725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EAC05-19C4-9C66-CF13-BC9F95943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2CE6C-A5EC-A59B-D693-1A5A98E30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AB0D-EE87-41B5-A40B-24C7F2BC0DB0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F4D109-55EC-DD4E-4EC6-19C6E0D83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3D8765-9FD7-CAB8-BC20-A28E54C3E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E7A7-5042-4D29-9744-8D3416D13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16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9C4A9-5E4A-23A1-0FAD-49D48A023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B60899-D731-3F45-7C1F-B4B6F275F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1FAB1-1524-5FD7-FB77-A66980CDE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AB0D-EE87-41B5-A40B-24C7F2BC0DB0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6D266-9350-BC95-B170-808939D10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61259-6AFA-8AC5-ED50-D7A637218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E7A7-5042-4D29-9744-8D3416D13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804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991C33-32D4-9EE9-80D3-00F3B6176B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FA6D65-002F-4707-1B83-1FF9EC06AB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27FC6-08AD-3A53-575B-2EF404A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AB0D-EE87-41B5-A40B-24C7F2BC0DB0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B2065-1BA9-9FFD-CB6C-F525635E2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1783A-0E2F-A270-447E-0E38819E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E7A7-5042-4D29-9744-8D3416D13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52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AutoShape 9"/>
          <p:cNvCxnSpPr>
            <a:cxnSpLocks noChangeShapeType="1"/>
          </p:cNvCxnSpPr>
          <p:nvPr userDrawn="1"/>
        </p:nvCxnSpPr>
        <p:spPr bwMode="auto">
          <a:xfrm>
            <a:off x="304800" y="1268760"/>
            <a:ext cx="85344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" name="Text Box 11"/>
          <p:cNvSpPr txBox="1">
            <a:spLocks noChangeArrowheads="1"/>
          </p:cNvSpPr>
          <p:nvPr userDrawn="1"/>
        </p:nvSpPr>
        <p:spPr bwMode="auto">
          <a:xfrm>
            <a:off x="215900" y="6535740"/>
            <a:ext cx="63246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750" baseline="0">
                <a:solidFill>
                  <a:srgbClr val="A7A9AC"/>
                </a:solidFill>
                <a:latin typeface="Century Gothic"/>
                <a:cs typeface="Century Gothic"/>
              </a:rPr>
              <a:t>Qatar Financial Centre </a:t>
            </a:r>
            <a:r>
              <a:rPr lang="en-US" sz="750" b="1" baseline="0">
                <a:solidFill>
                  <a:srgbClr val="A7A9AC"/>
                </a:solidFill>
                <a:latin typeface="Century Gothic"/>
                <a:cs typeface="Century Gothic"/>
              </a:rPr>
              <a:t>Regulatory Authority</a:t>
            </a:r>
            <a:endParaRPr lang="en-US" sz="750" baseline="0">
              <a:latin typeface="Century Gothic"/>
              <a:cs typeface="Century Gothic"/>
            </a:endParaRPr>
          </a:p>
        </p:txBody>
      </p:sp>
      <p:cxnSp>
        <p:nvCxnSpPr>
          <p:cNvPr id="10" name="AutoShape 10"/>
          <p:cNvCxnSpPr>
            <a:cxnSpLocks noChangeShapeType="1"/>
          </p:cNvCxnSpPr>
          <p:nvPr userDrawn="1"/>
        </p:nvCxnSpPr>
        <p:spPr bwMode="auto">
          <a:xfrm>
            <a:off x="304800" y="6401817"/>
            <a:ext cx="85344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1" name="Picture 10" descr="word header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5" y="0"/>
            <a:ext cx="5796136" cy="100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3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AutoShape 9"/>
          <p:cNvCxnSpPr>
            <a:cxnSpLocks noChangeShapeType="1"/>
          </p:cNvCxnSpPr>
          <p:nvPr userDrawn="1"/>
        </p:nvCxnSpPr>
        <p:spPr bwMode="auto">
          <a:xfrm>
            <a:off x="304800" y="1268760"/>
            <a:ext cx="85344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" name="Text Box 11"/>
          <p:cNvSpPr txBox="1">
            <a:spLocks noChangeArrowheads="1"/>
          </p:cNvSpPr>
          <p:nvPr userDrawn="1"/>
        </p:nvSpPr>
        <p:spPr bwMode="auto">
          <a:xfrm>
            <a:off x="215900" y="6535740"/>
            <a:ext cx="63246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750" baseline="0">
                <a:solidFill>
                  <a:srgbClr val="A7A9AC"/>
                </a:solidFill>
                <a:latin typeface="Century Gothic"/>
                <a:cs typeface="Century Gothic"/>
              </a:rPr>
              <a:t>Qatar Financial Centre </a:t>
            </a:r>
            <a:r>
              <a:rPr lang="en-US" sz="750" b="1" baseline="0">
                <a:solidFill>
                  <a:srgbClr val="A7A9AC"/>
                </a:solidFill>
                <a:latin typeface="Century Gothic"/>
                <a:cs typeface="Century Gothic"/>
              </a:rPr>
              <a:t>Regulatory Authority</a:t>
            </a:r>
            <a:endParaRPr lang="en-US" sz="750" baseline="0">
              <a:latin typeface="Century Gothic"/>
              <a:cs typeface="Century Gothic"/>
            </a:endParaRPr>
          </a:p>
        </p:txBody>
      </p:sp>
      <p:cxnSp>
        <p:nvCxnSpPr>
          <p:cNvPr id="11" name="AutoShape 10"/>
          <p:cNvCxnSpPr>
            <a:cxnSpLocks noChangeShapeType="1"/>
          </p:cNvCxnSpPr>
          <p:nvPr userDrawn="1"/>
        </p:nvCxnSpPr>
        <p:spPr bwMode="auto">
          <a:xfrm>
            <a:off x="304800" y="6401817"/>
            <a:ext cx="85344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8600" y="1981200"/>
            <a:ext cx="8610600" cy="1066800"/>
          </a:xfrm>
          <a:prstGeom prst="rect">
            <a:avLst/>
          </a:prstGeom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28600" y="3429000"/>
            <a:ext cx="8610600" cy="2819400"/>
          </a:xfrm>
          <a:prstGeom prst="rect">
            <a:avLst/>
          </a:prstGeom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pic>
        <p:nvPicPr>
          <p:cNvPr id="14" name="Picture 13" descr="word header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5" y="0"/>
            <a:ext cx="5796136" cy="100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583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6719" y="2125980"/>
            <a:ext cx="7782809" cy="144017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3448" y="3840484"/>
            <a:ext cx="6409372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15240-4767-48B9-9028-A3B3E575C9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04551"/>
            <a:fld id="{81D60167-4931-47E6-BA6A-407CBD079E47}" type="slidenum">
              <a:rPr lang="en-US" sz="1022" smtClean="0">
                <a:solidFill>
                  <a:srgbClr val="BFBFBF"/>
                </a:solidFill>
                <a:latin typeface="Arial"/>
                <a:cs typeface="Arial"/>
              </a:rPr>
              <a:pPr marL="104551"/>
              <a:t>‹#›</a:t>
            </a:fld>
            <a:endParaRPr lang="en-US" sz="1022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02537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1" b="13280"/>
          <a:stretch/>
        </p:blipFill>
        <p:spPr>
          <a:xfrm flipH="1">
            <a:off x="304254" y="1981200"/>
            <a:ext cx="8535492" cy="4329555"/>
          </a:xfrm>
          <a:prstGeom prst="rect">
            <a:avLst/>
          </a:prstGeom>
        </p:spPr>
      </p:pic>
      <p:cxnSp>
        <p:nvCxnSpPr>
          <p:cNvPr id="11" name="AutoShape 9"/>
          <p:cNvCxnSpPr>
            <a:cxnSpLocks noChangeShapeType="1"/>
          </p:cNvCxnSpPr>
          <p:nvPr userDrawn="1"/>
        </p:nvCxnSpPr>
        <p:spPr bwMode="auto">
          <a:xfrm>
            <a:off x="304800" y="1772816"/>
            <a:ext cx="85344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10"/>
          <p:cNvCxnSpPr>
            <a:cxnSpLocks noChangeShapeType="1"/>
          </p:cNvCxnSpPr>
          <p:nvPr userDrawn="1"/>
        </p:nvCxnSpPr>
        <p:spPr bwMode="auto">
          <a:xfrm>
            <a:off x="304800" y="6401817"/>
            <a:ext cx="85344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/>
          <p:cNvSpPr/>
          <p:nvPr userDrawn="1"/>
        </p:nvSpPr>
        <p:spPr>
          <a:xfrm>
            <a:off x="8610600" y="6477000"/>
            <a:ext cx="457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../Logo/2.0/RA%20Logo.pn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352" y="624459"/>
            <a:ext cx="2162810" cy="681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75931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AutoShape 9"/>
          <p:cNvCxnSpPr>
            <a:cxnSpLocks noChangeShapeType="1"/>
          </p:cNvCxnSpPr>
          <p:nvPr userDrawn="1"/>
        </p:nvCxnSpPr>
        <p:spPr bwMode="auto">
          <a:xfrm>
            <a:off x="304800" y="1268760"/>
            <a:ext cx="85344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10"/>
          <p:cNvCxnSpPr>
            <a:cxnSpLocks noChangeShapeType="1"/>
          </p:cNvCxnSpPr>
          <p:nvPr userDrawn="1"/>
        </p:nvCxnSpPr>
        <p:spPr bwMode="auto">
          <a:xfrm>
            <a:off x="304800" y="6401817"/>
            <a:ext cx="85344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4" descr="../Logo/2.0/RA%20Logo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72374"/>
            <a:ext cx="1615063" cy="509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78230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_2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1916832"/>
            <a:ext cx="8568952" cy="4337410"/>
          </a:xfrm>
          <a:prstGeom prst="rect">
            <a:avLst/>
          </a:prstGeom>
        </p:spPr>
      </p:pic>
      <p:cxnSp>
        <p:nvCxnSpPr>
          <p:cNvPr id="10" name="AutoShape 9"/>
          <p:cNvCxnSpPr>
            <a:cxnSpLocks noChangeShapeType="1"/>
          </p:cNvCxnSpPr>
          <p:nvPr userDrawn="1"/>
        </p:nvCxnSpPr>
        <p:spPr bwMode="auto">
          <a:xfrm>
            <a:off x="304800" y="1268760"/>
            <a:ext cx="85344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10"/>
          <p:cNvCxnSpPr>
            <a:cxnSpLocks noChangeShapeType="1"/>
          </p:cNvCxnSpPr>
          <p:nvPr userDrawn="1"/>
        </p:nvCxnSpPr>
        <p:spPr bwMode="auto">
          <a:xfrm>
            <a:off x="304800" y="6401817"/>
            <a:ext cx="85344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5" descr="../Logo/2.0/RA%20Logo.pn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72374"/>
            <a:ext cx="1615063" cy="509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20359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AutoShape 9"/>
          <p:cNvCxnSpPr>
            <a:cxnSpLocks noChangeShapeType="1"/>
          </p:cNvCxnSpPr>
          <p:nvPr userDrawn="1"/>
        </p:nvCxnSpPr>
        <p:spPr bwMode="auto">
          <a:xfrm>
            <a:off x="304800" y="1268760"/>
            <a:ext cx="85344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10"/>
          <p:cNvCxnSpPr>
            <a:cxnSpLocks noChangeShapeType="1"/>
          </p:cNvCxnSpPr>
          <p:nvPr userDrawn="1"/>
        </p:nvCxnSpPr>
        <p:spPr bwMode="auto">
          <a:xfrm>
            <a:off x="304800" y="6401817"/>
            <a:ext cx="85344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8600" y="1981200"/>
            <a:ext cx="8610600" cy="1066800"/>
          </a:xfrm>
          <a:prstGeom prst="rect">
            <a:avLst/>
          </a:prstGeom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28600" y="3429000"/>
            <a:ext cx="8610600" cy="2819400"/>
          </a:xfrm>
          <a:prstGeom prst="rect">
            <a:avLst/>
          </a:prstGeom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pic>
        <p:nvPicPr>
          <p:cNvPr id="7" name="Picture 6" descr="../Logo/2.0/RA%20Logo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72374"/>
            <a:ext cx="1615063" cy="509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085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8AE62-1F07-316C-8F70-339D2BA8E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E3E99-A6EB-A64D-87FA-F04675820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C98309-F53B-3357-4A52-925105F1B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AB3A51-45D2-7E18-AD5A-099F90879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105D-ABCB-4F7D-92AB-E4C06AAC41B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A5245-3029-7F1B-C8BE-2FD92378F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8C6C0-693F-50A8-5038-809CDC548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4703-2A23-47CF-8940-558ACAC17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74831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AutoShape 9"/>
          <p:cNvCxnSpPr>
            <a:cxnSpLocks noChangeShapeType="1"/>
          </p:cNvCxnSpPr>
          <p:nvPr userDrawn="1"/>
        </p:nvCxnSpPr>
        <p:spPr bwMode="auto">
          <a:xfrm>
            <a:off x="304800" y="1268760"/>
            <a:ext cx="85344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10"/>
          <p:cNvCxnSpPr>
            <a:cxnSpLocks noChangeShapeType="1"/>
          </p:cNvCxnSpPr>
          <p:nvPr userDrawn="1"/>
        </p:nvCxnSpPr>
        <p:spPr bwMode="auto">
          <a:xfrm>
            <a:off x="304800" y="6401817"/>
            <a:ext cx="85344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8600" y="1981200"/>
            <a:ext cx="8610600" cy="1066800"/>
          </a:xfrm>
          <a:prstGeom prst="rect">
            <a:avLst/>
          </a:prstGeom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28600" y="3429000"/>
            <a:ext cx="8610600" cy="2819400"/>
          </a:xfrm>
          <a:prstGeom prst="rect">
            <a:avLst/>
          </a:prstGeom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pic>
        <p:nvPicPr>
          <p:cNvPr id="7" name="Picture 6" descr="../Logo/2.0/RA%20Logo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72374"/>
            <a:ext cx="1615063" cy="509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5920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AutoShape 9"/>
          <p:cNvCxnSpPr>
            <a:cxnSpLocks noChangeShapeType="1"/>
          </p:cNvCxnSpPr>
          <p:nvPr userDrawn="1"/>
        </p:nvCxnSpPr>
        <p:spPr bwMode="auto">
          <a:xfrm>
            <a:off x="304800" y="1268760"/>
            <a:ext cx="85344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10"/>
          <p:cNvCxnSpPr>
            <a:cxnSpLocks noChangeShapeType="1"/>
          </p:cNvCxnSpPr>
          <p:nvPr userDrawn="1"/>
        </p:nvCxnSpPr>
        <p:spPr bwMode="auto">
          <a:xfrm>
            <a:off x="304800" y="6401817"/>
            <a:ext cx="85344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95800" y="1981200"/>
            <a:ext cx="4343400" cy="106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419600" y="3429000"/>
            <a:ext cx="4267200" cy="2819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228600" y="1981200"/>
            <a:ext cx="3124200" cy="4267200"/>
          </a:xfrm>
          <a:prstGeom prst="rect">
            <a:avLst/>
          </a:prstGeom>
        </p:spPr>
      </p:sp>
      <p:pic>
        <p:nvPicPr>
          <p:cNvPr id="8" name="Picture 7" descr="../Logo/2.0/RA%20Logo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72374"/>
            <a:ext cx="1615063" cy="509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93651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AutoShape 9"/>
          <p:cNvCxnSpPr>
            <a:cxnSpLocks noChangeShapeType="1"/>
          </p:cNvCxnSpPr>
          <p:nvPr userDrawn="1"/>
        </p:nvCxnSpPr>
        <p:spPr bwMode="auto">
          <a:xfrm>
            <a:off x="304800" y="1268760"/>
            <a:ext cx="85344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10"/>
          <p:cNvCxnSpPr>
            <a:cxnSpLocks noChangeShapeType="1"/>
          </p:cNvCxnSpPr>
          <p:nvPr userDrawn="1"/>
        </p:nvCxnSpPr>
        <p:spPr bwMode="auto">
          <a:xfrm>
            <a:off x="304800" y="6401817"/>
            <a:ext cx="85344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3581400" y="1600200"/>
            <a:ext cx="2161200" cy="2161200"/>
          </a:xfrm>
          <a:prstGeom prst="rect">
            <a:avLst/>
          </a:prstGeom>
        </p:spPr>
      </p:sp>
      <p:sp>
        <p:nvSpPr>
          <p:cNvPr id="8" name="Picture Placeholder 18"/>
          <p:cNvSpPr>
            <a:spLocks noGrp="1"/>
          </p:cNvSpPr>
          <p:nvPr>
            <p:ph type="pic" sz="quarter" idx="17"/>
          </p:nvPr>
        </p:nvSpPr>
        <p:spPr>
          <a:xfrm>
            <a:off x="6019800" y="1600200"/>
            <a:ext cx="2160000" cy="2160000"/>
          </a:xfrm>
          <a:prstGeom prst="rect">
            <a:avLst/>
          </a:prstGeom>
        </p:spPr>
      </p:sp>
      <p:sp>
        <p:nvSpPr>
          <p:cNvPr id="14" name="Picture Placeholder 18"/>
          <p:cNvSpPr>
            <a:spLocks noGrp="1"/>
          </p:cNvSpPr>
          <p:nvPr>
            <p:ph type="pic" sz="quarter" idx="18"/>
          </p:nvPr>
        </p:nvSpPr>
        <p:spPr>
          <a:xfrm>
            <a:off x="6019800" y="4012200"/>
            <a:ext cx="2160000" cy="2160000"/>
          </a:xfrm>
          <a:prstGeom prst="rect">
            <a:avLst/>
          </a:prstGeom>
        </p:spPr>
      </p:sp>
      <p:sp>
        <p:nvSpPr>
          <p:cNvPr id="15" name="Picture Placeholder 18"/>
          <p:cNvSpPr>
            <a:spLocks noGrp="1"/>
          </p:cNvSpPr>
          <p:nvPr>
            <p:ph type="pic" sz="quarter" idx="19"/>
          </p:nvPr>
        </p:nvSpPr>
        <p:spPr>
          <a:xfrm>
            <a:off x="3581400" y="4012200"/>
            <a:ext cx="2160000" cy="2160000"/>
          </a:xfrm>
          <a:prstGeom prst="rect">
            <a:avLst/>
          </a:prstGeom>
        </p:spPr>
      </p:sp>
      <p:pic>
        <p:nvPicPr>
          <p:cNvPr id="11" name="Picture 10" descr="../Logo/2.0/RA%20Logo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72374"/>
            <a:ext cx="1615063" cy="509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27034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AutoShape 9"/>
          <p:cNvCxnSpPr>
            <a:cxnSpLocks noChangeShapeType="1"/>
          </p:cNvCxnSpPr>
          <p:nvPr userDrawn="1"/>
        </p:nvCxnSpPr>
        <p:spPr bwMode="auto">
          <a:xfrm>
            <a:off x="304800" y="1268760"/>
            <a:ext cx="85344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10"/>
          <p:cNvCxnSpPr>
            <a:cxnSpLocks noChangeShapeType="1"/>
          </p:cNvCxnSpPr>
          <p:nvPr userDrawn="1"/>
        </p:nvCxnSpPr>
        <p:spPr bwMode="auto">
          <a:xfrm>
            <a:off x="304800" y="6401817"/>
            <a:ext cx="85344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" name="Picture Placeholder 18"/>
          <p:cNvSpPr>
            <a:spLocks noGrp="1"/>
          </p:cNvSpPr>
          <p:nvPr>
            <p:ph type="pic" sz="quarter" idx="18"/>
          </p:nvPr>
        </p:nvSpPr>
        <p:spPr>
          <a:xfrm>
            <a:off x="304800" y="1524000"/>
            <a:ext cx="8534400" cy="4674600"/>
          </a:xfrm>
          <a:prstGeom prst="rect">
            <a:avLst/>
          </a:prstGeom>
        </p:spPr>
      </p:sp>
      <p:pic>
        <p:nvPicPr>
          <p:cNvPr id="7" name="Picture 6" descr="../Logo/2.0/RA%20Logo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72374"/>
            <a:ext cx="1615063" cy="509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07894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4FF7F-2C88-F056-FB28-E3DAD068D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2606D-D36A-D20E-E7CE-41600E45C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B4F9F-F6A0-5C21-BCCA-900ED5B58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105D-ABCB-4F7D-92AB-E4C06AAC41B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CD001-EA53-1602-19FD-E71EF2B84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1D45F-7B9E-5073-F14E-F6C9DCD9C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4703-2A23-47CF-8940-558ACAC17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68867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4057F-1DA9-AEF8-AF53-86F35BCD4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B81B3D-32DE-A608-3AC4-A3A96702E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D7003-BCF2-AB83-F191-8AB0C57B6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AB0D-EE87-41B5-A40B-24C7F2BC0DB0}" type="datetimeFigureOut">
              <a:rPr lang="en-US" smtClean="0"/>
              <a:t>10/3/2025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21889-B12B-EFC5-1EE3-AE7557475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8BB83-7087-07FC-E340-E2FFA88FE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E7A7-5042-4D29-9744-8D3416D133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898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55862-9040-2140-03BA-05128AB75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27CB5-CACB-FD4C-1AA3-BAA2267C7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25E75-085D-7377-CDD5-2D4A12FA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AB0D-EE87-41B5-A40B-24C7F2BC0DB0}" type="datetimeFigureOut">
              <a:rPr lang="en-US" smtClean="0"/>
              <a:t>10/3/2025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BA3F5-5F39-3DC4-38B6-6A585E286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08BCB-8BD7-0970-8363-C9F13324E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E7A7-5042-4D29-9744-8D3416D133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867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EA660-18F8-040E-FDFB-DE63046F9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108AC-7CE6-2A0E-7E88-02051B9B4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F9F25-B094-D5E0-C6B7-937BB7179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AB0D-EE87-41B5-A40B-24C7F2BC0DB0}" type="datetimeFigureOut">
              <a:rPr lang="en-US" smtClean="0"/>
              <a:t>10/3/2025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0B94A-E9BE-A3FA-4936-D09D4D14C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D7D99-19AA-D7CB-AB10-00232169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E7A7-5042-4D29-9744-8D3416D133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5399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8B1E3-A72E-19E3-EA9F-43E9C6BC1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7E015-28E1-157E-556A-AF7AB01945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91DF69-DA3D-FA6B-5AFE-BD02DC29E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80661-C93B-0876-7D64-6E3F795F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AB0D-EE87-41B5-A40B-24C7F2BC0DB0}" type="datetimeFigureOut">
              <a:rPr lang="en-US" smtClean="0"/>
              <a:t>10/3/2025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88720-1688-0E87-A0B0-59E5D016A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0BEA64-B7C1-1EA8-C7F8-6A96DAB4B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E7A7-5042-4D29-9744-8D3416D133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7913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C841C-5ADF-F20F-27C1-0881C07B3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7339E-CD2C-C8A3-ADF7-B89EDF4D0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4695D-17E6-1D48-FC7D-CF67A076A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482769-BE94-DE77-3668-2572AD76AF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EBC907-EB76-8D7A-C131-4346638E51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021A27-C55E-A514-FC81-F72A8D0CB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AB0D-EE87-41B5-A40B-24C7F2BC0DB0}" type="datetimeFigureOut">
              <a:rPr lang="en-US" smtClean="0"/>
              <a:t>10/3/2025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C09853-560F-C26D-1DAD-23EDB19A6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72129D-BF93-6555-968D-C53C57443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E7A7-5042-4D29-9744-8D3416D133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724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C7F1F-D7B8-1315-AEC7-37E1F7B74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2BE2FE-0361-7C20-5227-20D0F68DF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366822-4DCF-1394-D4F2-6652D6AE9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BE6F06-2585-B5E6-B7C1-ED961CD11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3370D-6FAB-DEE0-7F2E-DD4116C53A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2221BD-85DD-C779-F23A-02378951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105D-ABCB-4F7D-92AB-E4C06AAC41B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B9B1EC-487C-C01A-83CE-95857854E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C996C8-D687-FA9D-5DC1-66F2AA05F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4703-2A23-47CF-8940-558ACAC17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02447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15043-B232-6B3E-D435-B25D107E0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61C44A-499D-60E3-B358-D37B9CE77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AB0D-EE87-41B5-A40B-24C7F2BC0DB0}" type="datetimeFigureOut">
              <a:rPr lang="en-US" smtClean="0"/>
              <a:t>10/3/2025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1C3E66-7753-1157-ABC8-7CC6BE37A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8095A5-0DA1-C8ED-5DBD-E3081FEEB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E7A7-5042-4D29-9744-8D3416D133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7232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7D4E59-61F4-D4ED-338C-F830B9260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AB0D-EE87-41B5-A40B-24C7F2BC0DB0}" type="datetimeFigureOut">
              <a:rPr lang="en-US" smtClean="0"/>
              <a:t>10/3/2025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A04522-E46D-3E99-EC6A-7D072DE0C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F86C8-CA79-D6AF-AEBC-1BAFE4272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E7A7-5042-4D29-9744-8D3416D133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1691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79A1E-5288-85CC-4188-46D493435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E5380-81F0-71FF-6CC7-CAE547A16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6B883A-E95F-384F-789C-5A635FFC8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F0DB3C-C931-7BEF-379B-FCABD80BF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AB0D-EE87-41B5-A40B-24C7F2BC0DB0}" type="datetimeFigureOut">
              <a:rPr lang="en-US" smtClean="0"/>
              <a:t>10/3/2025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1AAD88-A1D8-5C1C-C008-60D3DA4B3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AD93D-23D4-57C9-C746-4AE8B4D56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E7A7-5042-4D29-9744-8D3416D133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249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40ED1-1214-32AF-EC6F-8CFAD82B7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049C18-6F5C-CD7A-F03C-1CBCE71725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EAC05-19C4-9C66-CF13-BC9F95943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2CE6C-A5EC-A59B-D693-1A5A98E30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AB0D-EE87-41B5-A40B-24C7F2BC0DB0}" type="datetimeFigureOut">
              <a:rPr lang="en-US" smtClean="0"/>
              <a:t>10/3/2025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F4D109-55EC-DD4E-4EC6-19C6E0D83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3D8765-9FD7-CAB8-BC20-A28E54C3E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E7A7-5042-4D29-9744-8D3416D133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7841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9C4A9-5E4A-23A1-0FAD-49D48A023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B60899-D731-3F45-7C1F-B4B6F275F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1FAB1-1524-5FD7-FB77-A66980CDE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AB0D-EE87-41B5-A40B-24C7F2BC0DB0}" type="datetimeFigureOut">
              <a:rPr lang="en-US" smtClean="0"/>
              <a:t>10/3/2025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6D266-9350-BC95-B170-808939D10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61259-6AFA-8AC5-ED50-D7A637218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E7A7-5042-4D29-9744-8D3416D133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8561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991C33-32D4-9EE9-80D3-00F3B6176B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FA6D65-002F-4707-1B83-1FF9EC06AB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27FC6-08AD-3A53-575B-2EF404A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AB0D-EE87-41B5-A40B-24C7F2BC0DB0}" type="datetimeFigureOut">
              <a:rPr lang="en-US" smtClean="0"/>
              <a:t>10/3/2025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B2065-1BA9-9FFD-CB6C-F525635E2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1783A-0E2F-A270-447E-0E38819E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E7A7-5042-4D29-9744-8D3416D133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526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AutoShape 9"/>
          <p:cNvCxnSpPr>
            <a:cxnSpLocks noChangeShapeType="1"/>
          </p:cNvCxnSpPr>
          <p:nvPr userDrawn="1"/>
        </p:nvCxnSpPr>
        <p:spPr bwMode="auto">
          <a:xfrm>
            <a:off x="304800" y="1268760"/>
            <a:ext cx="85344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" name="Text Box 11"/>
          <p:cNvSpPr txBox="1">
            <a:spLocks noChangeArrowheads="1"/>
          </p:cNvSpPr>
          <p:nvPr userDrawn="1"/>
        </p:nvSpPr>
        <p:spPr bwMode="auto">
          <a:xfrm>
            <a:off x="215900" y="6535740"/>
            <a:ext cx="63246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750" baseline="0" dirty="0">
                <a:solidFill>
                  <a:srgbClr val="A7A9AC"/>
                </a:solidFill>
                <a:latin typeface="Century Gothic"/>
                <a:cs typeface="Century Gothic"/>
              </a:rPr>
              <a:t>Qatar Financial Centre </a:t>
            </a:r>
            <a:r>
              <a:rPr lang="en-US" sz="750" b="1" baseline="0" dirty="0">
                <a:solidFill>
                  <a:srgbClr val="A7A9AC"/>
                </a:solidFill>
                <a:latin typeface="Century Gothic"/>
                <a:cs typeface="Century Gothic"/>
              </a:rPr>
              <a:t>Regulatory Authority</a:t>
            </a:r>
            <a:endParaRPr lang="en-US" sz="750" baseline="0" dirty="0">
              <a:latin typeface="Century Gothic"/>
              <a:cs typeface="Century Gothic"/>
            </a:endParaRPr>
          </a:p>
        </p:txBody>
      </p:sp>
      <p:cxnSp>
        <p:nvCxnSpPr>
          <p:cNvPr id="10" name="AutoShape 10"/>
          <p:cNvCxnSpPr>
            <a:cxnSpLocks noChangeShapeType="1"/>
          </p:cNvCxnSpPr>
          <p:nvPr userDrawn="1"/>
        </p:nvCxnSpPr>
        <p:spPr bwMode="auto">
          <a:xfrm>
            <a:off x="304800" y="6401817"/>
            <a:ext cx="85344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1" name="Picture 10" descr="word header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5" y="0"/>
            <a:ext cx="5796136" cy="100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787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6719" y="2125980"/>
            <a:ext cx="7782809" cy="144017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3448" y="3840484"/>
            <a:ext cx="6409372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15240-4767-48B9-9028-A3B3E575C9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04551"/>
            <a:fld id="{81D60167-4931-47E6-BA6A-407CBD079E47}" type="slidenum">
              <a:rPr lang="en-US" sz="1022" smtClean="0">
                <a:solidFill>
                  <a:srgbClr val="BFBFBF"/>
                </a:solidFill>
                <a:latin typeface="Arial"/>
                <a:cs typeface="Arial"/>
              </a:rPr>
              <a:pPr marL="104551"/>
              <a:t>‹#›</a:t>
            </a:fld>
            <a:endParaRPr lang="en-US" sz="1022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3533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20675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1800">
                <a:solidFill>
                  <a:srgbClr val="7FA8AD"/>
                </a:solidFill>
                <a:latin typeface="+mj-lt"/>
              </a:defRPr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6440" y="0"/>
            <a:ext cx="4297561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00" b="0">
                <a:solidFill>
                  <a:srgbClr val="7FA8AD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1" y="2057400"/>
            <a:ext cx="3943350" cy="4123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4EFDDCA0-1EDC-C889-49C5-0A1296A6E9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 i="0">
                <a:solidFill>
                  <a:schemeClr val="tx1">
                    <a:tint val="75000"/>
                  </a:schemeClr>
                </a:solidFill>
                <a:latin typeface="+mj-lt"/>
                <a:ea typeface="Open Sans Light" panose="020B0306030504020204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© Qatar Financial Centre Regulatory Authority</a:t>
            </a:r>
          </a:p>
        </p:txBody>
      </p:sp>
    </p:spTree>
    <p:extLst>
      <p:ext uri="{BB962C8B-B14F-4D97-AF65-F5344CB8AC3E}">
        <p14:creationId xmlns:p14="http://schemas.microsoft.com/office/powerpoint/2010/main" val="1312968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7D8D6-4163-676A-FD16-AA5A13A97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F5433E-3814-F1AE-9494-A6554353C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105D-ABCB-4F7D-92AB-E4C06AAC41B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87BC1-7CD5-ABA1-7D25-0359BDC6D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900E41-AEB7-8A3E-1C1C-7ECE1A7FE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4703-2A23-47CF-8940-558ACAC17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1544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7C4DE7-F0F1-5967-F822-F8894182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105D-ABCB-4F7D-92AB-E4C06AAC41B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10DD06-6C69-DB24-30E5-8740A8DCE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2936D-9B1B-D448-54D6-200CEB8A3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4703-2A23-47CF-8940-558ACAC1730F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AutoShape 9">
            <a:extLst>
              <a:ext uri="{FF2B5EF4-FFF2-40B4-BE49-F238E27FC236}">
                <a16:creationId xmlns:a16="http://schemas.microsoft.com/office/drawing/2014/main" id="{31B04D9E-4F51-3171-589E-ED30386CA9E1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304800" y="1268760"/>
            <a:ext cx="85344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" name="Text Box 11">
            <a:extLst>
              <a:ext uri="{FF2B5EF4-FFF2-40B4-BE49-F238E27FC236}">
                <a16:creationId xmlns:a16="http://schemas.microsoft.com/office/drawing/2014/main" id="{EE604DBF-6F4E-0998-0E2F-A96E3893445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5900" y="6535738"/>
            <a:ext cx="632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aseline="0">
                <a:solidFill>
                  <a:srgbClr val="A7A9AC"/>
                </a:solidFill>
                <a:latin typeface="Century Gothic"/>
                <a:cs typeface="Century Gothic"/>
              </a:rPr>
              <a:t>Qatar Financial Centre </a:t>
            </a:r>
            <a:r>
              <a:rPr lang="en-US" sz="1000" b="1" baseline="0">
                <a:solidFill>
                  <a:srgbClr val="A7A9AC"/>
                </a:solidFill>
                <a:latin typeface="Century Gothic"/>
                <a:cs typeface="Century Gothic"/>
              </a:rPr>
              <a:t>Regulatory Authority</a:t>
            </a:r>
            <a:endParaRPr lang="en-US" sz="1000" baseline="0">
              <a:latin typeface="Century Gothic"/>
              <a:cs typeface="Century Gothic"/>
            </a:endParaRPr>
          </a:p>
        </p:txBody>
      </p:sp>
      <p:cxnSp>
        <p:nvCxnSpPr>
          <p:cNvPr id="7" name="AutoShape 10">
            <a:extLst>
              <a:ext uri="{FF2B5EF4-FFF2-40B4-BE49-F238E27FC236}">
                <a16:creationId xmlns:a16="http://schemas.microsoft.com/office/drawing/2014/main" id="{9D9E5651-FC70-C860-402D-B62ACC420C13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304800" y="6401817"/>
            <a:ext cx="85344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8" name="Picture 7" descr="word header-01.png">
            <a:extLst>
              <a:ext uri="{FF2B5EF4-FFF2-40B4-BE49-F238E27FC236}">
                <a16:creationId xmlns:a16="http://schemas.microsoft.com/office/drawing/2014/main" id="{2FE8E4AF-90B2-9D3C-0418-F65CE8F4B5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0"/>
            <a:ext cx="5796136" cy="1007312"/>
          </a:xfrm>
          <a:prstGeom prst="rect">
            <a:avLst/>
          </a:prstGeom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C83BFDE7-7BD1-1051-2F2E-10E3F6793B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8600" y="2780928"/>
            <a:ext cx="167910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>
              <a:defRPr/>
            </a:pPr>
            <a:r>
              <a:rPr lang="en-GB" sz="2800" b="1" baseline="0">
                <a:solidFill>
                  <a:srgbClr val="B21E3B"/>
                </a:solidFill>
                <a:latin typeface="Century Gothic"/>
                <a:cs typeface="Century Gothic"/>
              </a:rPr>
              <a:t>Chart </a:t>
            </a:r>
          </a:p>
          <a:p>
            <a:pPr>
              <a:defRPr/>
            </a:pPr>
            <a:r>
              <a:rPr lang="en-GB" sz="2800" b="1" baseline="0">
                <a:solidFill>
                  <a:srgbClr val="B21E3B"/>
                </a:solidFill>
                <a:latin typeface="Century Gothic"/>
                <a:cs typeface="Century Gothic"/>
              </a:rPr>
              <a:t>colour </a:t>
            </a:r>
          </a:p>
          <a:p>
            <a:pPr>
              <a:defRPr/>
            </a:pPr>
            <a:r>
              <a:rPr lang="en-GB" sz="2800" b="1" baseline="0">
                <a:solidFill>
                  <a:srgbClr val="B21E3B"/>
                </a:solidFill>
                <a:latin typeface="Century Gothic"/>
                <a:cs typeface="Century Gothic"/>
              </a:rPr>
              <a:t>guide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039A45-A036-3C89-2C1B-67C8D64C9CB3}"/>
              </a:ext>
            </a:extLst>
          </p:cNvPr>
          <p:cNvSpPr/>
          <p:nvPr userDrawn="1"/>
        </p:nvSpPr>
        <p:spPr bwMode="auto">
          <a:xfrm>
            <a:off x="2051720" y="2204864"/>
            <a:ext cx="1944216" cy="1296144"/>
          </a:xfrm>
          <a:prstGeom prst="rect">
            <a:avLst/>
          </a:prstGeom>
          <a:solidFill>
            <a:srgbClr val="D9D2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  <a:ea typeface="ＭＳ Ｐゴシック" pitchFamily="16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79EC51-4F22-B96C-A953-6E79F99E2CA7}"/>
              </a:ext>
            </a:extLst>
          </p:cNvPr>
          <p:cNvSpPr/>
          <p:nvPr userDrawn="1"/>
        </p:nvSpPr>
        <p:spPr bwMode="auto">
          <a:xfrm>
            <a:off x="2051720" y="3573016"/>
            <a:ext cx="1944216" cy="648072"/>
          </a:xfrm>
          <a:prstGeom prst="rect">
            <a:avLst/>
          </a:prstGeom>
          <a:solidFill>
            <a:srgbClr val="D9D2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  <a:ea typeface="ＭＳ Ｐゴシック" pitchFamily="16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0F0249-5875-9EA9-C623-60D6237C03ED}"/>
              </a:ext>
            </a:extLst>
          </p:cNvPr>
          <p:cNvSpPr/>
          <p:nvPr userDrawn="1"/>
        </p:nvSpPr>
        <p:spPr bwMode="auto">
          <a:xfrm>
            <a:off x="2051720" y="4293096"/>
            <a:ext cx="1944216" cy="1008112"/>
          </a:xfrm>
          <a:prstGeom prst="rect">
            <a:avLst/>
          </a:prstGeom>
          <a:solidFill>
            <a:srgbClr val="D9D2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  <a:ea typeface="ＭＳ Ｐゴシック" pitchFamily="16" charset="-128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F13501A2-27D4-FE9E-73C1-A7540D83FF0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51720" y="2204864"/>
            <a:ext cx="19442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>
              <a:defRPr/>
            </a:pPr>
            <a:r>
              <a:rPr lang="en-GB" sz="7200" b="1" baseline="0">
                <a:solidFill>
                  <a:srgbClr val="B21E3B"/>
                </a:solidFill>
                <a:latin typeface="Century Gothic"/>
                <a:cs typeface="Century Gothic"/>
              </a:rPr>
              <a:t>V1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5ED22A37-34B4-45E1-4521-4C7003B1085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7744" y="3513202"/>
            <a:ext cx="15121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>
              <a:defRPr/>
            </a:pPr>
            <a:r>
              <a:rPr lang="en-GB" sz="2000" b="1" baseline="0">
                <a:solidFill>
                  <a:srgbClr val="B21E3B"/>
                </a:solidFill>
                <a:latin typeface="Century Gothic"/>
                <a:cs typeface="Century Gothic"/>
              </a:rPr>
              <a:t>Using </a:t>
            </a:r>
          </a:p>
          <a:p>
            <a:pPr algn="ctr">
              <a:defRPr/>
            </a:pPr>
            <a:r>
              <a:rPr lang="en-GB" sz="2000" b="1" baseline="0">
                <a:solidFill>
                  <a:srgbClr val="B21E3B"/>
                </a:solidFill>
                <a:latin typeface="Century Gothic"/>
                <a:cs typeface="Century Gothic"/>
              </a:rPr>
              <a:t>red text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555CB9C3-E44A-60AD-014F-0FE72E36846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51720" y="4437112"/>
            <a:ext cx="19442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>
              <a:defRPr/>
            </a:pPr>
            <a:r>
              <a:rPr lang="en-GB" sz="2000" b="1" baseline="0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rPr>
              <a:t>Using </a:t>
            </a:r>
          </a:p>
          <a:p>
            <a:pPr algn="ctr">
              <a:defRPr/>
            </a:pPr>
            <a:r>
              <a:rPr lang="en-GB" sz="2000" b="1" baseline="0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rPr>
              <a:t>grey 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EFA0BF-8A36-8A16-B551-469349CD23A2}"/>
              </a:ext>
            </a:extLst>
          </p:cNvPr>
          <p:cNvSpPr/>
          <p:nvPr userDrawn="1"/>
        </p:nvSpPr>
        <p:spPr bwMode="auto">
          <a:xfrm>
            <a:off x="4067944" y="2204864"/>
            <a:ext cx="1944216" cy="1296144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  <a:ea typeface="ＭＳ Ｐゴシック" pitchFamily="16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60C843-D08D-3A25-59D9-9C5EAFCDAB4F}"/>
              </a:ext>
            </a:extLst>
          </p:cNvPr>
          <p:cNvSpPr/>
          <p:nvPr userDrawn="1"/>
        </p:nvSpPr>
        <p:spPr bwMode="auto">
          <a:xfrm>
            <a:off x="4067944" y="3573016"/>
            <a:ext cx="1944216" cy="64807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  <a:ea typeface="ＭＳ Ｐゴシック" pitchFamily="16" charset="-12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88D8A5-A546-5AFF-7EE0-0E46A31D178D}"/>
              </a:ext>
            </a:extLst>
          </p:cNvPr>
          <p:cNvSpPr/>
          <p:nvPr userDrawn="1"/>
        </p:nvSpPr>
        <p:spPr bwMode="auto">
          <a:xfrm>
            <a:off x="4067944" y="4293096"/>
            <a:ext cx="1944216" cy="100811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  <a:ea typeface="ＭＳ Ｐゴシック" pitchFamily="16" charset="-128"/>
            </a:endParaRP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63F1A166-9D03-9683-A132-95C91C7AF98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67944" y="2204864"/>
            <a:ext cx="19442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>
              <a:defRPr/>
            </a:pPr>
            <a:r>
              <a:rPr lang="en-GB" sz="7200" b="1" baseline="0">
                <a:solidFill>
                  <a:schemeClr val="bg1"/>
                </a:solidFill>
                <a:latin typeface="Century Gothic"/>
                <a:cs typeface="Century Gothic"/>
              </a:rPr>
              <a:t>V2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DF4DB93D-C497-3CB5-0856-5236D093F2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83968" y="3513202"/>
            <a:ext cx="15121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>
              <a:defRPr/>
            </a:pPr>
            <a:r>
              <a:rPr lang="en-GB" sz="2000" b="1" baseline="0">
                <a:solidFill>
                  <a:schemeClr val="bg1"/>
                </a:solidFill>
                <a:latin typeface="Century Gothic"/>
                <a:cs typeface="Century Gothic"/>
              </a:rPr>
              <a:t>Using </a:t>
            </a:r>
          </a:p>
          <a:p>
            <a:pPr algn="ctr">
              <a:defRPr/>
            </a:pPr>
            <a:r>
              <a:rPr lang="en-GB" sz="2000" b="1" baseline="0">
                <a:solidFill>
                  <a:schemeClr val="bg1"/>
                </a:solidFill>
                <a:latin typeface="Century Gothic"/>
                <a:cs typeface="Century Gothic"/>
              </a:rPr>
              <a:t>white text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77A507D5-F0E5-CA20-BB27-FD7269A44B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67944" y="4437112"/>
            <a:ext cx="19442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>
              <a:defRPr/>
            </a:pPr>
            <a:r>
              <a:rPr lang="en-GB" sz="2000" b="1" baseline="0">
                <a:solidFill>
                  <a:srgbClr val="B21E3B"/>
                </a:solidFill>
                <a:latin typeface="Century Gothic"/>
                <a:cs typeface="Century Gothic"/>
              </a:rPr>
              <a:t>Using </a:t>
            </a:r>
          </a:p>
          <a:p>
            <a:pPr algn="ctr">
              <a:defRPr/>
            </a:pPr>
            <a:r>
              <a:rPr lang="en-GB" sz="2000" b="1" baseline="0">
                <a:solidFill>
                  <a:srgbClr val="B21E3B"/>
                </a:solidFill>
                <a:latin typeface="Century Gothic"/>
                <a:cs typeface="Century Gothic"/>
              </a:rPr>
              <a:t>red text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E7D238-6406-6A94-7582-82A77930B287}"/>
              </a:ext>
            </a:extLst>
          </p:cNvPr>
          <p:cNvSpPr/>
          <p:nvPr userDrawn="1"/>
        </p:nvSpPr>
        <p:spPr bwMode="auto">
          <a:xfrm>
            <a:off x="6084168" y="2204864"/>
            <a:ext cx="1944216" cy="1296144"/>
          </a:xfrm>
          <a:prstGeom prst="rect">
            <a:avLst/>
          </a:prstGeom>
          <a:solidFill>
            <a:srgbClr val="B21E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  <a:ea typeface="ＭＳ Ｐゴシック" pitchFamily="16" charset="-12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F7410E-E853-7BE0-5B1A-EE444F6DE4F4}"/>
              </a:ext>
            </a:extLst>
          </p:cNvPr>
          <p:cNvSpPr/>
          <p:nvPr userDrawn="1"/>
        </p:nvSpPr>
        <p:spPr bwMode="auto">
          <a:xfrm>
            <a:off x="6084168" y="3573016"/>
            <a:ext cx="1944216" cy="648072"/>
          </a:xfrm>
          <a:prstGeom prst="rect">
            <a:avLst/>
          </a:prstGeom>
          <a:solidFill>
            <a:srgbClr val="B21E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  <a:ea typeface="ＭＳ Ｐゴシック" pitchFamily="16" charset="-12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B038C8-66B6-0D3F-41A7-6B27320ED2F2}"/>
              </a:ext>
            </a:extLst>
          </p:cNvPr>
          <p:cNvSpPr/>
          <p:nvPr userDrawn="1"/>
        </p:nvSpPr>
        <p:spPr bwMode="auto">
          <a:xfrm>
            <a:off x="6084168" y="4293096"/>
            <a:ext cx="1944216" cy="1008112"/>
          </a:xfrm>
          <a:prstGeom prst="rect">
            <a:avLst/>
          </a:prstGeom>
          <a:solidFill>
            <a:srgbClr val="B21E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  <a:ea typeface="ＭＳ Ｐゴシック" pitchFamily="16" charset="-128"/>
            </a:endParaRPr>
          </a:p>
        </p:txBody>
      </p:sp>
      <p:sp>
        <p:nvSpPr>
          <p:cNvPr id="25" name="Text Box 5">
            <a:extLst>
              <a:ext uri="{FF2B5EF4-FFF2-40B4-BE49-F238E27FC236}">
                <a16:creationId xmlns:a16="http://schemas.microsoft.com/office/drawing/2014/main" id="{F641B5B1-0009-A35E-3E30-1AB8BDC5223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84168" y="2204864"/>
            <a:ext cx="19442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>
              <a:defRPr/>
            </a:pPr>
            <a:r>
              <a:rPr lang="en-GB" sz="7200" b="1" baseline="0">
                <a:solidFill>
                  <a:schemeClr val="bg1"/>
                </a:solidFill>
                <a:latin typeface="Century Gothic"/>
                <a:cs typeface="Century Gothic"/>
              </a:rPr>
              <a:t>V3</a:t>
            </a:r>
          </a:p>
        </p:txBody>
      </p:sp>
      <p:sp>
        <p:nvSpPr>
          <p:cNvPr id="26" name="Text Box 5">
            <a:extLst>
              <a:ext uri="{FF2B5EF4-FFF2-40B4-BE49-F238E27FC236}">
                <a16:creationId xmlns:a16="http://schemas.microsoft.com/office/drawing/2014/main" id="{7F663394-D4EB-EB14-7856-C2D044C8679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00192" y="3513202"/>
            <a:ext cx="15121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>
              <a:defRPr/>
            </a:pPr>
            <a:r>
              <a:rPr lang="en-GB" sz="2000" b="1" baseline="0">
                <a:solidFill>
                  <a:schemeClr val="bg1"/>
                </a:solidFill>
                <a:latin typeface="Century Gothic"/>
                <a:cs typeface="Century Gothic"/>
              </a:rPr>
              <a:t>Using </a:t>
            </a:r>
          </a:p>
          <a:p>
            <a:pPr algn="ctr">
              <a:defRPr/>
            </a:pPr>
            <a:r>
              <a:rPr lang="en-GB" sz="2000" b="1" baseline="0">
                <a:solidFill>
                  <a:schemeClr val="bg1"/>
                </a:solidFill>
                <a:latin typeface="Century Gothic"/>
                <a:cs typeface="Century Gothic"/>
              </a:rPr>
              <a:t>white text</a:t>
            </a:r>
          </a:p>
        </p:txBody>
      </p:sp>
      <p:sp>
        <p:nvSpPr>
          <p:cNvPr id="27" name="Text Box 5">
            <a:extLst>
              <a:ext uri="{FF2B5EF4-FFF2-40B4-BE49-F238E27FC236}">
                <a16:creationId xmlns:a16="http://schemas.microsoft.com/office/drawing/2014/main" id="{9D7751A2-69B1-92E2-4EDF-012C6D6289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84168" y="4437112"/>
            <a:ext cx="19442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>
              <a:defRPr/>
            </a:pPr>
            <a:r>
              <a:rPr lang="en-GB" sz="2000" b="1" baseline="0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rPr>
              <a:t>Using </a:t>
            </a:r>
          </a:p>
          <a:p>
            <a:pPr algn="ctr">
              <a:defRPr/>
            </a:pPr>
            <a:r>
              <a:rPr lang="en-GB" sz="2000" b="1" baseline="0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rPr>
              <a:t>grey text</a:t>
            </a:r>
          </a:p>
        </p:txBody>
      </p:sp>
    </p:spTree>
    <p:extLst>
      <p:ext uri="{BB962C8B-B14F-4D97-AF65-F5344CB8AC3E}">
        <p14:creationId xmlns:p14="http://schemas.microsoft.com/office/powerpoint/2010/main" val="275593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61FF6-FFAC-1D93-72FD-2885EB1EF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D5E73-C5ED-E6D1-1221-FECA46C20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CCEAC4-C99A-CF67-196E-D39976BDB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66BDE5-B15A-8059-902E-0D498E711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105D-ABCB-4F7D-92AB-E4C06AAC41B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070DE-CD89-7438-A618-BAE8EBC03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6802D-37B5-3DFE-9098-9448DD55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4703-2A23-47CF-8940-558ACAC17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1409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9ACCF-FECF-E972-0217-358782527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36DFF2-B82D-C69B-8F86-C35A4D9DB2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A71734-4420-91DF-A109-3346E5D69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C2B07A-DB7A-397B-2678-5F1B7F084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105D-ABCB-4F7D-92AB-E4C06AAC41B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0A2D5D-FC91-9C68-859A-412BEDEA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C3321F-3B8C-C8D8-439E-209AAF5B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4703-2A23-47CF-8940-558ACAC17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0568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B929AB-6265-4556-27B7-F1721E641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06FA5-8AC2-ADD1-4714-E01E1CA4D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22E78-CF71-615E-76C7-122BBB646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48105D-ABCB-4F7D-92AB-E4C06AAC41B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BCFB1-91F7-0F9B-B6EB-E8BFD36E2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C6397-57DC-AE34-06A6-4F28C66C0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104703-2A23-47CF-8940-558ACAC1730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4BADFC5F-3769-3C5C-0275-C0DE4132C12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5900" y="6535738"/>
            <a:ext cx="632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00" baseline="0">
                <a:solidFill>
                  <a:srgbClr val="A7A9AC"/>
                </a:solidFill>
                <a:latin typeface="Century Gothic"/>
                <a:cs typeface="Century Gothic"/>
              </a:rPr>
              <a:t>Qatar Financial Centre </a:t>
            </a:r>
            <a:r>
              <a:rPr lang="en-US" sz="1000" b="1" baseline="0">
                <a:solidFill>
                  <a:srgbClr val="A7A9AC"/>
                </a:solidFill>
                <a:latin typeface="Century Gothic"/>
                <a:cs typeface="Century Gothic"/>
              </a:rPr>
              <a:t>Regulatory Authority</a:t>
            </a:r>
            <a:endParaRPr lang="en-US" sz="1000" baseline="0">
              <a:solidFill>
                <a:srgbClr val="A7A9AC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8700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3" r:id="rId12"/>
    <p:sldLayoutId id="2147483650" r:id="rId13"/>
    <p:sldLayoutId id="2147483651" r:id="rId14"/>
    <p:sldLayoutId id="2147483653" r:id="rId15"/>
    <p:sldLayoutId id="2147483654" r:id="rId16"/>
    <p:sldLayoutId id="2147483656" r:id="rId17"/>
    <p:sldLayoutId id="2147483657" r:id="rId18"/>
    <p:sldLayoutId id="2147483658" r:id="rId19"/>
    <p:sldLayoutId id="2147483659" r:id="rId20"/>
    <p:sldLayoutId id="2147483661" r:id="rId2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3ED475-D67A-5316-6B91-F589EF375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E2C39-6467-70E9-76F8-76BBCF94E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ABFD6-3A43-90ED-3B12-881718C55C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C8AB0D-EE87-41B5-A40B-24C7F2BC0DB0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5B612-AB48-D692-3803-AA5EEAF02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A1E28-38AE-7FDD-556C-CD0410547F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9BE7A7-5042-4D29-9744-8D3416D13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8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7" r:id="rId12"/>
    <p:sldLayoutId id="2147483718" r:id="rId13"/>
    <p:sldLayoutId id="2147483719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763000" y="6553200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A0397ED-BFA4-4321-BA73-2471FA831DCC}" type="slidenum">
              <a:rPr lang="en-US" sz="10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10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9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3ED475-D67A-5316-6B91-F589EF375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E2C39-6467-70E9-76F8-76BBCF94E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ABFD6-3A43-90ED-3B12-881718C55C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C8AB0D-EE87-41B5-A40B-24C7F2BC0DB0}" type="datetimeFigureOut">
              <a:rPr lang="en-US" smtClean="0"/>
              <a:t>10/3/2025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5B612-AB48-D692-3803-AA5EEAF02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A1E28-38AE-7FDD-556C-CD0410547F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9BE7A7-5042-4D29-9744-8D3416D133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48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4" r:id="rId13"/>
    <p:sldLayoutId id="2147483745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8CA1877-D996-A16A-6244-CFE3A3A79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algn="ctr" fontAlgn="base">
              <a:spcBef>
                <a:spcPts val="750"/>
              </a:spcBef>
              <a:spcAft>
                <a:spcPct val="0"/>
              </a:spcAft>
            </a:pPr>
            <a:r>
              <a:rPr lang="en-US" sz="3600" b="1" dirty="0">
                <a:latin typeface="Century Gothic" panose="020B0502020202020204" pitchFamily="34" charset="0"/>
              </a:rPr>
              <a:t>Recap Securities Supervision</a:t>
            </a:r>
            <a:br>
              <a:rPr lang="en-US" sz="3600" b="1" dirty="0">
                <a:latin typeface="Century Gothic" panose="020B0502020202020204" pitchFamily="34" charset="0"/>
              </a:rPr>
            </a:b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53286" y="2005013"/>
            <a:ext cx="4269026" cy="4351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ＭＳ Ｐゴシック" charset="0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ＭＳ Ｐゴシック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0"/>
                <a:cs typeface="+mn-cs"/>
              </a:rPr>
              <a:t>"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0"/>
                <a:cs typeface="+mn-cs"/>
              </a:rPr>
              <a:t>One Size Fits All:</a:t>
            </a: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ＭＳ Ｐゴシック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0"/>
                <a:cs typeface="+mn-cs"/>
              </a:rPr>
              <a:t>Absolutely NOT !"</a:t>
            </a: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ＭＳ Ｐゴシック" charset="0"/>
              <a:cs typeface="+mn-cs"/>
            </a:endParaRPr>
          </a:p>
          <a:p>
            <a:pPr marL="171450" marR="0" lvl="0" indent="-171450" algn="ctr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0"/>
                <a:cs typeface="+mn-cs"/>
              </a:rPr>
              <a:t>Errol Cova, Director Supervision</a:t>
            </a:r>
          </a:p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0"/>
                <a:cs typeface="+mn-cs"/>
              </a:rPr>
              <a:t>3 October 2025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ＭＳ Ｐゴシック" charset="0"/>
              <a:cs typeface="+mn-cs"/>
            </a:endParaRPr>
          </a:p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ＭＳ Ｐゴシック" charset="0"/>
              <a:cs typeface="+mn-cs"/>
            </a:endParaRPr>
          </a:p>
        </p:txBody>
      </p:sp>
      <p:pic>
        <p:nvPicPr>
          <p:cNvPr id="6" name="Picture 5" descr="A large building with a parking lot next to it&#10;&#10;AI-generated content may be incorrect.">
            <a:extLst>
              <a:ext uri="{FF2B5EF4-FFF2-40B4-BE49-F238E27FC236}">
                <a16:creationId xmlns:a16="http://schemas.microsoft.com/office/drawing/2014/main" id="{5916B6B6-AE5D-ACE9-1E17-06955DA46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167003"/>
            <a:ext cx="3886200" cy="3569918"/>
          </a:xfrm>
          <a:prstGeom prst="rect">
            <a:avLst/>
          </a:prstGeom>
          <a:noFill/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BB8901CA-3679-20CF-04C6-91180E7C1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0104703-2A23-47CF-8940-558ACAC1730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450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00949-53C4-63A9-F898-B6ECEDC07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220AF1C-3E5D-7836-48F5-1C6C5597CF7A}"/>
              </a:ext>
            </a:extLst>
          </p:cNvPr>
          <p:cNvSpPr txBox="1"/>
          <p:nvPr/>
        </p:nvSpPr>
        <p:spPr>
          <a:xfrm>
            <a:off x="304801" y="1371537"/>
            <a:ext cx="8589817" cy="5527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JM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Arial" panose="020B0604020202020204" pitchFamily="34" charset="0"/>
              </a:rPr>
              <a:t>Prudential supervision of the securities sector must also address a very wide range of risks and considerations, which will vary tremendously based on factors such as: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JM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Arial" panose="020B0604020202020204" pitchFamily="34" charset="0"/>
              </a:rPr>
              <a:t> The size and complexity of the market as a whole.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JM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Arial" panose="020B0604020202020204" pitchFamily="34" charset="0"/>
              </a:rPr>
              <a:t>The local trading infrastructure, types of financial market infrastructure (FMI) institutions and trade lifecycle.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JM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Arial" panose="020B0604020202020204" pitchFamily="34" charset="0"/>
              </a:rPr>
              <a:t>The type, size and complexity of each participant firm.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JM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entury Gothic" panose="020B0502020202020204" pitchFamily="34" charset="0"/>
                <a:cs typeface="Arial" panose="020B0604020202020204" pitchFamily="34" charset="0"/>
              </a:rPr>
              <a:t>The types of products and trading activity that are supported.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JM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entury Gothic" panose="020B0502020202020204" pitchFamily="34" charset="0"/>
                <a:cs typeface="Arial" panose="020B0604020202020204" pitchFamily="34" charset="0"/>
              </a:rPr>
              <a:t>The types of account structures and arrangements that are supported.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JM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entury Gothic" panose="020B0502020202020204" pitchFamily="34" charset="0"/>
                <a:cs typeface="Arial" panose="020B0604020202020204" pitchFamily="34" charset="0"/>
              </a:rPr>
              <a:t>The extent to which cross-border connectivity is supported.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JM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entury Gothic" panose="020B0502020202020204" pitchFamily="34" charset="0"/>
                <a:cs typeface="Arial" panose="020B0604020202020204" pitchFamily="34" charset="0"/>
              </a:rPr>
              <a:t>*securities firms may also have significant off-balance sheet assets and liabilities, which must be accounted for in their prudential supervision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204F8F-DF33-D961-4971-6E0B8487C9E5}"/>
              </a:ext>
            </a:extLst>
          </p:cNvPr>
          <p:cNvSpPr txBox="1">
            <a:spLocks/>
          </p:cNvSpPr>
          <p:nvPr/>
        </p:nvSpPr>
        <p:spPr>
          <a:xfrm>
            <a:off x="304801" y="96983"/>
            <a:ext cx="7060503" cy="11037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j-ea"/>
                <a:cs typeface="Times New Roman" pitchFamily="18" charset="0"/>
              </a:rPr>
              <a:t>Prudential Supervision of the Securities Sector: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497861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10BBD-3D4B-BA7C-896B-78061B8D3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A1DD57-8C2A-7AB5-8D68-E252182A576C}"/>
              </a:ext>
            </a:extLst>
          </p:cNvPr>
          <p:cNvSpPr txBox="1"/>
          <p:nvPr/>
        </p:nvSpPr>
        <p:spPr>
          <a:xfrm>
            <a:off x="304801" y="1371537"/>
            <a:ext cx="8589817" cy="6101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JM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Arial" panose="020B0604020202020204" pitchFamily="34" charset="0"/>
              </a:rPr>
              <a:t>Prudential supervision of securities firms goes beyond looking at their balance sheet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JM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entury Gothic" panose="020B0502020202020204" pitchFamily="34" charset="0"/>
                <a:cs typeface="Arial" panose="020B0604020202020204" pitchFamily="34" charset="0"/>
              </a:rPr>
              <a:t> 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JM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entury Gothic" panose="020B0502020202020204" pitchFamily="34" charset="0"/>
                <a:cs typeface="Arial" panose="020B0604020202020204" pitchFamily="34" charset="0"/>
              </a:rPr>
              <a:t>It requires critical assessment of their framework of financial risk management policies, procedures systems and controls: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JM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entury Gothic" panose="020B0502020202020204" pitchFamily="34" charset="0"/>
                <a:cs typeface="Arial" panose="020B0604020202020204" pitchFamily="34" charset="0"/>
              </a:rPr>
              <a:t>Are the PPSCs appropriate in light of the nature, size and complexity of the firm’s business?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JM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entury Gothic" panose="020B0502020202020204" pitchFamily="34" charset="0"/>
                <a:cs typeface="Arial" panose="020B0604020202020204" pitchFamily="34" charset="0"/>
              </a:rPr>
              <a:t>Have the PPSCs been appropriately implemented?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JM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entury Gothic" panose="020B0502020202020204" pitchFamily="34" charset="0"/>
                <a:cs typeface="Arial" panose="020B0604020202020204" pitchFamily="34" charset="0"/>
              </a:rPr>
              <a:t>Do they cover all of the firm’s business lines and functions?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JM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entury Gothic" panose="020B0502020202020204" pitchFamily="34" charset="0"/>
                <a:cs typeface="Arial" panose="020B0604020202020204" pitchFamily="34" charset="0"/>
              </a:rPr>
              <a:t>Are they effective?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JM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JM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D91814-8FF3-9614-060B-6DADB16A723F}"/>
              </a:ext>
            </a:extLst>
          </p:cNvPr>
          <p:cNvSpPr txBox="1">
            <a:spLocks/>
          </p:cNvSpPr>
          <p:nvPr/>
        </p:nvSpPr>
        <p:spPr>
          <a:xfrm>
            <a:off x="630478" y="397607"/>
            <a:ext cx="7574070" cy="7046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j-ea"/>
                <a:cs typeface="Times New Roman" pitchFamily="18" charset="0"/>
              </a:rPr>
              <a:t>Prudential Supervision Plus</a:t>
            </a:r>
          </a:p>
        </p:txBody>
      </p:sp>
    </p:spTree>
    <p:extLst>
      <p:ext uri="{BB962C8B-B14F-4D97-AF65-F5344CB8AC3E}">
        <p14:creationId xmlns:p14="http://schemas.microsoft.com/office/powerpoint/2010/main" val="2414054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27391-096C-8726-BBEF-5DFCBE336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D5EA80-F3D1-1BFE-22EF-565D857889FC}"/>
              </a:ext>
            </a:extLst>
          </p:cNvPr>
          <p:cNvSpPr txBox="1"/>
          <p:nvPr/>
        </p:nvSpPr>
        <p:spPr>
          <a:xfrm>
            <a:off x="304801" y="1371537"/>
            <a:ext cx="8589817" cy="6108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JM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Arial" panose="020B0604020202020204" pitchFamily="34" charset="0"/>
              </a:rPr>
              <a:t>Securities and derivatives pricing (mark-to-market)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JM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Arial" panose="020B0604020202020204" pitchFamily="34" charset="0"/>
              </a:rPr>
              <a:t>Liquidity Management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JM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Arial" panose="020B0604020202020204" pitchFamily="34" charset="0"/>
              </a:rPr>
              <a:t>Anti Dilution Tools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JM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Arial" panose="020B0604020202020204" pitchFamily="34" charset="0"/>
              </a:rPr>
              <a:t>Value-at-risk (VAR)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JM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Arial" panose="020B0604020202020204" pitchFamily="34" charset="0"/>
              </a:rPr>
              <a:t>Concentration limits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JM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Arial" panose="020B0604020202020204" pitchFamily="34" charset="0"/>
              </a:rPr>
              <a:t>Inventory hedging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JM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Arial" panose="020B0604020202020204" pitchFamily="34" charset="0"/>
              </a:rPr>
              <a:t>Issuer credit risk rating (for bonds, notes and other debt instruments in inventory)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JM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Arial" panose="020B0604020202020204" pitchFamily="34" charset="0"/>
              </a:rPr>
              <a:t>Counterparty credit risk rating (for margin trading, settlement risk, etc.)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JM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Arial" panose="020B0604020202020204" pitchFamily="34" charset="0"/>
              </a:rPr>
              <a:t>Margin limits and maintenance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JM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Arial" panose="020B0604020202020204" pitchFamily="34" charset="0"/>
              </a:rPr>
              <a:t>Collateral management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JM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entury Gothic" panose="020B0502020202020204" pitchFamily="34" charset="0"/>
                <a:cs typeface="Arial" panose="020B0604020202020204" pitchFamily="34" charset="0"/>
              </a:rPr>
              <a:t>Algorithmic trading (models, coding, circuit breakers, etc.)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JM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Arial" panose="020B0604020202020204" pitchFamily="34" charset="0"/>
              </a:rPr>
              <a:t>Operational effectiveness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JM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Arial" panose="020B0604020202020204" pitchFamily="34" charset="0"/>
              </a:rPr>
              <a:t>Separation of functions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JM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65EA51-29B2-1585-9CCB-2CA059F44442}"/>
              </a:ext>
            </a:extLst>
          </p:cNvPr>
          <p:cNvSpPr txBox="1">
            <a:spLocks/>
          </p:cNvSpPr>
          <p:nvPr/>
        </p:nvSpPr>
        <p:spPr>
          <a:xfrm>
            <a:off x="304801" y="96983"/>
            <a:ext cx="7574070" cy="11037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j-ea"/>
                <a:cs typeface="Times New Roman" pitchFamily="18" charset="0"/>
              </a:rPr>
              <a:t>Key Risk Areas for Prudential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j-ea"/>
                <a:cs typeface="Times New Roman" pitchFamily="18" charset="0"/>
              </a:rPr>
              <a:t>Considerations</a:t>
            </a:r>
          </a:p>
        </p:txBody>
      </p:sp>
    </p:spTree>
    <p:extLst>
      <p:ext uri="{BB962C8B-B14F-4D97-AF65-F5344CB8AC3E}">
        <p14:creationId xmlns:p14="http://schemas.microsoft.com/office/powerpoint/2010/main" val="3501768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9446E-EA62-4ADD-C18A-C5A5AB296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72079"/>
            <a:ext cx="3943350" cy="877442"/>
          </a:xfrm>
        </p:spPr>
        <p:txBody>
          <a:bodyPr>
            <a:normAutofit fontScale="90000"/>
          </a:bodyPr>
          <a:lstStyle/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Data Driven Supervision: Underpinnings of the challenges</a:t>
            </a:r>
          </a:p>
        </p:txBody>
      </p:sp>
      <p:pic>
        <p:nvPicPr>
          <p:cNvPr id="7" name="Picture Placeholder 6" descr="Person building a puzzle">
            <a:extLst>
              <a:ext uri="{FF2B5EF4-FFF2-40B4-BE49-F238E27FC236}">
                <a16:creationId xmlns:a16="http://schemas.microsoft.com/office/drawing/2014/main" id="{2DD7C48D-DA6C-D805-8A96-542E9295D17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2153" r="22153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93A296-F5DA-BC8F-9A05-4083A70A3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725" dirty="0">
                <a:solidFill>
                  <a:schemeClr val="tx1"/>
                </a:solidFill>
                <a:latin typeface="Century Gothic" panose="020B0502020202020204" pitchFamily="34" charset="0"/>
              </a:rPr>
              <a:t>Suboptimal timeliness and quality of data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725" dirty="0">
                <a:solidFill>
                  <a:schemeClr val="tx1"/>
                </a:solidFill>
                <a:latin typeface="Century Gothic" panose="020B0502020202020204" pitchFamily="34" charset="0"/>
              </a:rPr>
              <a:t>Difficulty finding, forming and connecting relevant information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725" dirty="0">
                <a:solidFill>
                  <a:schemeClr val="tx1"/>
                </a:solidFill>
                <a:latin typeface="Century Gothic" panose="020B0502020202020204" pitchFamily="34" charset="0"/>
              </a:rPr>
              <a:t>Complexity of risks, supervised businesses and regulations ⇔ insufficient &amp; implicit knowledge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725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SupTech</a:t>
            </a:r>
            <a:r>
              <a:rPr lang="en-GB" sz="1725" dirty="0">
                <a:solidFill>
                  <a:schemeClr val="tx1"/>
                </a:solidFill>
                <a:latin typeface="Century Gothic" panose="020B0502020202020204" pitchFamily="34" charset="0"/>
              </a:rPr>
              <a:t> tools are piecemeal and do not integrate with the supervisory workflow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D4B6A-BFF5-C55F-D149-59634CD5F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prstClr val="black">
                    <a:tint val="75000"/>
                  </a:prstClr>
                </a:solidFill>
                <a:latin typeface="Aptos Display" panose="02110004020202020204"/>
              </a:rPr>
              <a:t>© Qatar Financial Centre Regulatory Authority</a:t>
            </a:r>
          </a:p>
        </p:txBody>
      </p:sp>
    </p:spTree>
    <p:extLst>
      <p:ext uri="{BB962C8B-B14F-4D97-AF65-F5344CB8AC3E}">
        <p14:creationId xmlns:p14="http://schemas.microsoft.com/office/powerpoint/2010/main" val="1431782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0BE53-BBDA-F65E-D00E-000B05C2F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1097757"/>
            <a:ext cx="3223103" cy="971387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Supervisors would be freed to focus on</a:t>
            </a:r>
            <a:endParaRPr lang="en-GB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BB4403F-5971-998E-3A62-433162F80D2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8223" r="8223"/>
          <a:stretch/>
        </p:blipFill>
        <p:spPr>
          <a:xfrm>
            <a:off x="4846440" y="857250"/>
            <a:ext cx="4297561" cy="51435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BDACD4-49D8-528F-B0B3-7670AE1A3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1" y="2400301"/>
            <a:ext cx="3943350" cy="238385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25" dirty="0">
                <a:latin typeface="Century Gothic" panose="020B0502020202020204" pitchFamily="34" charset="0"/>
              </a:rPr>
              <a:t>Applying their knowledge and judgement on the information, analysis and suggestions presented by the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25" dirty="0">
                <a:latin typeface="Century Gothic" panose="020B0502020202020204" pitchFamily="34" charset="0"/>
              </a:rPr>
              <a:t>Working on the aspects of the assessments they have an advantage on and learn from others’ input elsewhere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725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719AF-CE79-98FB-41BF-789140533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prstClr val="black">
                    <a:tint val="75000"/>
                  </a:prstClr>
                </a:solidFill>
                <a:latin typeface="Aptos Display" panose="02110004020202020204"/>
              </a:rPr>
              <a:t>© Qatar Financial Centre Regulatory Authority</a:t>
            </a:r>
          </a:p>
        </p:txBody>
      </p:sp>
    </p:spTree>
    <p:extLst>
      <p:ext uri="{BB962C8B-B14F-4D97-AF65-F5344CB8AC3E}">
        <p14:creationId xmlns:p14="http://schemas.microsoft.com/office/powerpoint/2010/main" val="3320264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E99ED-A01C-E8CF-8878-BC0D68B13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oola\Documents\Adobe\Indesign Concepts\Erol\Powerpoint design 1 for Erol10.jpg">
            <a:extLst>
              <a:ext uri="{FF2B5EF4-FFF2-40B4-BE49-F238E27FC236}">
                <a16:creationId xmlns:a16="http://schemas.microsoft.com/office/drawing/2014/main" id="{87935CC4-37C8-413E-5FB3-B92DA3260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86" y="1092520"/>
            <a:ext cx="8717669" cy="490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954A362-9A2F-DA5B-3CF6-A8FACAFDE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77" y="1209493"/>
            <a:ext cx="8437287" cy="924857"/>
          </a:xfrm>
        </p:spPr>
        <p:txBody>
          <a:bodyPr>
            <a:normAutofit/>
          </a:bodyPr>
          <a:lstStyle/>
          <a:p>
            <a:pPr defTabSz="1167068">
              <a:lnSpc>
                <a:spcPts val="5111"/>
              </a:lnSpc>
            </a:pPr>
            <a:r>
              <a:rPr lang="en-US" sz="5111" b="1" spc="-383" dirty="0">
                <a:latin typeface="Century Gothic" panose="020B0502020202020204" pitchFamily="34" charset="0"/>
                <a:ea typeface="+mn-ea"/>
                <a:cs typeface="+mn-cs"/>
              </a:rPr>
              <a:t>Supervisory DNA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C76017-473E-3A29-59B4-F0556D47F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414" y="2251322"/>
            <a:ext cx="7102258" cy="3096489"/>
          </a:xfrm>
        </p:spPr>
        <p:txBody>
          <a:bodyPr>
            <a:normAutofit/>
          </a:bodyPr>
          <a:lstStyle/>
          <a:p>
            <a:pPr marL="365081" indent="-365081">
              <a:buClr>
                <a:schemeClr val="tx2">
                  <a:lumMod val="75000"/>
                </a:schemeClr>
              </a:buClr>
            </a:pPr>
            <a:r>
              <a:rPr lang="en-US" sz="1789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Skeptical</a:t>
            </a:r>
          </a:p>
          <a:p>
            <a:pPr marL="365081" indent="-365081">
              <a:buClr>
                <a:schemeClr val="tx2">
                  <a:lumMod val="75000"/>
                </a:schemeClr>
              </a:buClr>
            </a:pPr>
            <a:r>
              <a:rPr lang="en-US" sz="1789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Inquisitive</a:t>
            </a:r>
          </a:p>
          <a:p>
            <a:pPr marL="365081" indent="-365081">
              <a:buClr>
                <a:schemeClr val="tx2">
                  <a:lumMod val="75000"/>
                </a:schemeClr>
              </a:buClr>
            </a:pPr>
            <a:r>
              <a:rPr lang="en-US" sz="1789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Assertive</a:t>
            </a:r>
          </a:p>
          <a:p>
            <a:pPr marL="365081" indent="-365081">
              <a:buClr>
                <a:schemeClr val="tx2">
                  <a:lumMod val="75000"/>
                </a:schemeClr>
              </a:buClr>
            </a:pPr>
            <a:r>
              <a:rPr lang="en-US" sz="1789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Ethical and High Integrity</a:t>
            </a:r>
          </a:p>
          <a:p>
            <a:pPr marL="365081" indent="-365081">
              <a:buClr>
                <a:schemeClr val="tx2">
                  <a:lumMod val="75000"/>
                </a:schemeClr>
              </a:buClr>
            </a:pPr>
            <a:r>
              <a:rPr lang="en-US" sz="1789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Knowledgeable</a:t>
            </a:r>
          </a:p>
          <a:p>
            <a:pPr marL="365081" indent="-365081">
              <a:buClr>
                <a:schemeClr val="tx2">
                  <a:lumMod val="75000"/>
                </a:schemeClr>
              </a:buClr>
            </a:pPr>
            <a:r>
              <a:rPr lang="en-US" sz="1789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Accountable</a:t>
            </a:r>
          </a:p>
          <a:p>
            <a:pPr marL="365081" indent="-365081">
              <a:buClr>
                <a:schemeClr val="tx2">
                  <a:lumMod val="75000"/>
                </a:schemeClr>
              </a:buClr>
            </a:pPr>
            <a:r>
              <a:rPr lang="en-US" sz="1789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Team Player</a:t>
            </a:r>
          </a:p>
          <a:p>
            <a:pPr marL="365081" indent="-365081">
              <a:buClr>
                <a:schemeClr val="tx2">
                  <a:lumMod val="75000"/>
                </a:schemeClr>
              </a:buClr>
            </a:pPr>
            <a:r>
              <a:rPr lang="en-US" sz="1789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Flexible</a:t>
            </a:r>
          </a:p>
          <a:p>
            <a:pPr marL="365081" indent="-365081">
              <a:buClr>
                <a:schemeClr val="tx2">
                  <a:lumMod val="75000"/>
                </a:schemeClr>
              </a:buClr>
            </a:pPr>
            <a:endParaRPr lang="en-US" sz="1789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30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3D7C3-BEA5-31ED-973B-C65FE3FE9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03F8B42-92DD-0DD7-915A-7577A0AA9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56112"/>
            <a:ext cx="6374663" cy="795745"/>
          </a:xfrm>
        </p:spPr>
        <p:txBody>
          <a:bodyPr anchor="b">
            <a:noAutofit/>
          </a:bodyPr>
          <a:lstStyle/>
          <a:p>
            <a:pPr defTabSz="1167068"/>
            <a:r>
              <a:rPr lang="en-US" sz="2400" b="1" spc="-383" dirty="0">
                <a:latin typeface="Century Gothic" panose="020B0502020202020204" pitchFamily="34" charset="0"/>
                <a:ea typeface="+mn-ea"/>
                <a:cs typeface="+mn-cs"/>
              </a:rPr>
              <a:t>Elements of a Balanced Supervisory Approach:</a:t>
            </a:r>
            <a:br>
              <a:rPr lang="en-US" sz="2400" b="1" spc="-383" dirty="0"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en-US" sz="2400" b="1" spc="-383" dirty="0">
                <a:latin typeface="Century Gothic" panose="020B0502020202020204" pitchFamily="34" charset="0"/>
                <a:ea typeface="+mn-ea"/>
                <a:cs typeface="+mn-cs"/>
              </a:rPr>
              <a:t>Securities Supervision, the case for cross sectoral activities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CA083F-D215-6A15-BF8E-05AEB6E0B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49" y="1424764"/>
            <a:ext cx="5966304" cy="4988562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07000"/>
              </a:lnSpc>
              <a:spcAft>
                <a:spcPts val="600"/>
              </a:spcAft>
              <a:buSzPts val="1000"/>
              <a:buNone/>
              <a:tabLst>
                <a:tab pos="342900" algn="l"/>
              </a:tabLst>
            </a:pPr>
            <a:r>
              <a:rPr lang="en-US" sz="3500" b="1" kern="0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Principles-Based Supervision: </a:t>
            </a:r>
            <a:r>
              <a:rPr lang="en-US" sz="3500" kern="0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Prioritizing supervisory resources based on the risk profile of firms and activities. This ensures that higher-risk areas receive the right attention.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SzPts val="1000"/>
              <a:buNone/>
              <a:tabLst>
                <a:tab pos="342900" algn="l"/>
              </a:tabLst>
            </a:pPr>
            <a:r>
              <a:rPr lang="en-US" sz="3500" b="1" kern="0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Proportionality: </a:t>
            </a:r>
            <a:r>
              <a:rPr lang="en-US" sz="3500" kern="0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Tailoring supervisory actions to the size, complexity, and risk of the firm. This avoids a one-size-fits-all approach and ensures that smaller firms are not overburdened.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SzPts val="1000"/>
              <a:buNone/>
              <a:tabLst>
                <a:tab pos="342900" algn="l"/>
              </a:tabLst>
            </a:pPr>
            <a:r>
              <a:rPr lang="en-US" sz="3500" b="1" kern="0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Transparency and Accountability</a:t>
            </a:r>
            <a:r>
              <a:rPr lang="en-US" sz="3500" kern="0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Clear communication of regulatory expectations and decisions. This helps firms understand their obligations and the rationale behind supervisory actions.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SzPts val="1000"/>
              <a:buNone/>
              <a:tabLst>
                <a:tab pos="342900" algn="l"/>
              </a:tabLst>
            </a:pPr>
            <a:r>
              <a:rPr lang="en-US" sz="3500" b="1" kern="0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Collaboration and Coordination: </a:t>
            </a:r>
            <a:r>
              <a:rPr lang="en-US" sz="3500" kern="0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Working with other regulatory bodies and stakeholders to ensure a cohesive and comprehensive supervisory framework.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SzPts val="1000"/>
              <a:buNone/>
              <a:tabLst>
                <a:tab pos="342900" algn="l"/>
              </a:tabLst>
            </a:pPr>
            <a:r>
              <a:rPr lang="en-US" sz="3500" b="1" kern="0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Market Integrity: </a:t>
            </a:r>
            <a:r>
              <a:rPr lang="en-US" sz="3500" kern="0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Maintaining fair, efficient, and transparent markets. This includes monitoring for market abuse and ensuring compliance with trading rules.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SzPts val="1000"/>
              <a:buNone/>
              <a:tabLst>
                <a:tab pos="342900" algn="l"/>
              </a:tabLst>
            </a:pPr>
            <a:r>
              <a:rPr lang="en-US" sz="3500" b="1" kern="0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Enforcement Savvy</a:t>
            </a:r>
            <a:r>
              <a:rPr lang="en-US" sz="3500" kern="0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Effectively using the enforcement toolbox to achieve the desired outcomes.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en-US" sz="2250" kern="100" dirty="0">
                <a:solidFill>
                  <a:srgbClr val="FF0000"/>
                </a:solidFill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**the objective is not to create a riskless environment, but fostering an environment where risks can be properly be measured for informed decision making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en-US" sz="600" kern="100" dirty="0">
              <a:solidFill>
                <a:srgbClr val="FF0000"/>
              </a:solidFill>
              <a:latin typeface="Century Gothic" panose="020B0502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7000"/>
              </a:lnSpc>
              <a:spcAft>
                <a:spcPts val="600"/>
              </a:spcAft>
            </a:pPr>
            <a:endParaRPr lang="en-US" sz="1500" kern="100" dirty="0">
              <a:latin typeface="Century Gothic" panose="020B0502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erson in a white shirt and tie&#10;&#10;AI-generated content may be incorrect.">
            <a:extLst>
              <a:ext uri="{FF2B5EF4-FFF2-40B4-BE49-F238E27FC236}">
                <a16:creationId xmlns:a16="http://schemas.microsoft.com/office/drawing/2014/main" id="{692F350B-A8A5-9489-74CC-904EDE476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8" r="7793" b="2"/>
          <a:stretch/>
        </p:blipFill>
        <p:spPr>
          <a:xfrm>
            <a:off x="6594953" y="1468588"/>
            <a:ext cx="1990981" cy="396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0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BFC25-66F4-68F5-418F-5619F794C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92BA663-AED1-8E42-72E5-DC7D4BE3A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14" y="1092520"/>
            <a:ext cx="8437287" cy="924857"/>
          </a:xfrm>
        </p:spPr>
        <p:txBody>
          <a:bodyPr>
            <a:normAutofit/>
          </a:bodyPr>
          <a:lstStyle/>
          <a:p>
            <a:pPr defTabSz="1167068">
              <a:lnSpc>
                <a:spcPts val="5111"/>
              </a:lnSpc>
            </a:pPr>
            <a:r>
              <a:rPr lang="en-US" sz="5111" b="1" spc="-383" dirty="0">
                <a:latin typeface="Century Gothic" panose="020B0502020202020204" pitchFamily="34" charset="0"/>
                <a:ea typeface="+mn-ea"/>
                <a:cs typeface="+mn-cs"/>
              </a:rPr>
              <a:t>Twin Peaks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612D97-07B4-E538-8996-E0F1F393C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414" y="1937620"/>
            <a:ext cx="8267178" cy="382786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en-US" sz="1875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The model </a:t>
            </a:r>
            <a:r>
              <a:rPr lang="en-US" sz="1875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(hybrid) has to work for Jamaica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en-US" sz="1875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Clear Mandates and Coordination: </a:t>
            </a:r>
            <a:r>
              <a:rPr lang="en-US" sz="1875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Clearly define the roles and responsibilities of the prudential and market conduct regulators to avoid overlaps and gaps in supervision.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en-US" sz="1875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Effective Communication: </a:t>
            </a:r>
            <a:r>
              <a:rPr lang="en-US" sz="1875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Establish robust communication channels between the two regulators to ensure seamless information sharing and coordinated responses to emerging risks.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en-US" sz="1875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Regulatory Consistency</a:t>
            </a:r>
            <a:r>
              <a:rPr lang="en-US" sz="1875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: Ensure that regulatory standards and requirements are consistent across both regulatory bodies to prevent regulatory arbitrage and confusion among market participants.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en-US" sz="1875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Workable Enforcement Approach: </a:t>
            </a:r>
            <a:r>
              <a:rPr lang="en-US" sz="1875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Develop unified approach to enforcement and supervision to maintain a level playing field and uphold market integrity.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en-US" sz="1875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>
              <a:lnSpc>
                <a:spcPct val="107000"/>
              </a:lnSpc>
              <a:spcAft>
                <a:spcPts val="600"/>
              </a:spcAft>
            </a:pPr>
            <a:endParaRPr lang="en-US" sz="1875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738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5FCC1-14C5-25E4-0978-20EC16A7D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275126-03C0-B227-5296-D81E94BC2D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472610"/>
            <a:ext cx="7086600" cy="822789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>
                <a:latin typeface="Century Gothic" panose="020B0502020202020204" pitchFamily="34" charset="0"/>
              </a:rPr>
              <a:t>Key Takeaways </a:t>
            </a:r>
            <a:endParaRPr lang="en-GB" sz="2800" b="1">
              <a:latin typeface="Century Gothic" panose="020B0502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3EF8A-2F2B-7A7A-B83A-04369DD1D0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600" y="1676400"/>
            <a:ext cx="8610600" cy="4708990"/>
          </a:xfrm>
        </p:spPr>
        <p:txBody>
          <a:bodyPr lIns="91440" tIns="45720" rIns="91440" bIns="45720" anchor="t"/>
          <a:lstStyle/>
          <a:p>
            <a:pPr marL="199390" marR="0" lvl="0" indent="-199390" algn="l" defTabSz="2666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Wingdings" charset="2"/>
              <a:buChar char="§"/>
              <a:tabLst/>
              <a:defRPr/>
            </a:pPr>
            <a:endParaRPr lang="en-US" sz="2400" i="1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ea typeface="ＭＳ Ｐゴシック" charset="0"/>
            </a:endParaRPr>
          </a:p>
          <a:p>
            <a:pPr marL="0" marR="0" lvl="0" indent="0" algn="l" defTabSz="2666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tabLst/>
              <a:defRPr/>
            </a:pPr>
            <a:endParaRPr lang="en-US" sz="1200" b="0" u="none" strike="noStrike" kern="1200" cap="none" spc="0" normalizeH="0" baseline="0" noProof="0">
              <a:ln>
                <a:noFill/>
              </a:ln>
              <a:solidFill>
                <a:srgbClr val="10253F"/>
              </a:solidFill>
              <a:effectLst/>
              <a:uLnTx/>
              <a:uFillTx/>
              <a:latin typeface="Garamond" panose="02020404030301010803" pitchFamily="18" charset="0"/>
              <a:ea typeface="ＭＳ Ｐゴシック" charset="0"/>
            </a:endParaRPr>
          </a:p>
          <a:p>
            <a:pPr marL="199390" marR="0" lvl="0" indent="-199390" algn="l" defTabSz="913467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Wingdings" charset="2"/>
              <a:buChar char="§"/>
              <a:tabLst/>
              <a:defRPr/>
            </a:pPr>
            <a:endParaRPr lang="en-US" sz="2400" b="0" i="1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/>
              <a:ea typeface="ＭＳ Ｐゴシック" charset="0"/>
            </a:endParaRPr>
          </a:p>
          <a:p>
            <a:pPr marL="199390" marR="0" lvl="0" indent="-199390" algn="l" defTabSz="2666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Wingdings" charset="2"/>
              <a:buChar char="§"/>
              <a:tabLst/>
              <a:defRPr/>
            </a:pPr>
            <a:endParaRPr lang="en-US" sz="2400" i="1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ea typeface="ＭＳ Ｐゴシック" charset="0"/>
            </a:endParaRPr>
          </a:p>
          <a:p>
            <a:pPr marL="0" marR="0" lvl="0" indent="0" algn="l" defTabSz="2666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/>
              <a:ea typeface="ＭＳ Ｐゴシック" charset="0"/>
              <a:cs typeface="+mn-cs"/>
            </a:endParaRPr>
          </a:p>
          <a:p>
            <a:endParaRPr lang="en-GB"/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8FEB5A9B-461B-EB54-0B4C-FCF9B7302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535738"/>
            <a:ext cx="632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A7A9AC"/>
                </a:solidFill>
                <a:effectLst/>
                <a:uLnTx/>
                <a:uFillTx/>
                <a:latin typeface="Century Gothic"/>
                <a:ea typeface="ＭＳ Ｐゴシック" charset="0"/>
                <a:cs typeface="Century Gothic"/>
              </a:rPr>
              <a:t>Qatar Financial Centre 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A7A9AC"/>
                </a:solidFill>
                <a:effectLst/>
                <a:uLnTx/>
                <a:uFillTx/>
                <a:latin typeface="Century Gothic"/>
                <a:ea typeface="ＭＳ Ｐゴシック" charset="0"/>
                <a:cs typeface="Century Gothic"/>
              </a:rPr>
              <a:t>Regulatory Authority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ＭＳ Ｐゴシック" charset="0"/>
              <a:cs typeface="Century Gothic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25F42A-BD17-365D-5D48-D075C75F8A48}"/>
              </a:ext>
            </a:extLst>
          </p:cNvPr>
          <p:cNvSpPr txBox="1"/>
          <p:nvPr/>
        </p:nvSpPr>
        <p:spPr>
          <a:xfrm>
            <a:off x="381000" y="1526052"/>
            <a:ext cx="8229600" cy="5030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Rigorous Risk Management: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Underscore the importance of rigorous risk management practices and oversight, particularly for entities involved in high-leverage and complex financial activities. 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Effective Monitoring and Enforcement: </a:t>
            </a:r>
            <a:r>
              <a:rPr lang="en-US" sz="1400" kern="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ffective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regulatory monitoring and enforcement mechanisms is critical to prevent and detect fraudulent activities and systemic risks issues.</a:t>
            </a:r>
            <a:endParaRPr kumimoji="0" lang="en-US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Regulatory Skepticism: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Market and product skills for assessment and risk identification purposes are required for proper and effective supervisory exertion.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Investor Protection and Innovation: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Protection of investor and market integrity are not exclusively market conduct matters. Exerting proper prudential supervision is of utmost importance.</a:t>
            </a:r>
          </a:p>
          <a:p>
            <a:pPr marL="0" marR="0" lvl="0" indent="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Embrace (Supervisory) Technology: 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real-time data monitoring </a:t>
            </a:r>
            <a:r>
              <a:rPr lang="en-US" sz="1400" kern="100" dirty="0">
                <a:solidFill>
                  <a:prstClr val="black"/>
                </a:solidFill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can 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enhance supervisory efficiency and effectiveness.</a:t>
            </a:r>
          </a:p>
          <a:p>
            <a:pPr marL="0" marR="0" lvl="0" indent="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Flexibility and Adaptability: 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Build agile Frameworks that can quickly adapt to new market conditions and technological advancements. Regularly review and update regulations.</a:t>
            </a:r>
          </a:p>
          <a:p>
            <a:pPr marL="0" marR="0" lvl="0" indent="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Stakeholder Engagement: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Foster open communication with stakeholders to ensure regulations are consulted and effectively implemented.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361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/>
          <p:cNvSpPr txBox="1">
            <a:spLocks/>
          </p:cNvSpPr>
          <p:nvPr/>
        </p:nvSpPr>
        <p:spPr>
          <a:xfrm>
            <a:off x="878959" y="510364"/>
            <a:ext cx="8101756" cy="13510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14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43" b="1" i="0" u="none" strike="noStrike" kern="1200" cap="none" spc="-386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Concluding thoughts</a:t>
            </a:r>
          </a:p>
        </p:txBody>
      </p:sp>
      <p:sp>
        <p:nvSpPr>
          <p:cNvPr id="19" name="object 4"/>
          <p:cNvSpPr txBox="1"/>
          <p:nvPr/>
        </p:nvSpPr>
        <p:spPr>
          <a:xfrm>
            <a:off x="3919869" y="1382233"/>
            <a:ext cx="4570987" cy="420303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1175644" rtl="0" eaLnBrk="1" fontAlgn="auto" latinLnBrk="0" hangingPunct="1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57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Prudential supervision and risk management frameworks are as important as conduct requirements for the Securities Market.</a:t>
            </a:r>
          </a:p>
          <a:p>
            <a:pPr marL="0" marR="0" lvl="0" indent="0" algn="l" defTabSz="1175644" rtl="0" eaLnBrk="1" fontAlgn="auto" latinLnBrk="0" hangingPunct="1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57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1175644" rtl="0" eaLnBrk="1" fontAlgn="auto" latinLnBrk="0" hangingPunct="1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57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Contagion risk is real. Suitability of market participants is of utmost importance.</a:t>
            </a:r>
          </a:p>
          <a:p>
            <a:pPr marL="0" marR="0" lvl="0" indent="0" algn="l" defTabSz="1175644" rtl="0" eaLnBrk="1" fontAlgn="auto" latinLnBrk="0" hangingPunct="1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57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1175644" rtl="0" eaLnBrk="1" fontAlgn="auto" latinLnBrk="0" hangingPunct="1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57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Teamwork between the Conduct and Prudential Regulators is essential. </a:t>
            </a:r>
          </a:p>
          <a:p>
            <a:pPr marL="0" marR="0" lvl="0" indent="0" algn="l" defTabSz="1175644" rtl="0" eaLnBrk="1" fontAlgn="auto" latinLnBrk="0" hangingPunct="1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57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1175644" rtl="0" eaLnBrk="1" fontAlgn="auto" latinLnBrk="0" hangingPunct="1">
              <a:lnSpc>
                <a:spcPct val="90000"/>
              </a:lnSpc>
              <a:spcBef>
                <a:spcPts val="12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57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367389" marR="0" lvl="0" indent="-367389" algn="l" defTabSz="11756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367389" marR="0" lvl="0" indent="-367389" algn="l" defTabSz="11756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367389" marR="0" lvl="0" indent="-367389" algn="l" defTabSz="11756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3" name="Picture 2" descr="A building with a tall wall&#10;&#10;AI-generated content may be incorrect.">
            <a:extLst>
              <a:ext uri="{FF2B5EF4-FFF2-40B4-BE49-F238E27FC236}">
                <a16:creationId xmlns:a16="http://schemas.microsoft.com/office/drawing/2014/main" id="{28EB5CF1-638D-A306-6B8F-22AF1B9F3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82233"/>
            <a:ext cx="3792279" cy="420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90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15D871-896F-DCA4-4033-928085B532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228600"/>
            <a:ext cx="7086600" cy="1066800"/>
          </a:xfrm>
        </p:spPr>
        <p:txBody>
          <a:bodyPr lIns="91440" tIns="45720" rIns="91440" bIns="45720" anchor="t"/>
          <a:lstStyle/>
          <a:p>
            <a:pPr marL="0" indent="0" algn="ctr">
              <a:buNone/>
            </a:pPr>
            <a:r>
              <a:rPr lang="en-US" sz="4000" b="1">
                <a:latin typeface="Century Gothic"/>
              </a:rPr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9E11C5-8260-39A1-55E5-ED95CAC0AE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600" y="1402914"/>
            <a:ext cx="8610600" cy="4845485"/>
          </a:xfrm>
        </p:spPr>
        <p:txBody>
          <a:bodyPr lIns="91440" tIns="45720" rIns="91440" bIns="45720" anchor="t">
            <a:normAutofit lnSpcReduction="10000"/>
          </a:bodyPr>
          <a:lstStyle/>
          <a:p>
            <a:pPr marL="0" indent="0" defTabSz="266685">
              <a:buClr>
                <a:prstClr val="black">
                  <a:lumMod val="75000"/>
                  <a:lumOff val="25000"/>
                </a:prstClr>
              </a:buClr>
              <a:buNone/>
              <a:defRPr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ＭＳ Ｐゴシック"/>
              </a:rPr>
              <a:t>Primary (Securities) Supervisory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> Objectives:</a:t>
            </a:r>
          </a:p>
          <a:p>
            <a:pPr marL="199390" marR="0" lvl="0" indent="-199390" algn="l" defTabSz="2666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Wingdings" charset="2"/>
              <a:buChar char="§"/>
              <a:tabLst/>
              <a:defRPr/>
            </a:pPr>
            <a:endParaRPr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/>
              <a:ea typeface="ＭＳ Ｐゴシック" charset="0"/>
            </a:endParaRPr>
          </a:p>
          <a:p>
            <a:pPr marL="199390" marR="0" lvl="0" indent="-199390" algn="l" defTabSz="2666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/>
                <a:ea typeface="ＭＳ Ｐゴシック" charset="0"/>
                <a:cs typeface="+mn-cs"/>
              </a:rPr>
              <a:t>To ensure the adequate* functioning of our Securities Market and to protect (prospective) investors.</a:t>
            </a:r>
            <a:endParaRPr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/>
              <a:ea typeface="ＭＳ Ｐゴシック" charset="0"/>
            </a:endParaRPr>
          </a:p>
          <a:p>
            <a:pPr marL="199390" marR="0" lvl="0" indent="-199390" algn="l" defTabSz="2666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Wingdings" charset="2"/>
              <a:buChar char="§"/>
              <a:tabLst/>
              <a:defRPr/>
            </a:pPr>
            <a:endParaRPr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/>
              <a:ea typeface="ＭＳ Ｐゴシック" charset="0"/>
            </a:endParaRPr>
          </a:p>
          <a:p>
            <a:pPr marL="199390" marR="0" lvl="0" indent="-199390" algn="l" defTabSz="2666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/>
                <a:ea typeface="ＭＳ Ｐゴシック" charset="0"/>
                <a:cs typeface="+mn-cs"/>
              </a:rPr>
              <a:t>To enhance and foster the reputation of 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ＭＳ Ｐゴシック" charset="0"/>
              </a:rPr>
              <a:t>your jurisdiction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/>
                <a:ea typeface="ＭＳ Ｐゴシック" charset="0"/>
                <a:cs typeface="+mn-cs"/>
              </a:rPr>
              <a:t> as a sound, transparent, and reputable financial center (exerting effective and measured supervision).</a:t>
            </a:r>
          </a:p>
          <a:p>
            <a:pPr marL="199390" marR="0" lvl="0" indent="-199390" algn="l" defTabSz="2666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Wingdings" charset="2"/>
              <a:buChar char="§"/>
              <a:tabLst/>
              <a:defRPr/>
            </a:pPr>
            <a:endParaRPr lang="en-US" sz="2400" i="1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ea typeface="ＭＳ Ｐゴシック" charset="0"/>
            </a:endParaRPr>
          </a:p>
          <a:p>
            <a:pPr marL="199390" marR="0" lvl="0" indent="-199390" algn="l" defTabSz="2666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Wingdings" charset="2"/>
              <a:buChar char="§"/>
              <a:tabLst/>
              <a:defRPr/>
            </a:pPr>
            <a:r>
              <a:rPr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ＭＳ Ｐゴシック" charset="0"/>
              </a:rPr>
              <a:t>Reduction of Systemic Risk</a:t>
            </a:r>
          </a:p>
          <a:p>
            <a:pPr marL="0" marR="0" lvl="0" indent="0" algn="l" defTabSz="2666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/>
              <a:ea typeface="ＭＳ Ｐゴシック" charset="0"/>
              <a:cs typeface="+mn-cs"/>
            </a:endParaRPr>
          </a:p>
          <a:p>
            <a:pPr marL="0" marR="0" lvl="0" indent="0" algn="l" defTabSz="2666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/>
                <a:ea typeface="ＭＳ Ｐゴシック" charset="0"/>
                <a:cs typeface="+mn-cs"/>
              </a:rPr>
              <a:t>*Transparency, Integrity, and Fairness</a:t>
            </a:r>
          </a:p>
          <a:p>
            <a:endParaRPr lang="en-GB" dirty="0"/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B376DE61-9547-9A4D-AB9C-F4FF6BE4A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535738"/>
            <a:ext cx="632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aseline="0">
                <a:solidFill>
                  <a:srgbClr val="A7A9AC"/>
                </a:solidFill>
                <a:latin typeface="Century Gothic"/>
                <a:cs typeface="Century Gothic"/>
              </a:rPr>
              <a:t>Qatar Financial Centre </a:t>
            </a:r>
            <a:r>
              <a:rPr lang="en-US" sz="1000" b="1" baseline="0">
                <a:solidFill>
                  <a:srgbClr val="A7A9AC"/>
                </a:solidFill>
                <a:latin typeface="Century Gothic"/>
                <a:cs typeface="Century Gothic"/>
              </a:rPr>
              <a:t>Regulatory Authority</a:t>
            </a:r>
            <a:endParaRPr lang="en-US" sz="1000" baseline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04111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8600" y="1673352"/>
            <a:ext cx="8610600" cy="4862385"/>
          </a:xfrm>
        </p:spPr>
        <p:txBody>
          <a:bodyPr lIns="91440" tIns="45720" rIns="91440" bIns="45720" anchor="t"/>
          <a:lstStyle/>
          <a:p>
            <a:pPr marL="367030" marR="0" lvl="0" indent="-36703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</a:rPr>
              <a:t>The effective flow of funds between savers, borrowers, 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</a:rPr>
              <a:t>investors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</a:rPr>
              <a:t> requires the existence of a modern and efficient financial system* comprising of specialist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</a:rPr>
              <a:t>financial institutions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</a:rPr>
              <a:t>,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</a:rPr>
              <a:t>instruments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</a:rPr>
              <a:t>, and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</a:rPr>
              <a:t>markets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</a:rPr>
              <a:t>. (Viney 2008).</a:t>
            </a:r>
            <a:endParaRPr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</a:endParaRPr>
          </a:p>
          <a:p>
            <a:pPr marL="367030" marR="0" lvl="0" indent="-36703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</a:rPr>
              <a:t>Without some form of vigilant external oversight, the system can fall prey to excessive risk taking, moral hazard, and corruption.</a:t>
            </a: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</a:endParaRPr>
          </a:p>
          <a:p>
            <a:pPr marL="367030" marR="0" lvl="0" indent="-36703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</a:endParaRPr>
          </a:p>
          <a:p>
            <a:pPr marL="367030" indent="-367030">
              <a:spcBef>
                <a:spcPts val="0"/>
              </a:spcBef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</a:rPr>
              <a:t>Financial Markets exist for the benefit of the economy (and by extension the end users</a:t>
            </a:r>
            <a:r>
              <a:rPr lang="en-US" sz="2000" dirty="0">
                <a:latin typeface="Century Gothic"/>
              </a:rPr>
              <a:t>): they facilitate capital formation and efficient allocation of capital and provide a broader base of investors with participation in the economy.</a:t>
            </a:r>
            <a:endParaRPr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</a:rPr>
              <a:t>* </a:t>
            </a: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</a:rPr>
              <a:t>global shift from banking system to the (capital) markets</a:t>
            </a:r>
            <a:endParaRPr lang="en-US" sz="125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</a:endParaRPr>
          </a:p>
          <a:p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15900" y="6535738"/>
            <a:ext cx="632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aseline="0">
                <a:solidFill>
                  <a:srgbClr val="A7A9AC"/>
                </a:solidFill>
                <a:latin typeface="Century Gothic"/>
                <a:cs typeface="Century Gothic"/>
              </a:rPr>
              <a:t>Qatar Financial Centre </a:t>
            </a:r>
            <a:r>
              <a:rPr lang="en-US" sz="1000" b="1" baseline="0">
                <a:solidFill>
                  <a:srgbClr val="A7A9AC"/>
                </a:solidFill>
                <a:latin typeface="Century Gothic"/>
                <a:cs typeface="Century Gothic"/>
              </a:rPr>
              <a:t>Regulatory Authority</a:t>
            </a:r>
            <a:endParaRPr lang="en-US" sz="1000" baseline="0">
              <a:latin typeface="Century Gothic"/>
              <a:cs typeface="Century Gothic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65150C8-52CF-F532-70E0-95CD1B280FC5}"/>
              </a:ext>
            </a:extLst>
          </p:cNvPr>
          <p:cNvSpPr txBox="1">
            <a:spLocks/>
          </p:cNvSpPr>
          <p:nvPr/>
        </p:nvSpPr>
        <p:spPr>
          <a:xfrm>
            <a:off x="266700" y="519111"/>
            <a:ext cx="8610600" cy="8382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700" b="1">
                <a:latin typeface="Century Gothic"/>
                <a:cs typeface="Century Gothic"/>
              </a:rPr>
              <a:t>Key Elements of a sound Financial System</a:t>
            </a:r>
          </a:p>
        </p:txBody>
      </p:sp>
    </p:spTree>
    <p:extLst>
      <p:ext uri="{BB962C8B-B14F-4D97-AF65-F5344CB8AC3E}">
        <p14:creationId xmlns:p14="http://schemas.microsoft.com/office/powerpoint/2010/main" val="655369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15D871-896F-DCA4-4033-928085B532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472610"/>
            <a:ext cx="7086600" cy="822789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>
                <a:latin typeface="Century Gothic" panose="020B0502020202020204" pitchFamily="34" charset="0"/>
              </a:rPr>
              <a:t>Securities and Fund Market Regulation</a:t>
            </a:r>
            <a:endParaRPr lang="en-GB" sz="2800" b="1">
              <a:latin typeface="Century Gothic" panose="020B0502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9E11C5-8260-39A1-55E5-ED95CAC0AE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000" y="1676400"/>
            <a:ext cx="8458200" cy="4708990"/>
          </a:xfrm>
        </p:spPr>
        <p:txBody>
          <a:bodyPr lIns="91440" tIns="45720" rIns="91440" bIns="45720" anchor="t"/>
          <a:lstStyle/>
          <a:p>
            <a:pPr marL="0" marR="0" lvl="0" indent="0" algn="l" defTabSz="2666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None/>
              <a:tabLst/>
              <a:defRPr/>
            </a:pP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ＭＳ Ｐゴシック"/>
              </a:rPr>
              <a:t>Food for thought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/>
              <a:ea typeface="ＭＳ Ｐゴシック"/>
              <a:cs typeface="+mn-cs"/>
            </a:endParaRPr>
          </a:p>
          <a:p>
            <a:pPr marL="0" indent="0" defTabSz="266685">
              <a:buNone/>
              <a:defRPr/>
            </a:pPr>
            <a:endParaRPr lang="en-US" sz="2800" b="1" i="1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ea typeface="ＭＳ Ｐゴシック"/>
            </a:endParaRPr>
          </a:p>
          <a:p>
            <a:pPr marL="199390" marR="0" lvl="0" indent="-199390" algn="l" defTabSz="2666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>SIFI’s= Systemically Important or 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ＭＳ Ｐゴシック"/>
              </a:rPr>
              <a:t>S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>trategically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> Important: Sector or Institutions?</a:t>
            </a:r>
            <a:endParaRPr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/>
              <a:ea typeface="ＭＳ Ｐゴシック"/>
            </a:endParaRPr>
          </a:p>
          <a:p>
            <a:pPr marL="199390" marR="0" lvl="0" indent="-199390" algn="l" defTabSz="2666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Wingdings" charset="2"/>
              <a:buChar char="§"/>
              <a:tabLst/>
              <a:defRPr/>
            </a:pPr>
            <a:endParaRPr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/>
              <a:ea typeface="ＭＳ Ｐゴシック" charset="0"/>
            </a:endParaRPr>
          </a:p>
          <a:p>
            <a:pPr marL="199390" marR="0" lvl="0" indent="-199390" algn="l" defTabSz="2666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>Systemic Risks vs Reputational Risks.</a:t>
            </a:r>
            <a:endParaRPr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/>
              <a:ea typeface="ＭＳ Ｐゴシック"/>
            </a:endParaRPr>
          </a:p>
          <a:p>
            <a:pPr marL="199390" marR="0" lvl="0" indent="-199390" algn="l" defTabSz="2666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Wingdings" charset="2"/>
              <a:buChar char="§"/>
              <a:tabLst/>
              <a:defRPr/>
            </a:pPr>
            <a:endParaRPr lang="en-US" sz="2400" i="1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ea typeface="ＭＳ Ｐゴシック" charset="0"/>
            </a:endParaRPr>
          </a:p>
          <a:p>
            <a:pPr marL="199390" marR="0" lvl="0" indent="-199390" algn="l" defTabSz="2666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>Prudential, Culture, Conduct, and Principles.</a:t>
            </a:r>
            <a:endParaRPr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/>
              <a:ea typeface="ＭＳ Ｐゴシック"/>
            </a:endParaRPr>
          </a:p>
          <a:p>
            <a:pPr marL="199390" marR="0" lvl="0" indent="-199390" algn="l" defTabSz="2666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Wingdings" charset="2"/>
              <a:buChar char="§"/>
              <a:tabLst/>
              <a:defRPr/>
            </a:pPr>
            <a:endParaRPr lang="en-US" sz="2400" i="1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ea typeface="ＭＳ Ｐゴシック" charset="0"/>
            </a:endParaRPr>
          </a:p>
          <a:p>
            <a:pPr marL="0" marR="0" lvl="0" indent="0" algn="l" defTabSz="2666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tabLst/>
              <a:defRPr/>
            </a:pPr>
            <a:endParaRPr lang="en-US" sz="1200" b="0" u="none" strike="noStrike" kern="1200" cap="none" spc="0" normalizeH="0" baseline="0" noProof="0" dirty="0">
              <a:ln>
                <a:noFill/>
              </a:ln>
              <a:solidFill>
                <a:srgbClr val="10253F"/>
              </a:solidFill>
              <a:effectLst/>
              <a:uLnTx/>
              <a:uFillTx/>
              <a:latin typeface="Garamond" panose="02020404030301010803" pitchFamily="18" charset="0"/>
              <a:ea typeface="ＭＳ Ｐゴシック" charset="0"/>
            </a:endParaRPr>
          </a:p>
          <a:p>
            <a:pPr marL="199390" marR="0" lvl="0" indent="-199390" algn="l" defTabSz="913467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Wingdings" charset="2"/>
              <a:buChar char="§"/>
              <a:tabLst/>
              <a:defRPr/>
            </a:pPr>
            <a:endParaRPr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/>
              <a:ea typeface="ＭＳ Ｐゴシック" charset="0"/>
            </a:endParaRPr>
          </a:p>
          <a:p>
            <a:pPr marL="199390" marR="0" lvl="0" indent="-199390" algn="l" defTabSz="2666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Wingdings" charset="2"/>
              <a:buChar char="§"/>
              <a:tabLst/>
              <a:defRPr/>
            </a:pPr>
            <a:endParaRPr lang="en-US" sz="2400" i="1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ea typeface="ＭＳ Ｐゴシック" charset="0"/>
            </a:endParaRPr>
          </a:p>
          <a:p>
            <a:pPr marL="0" marR="0" lvl="0" indent="0" algn="l" defTabSz="2666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/>
              <a:ea typeface="ＭＳ Ｐゴシック" charset="0"/>
              <a:cs typeface="+mn-cs"/>
            </a:endParaRPr>
          </a:p>
          <a:p>
            <a:endParaRPr lang="en-GB" dirty="0"/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B376DE61-9547-9A4D-AB9C-F4FF6BE4A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535738"/>
            <a:ext cx="632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aseline="0">
                <a:solidFill>
                  <a:srgbClr val="A7A9AC"/>
                </a:solidFill>
                <a:latin typeface="Century Gothic"/>
                <a:cs typeface="Century Gothic"/>
              </a:rPr>
              <a:t>Qatar Financial Centre </a:t>
            </a:r>
            <a:r>
              <a:rPr lang="en-US" sz="1000" b="1" baseline="0">
                <a:solidFill>
                  <a:srgbClr val="A7A9AC"/>
                </a:solidFill>
                <a:latin typeface="Century Gothic"/>
                <a:cs typeface="Century Gothic"/>
              </a:rPr>
              <a:t>Regulatory Authority</a:t>
            </a:r>
            <a:endParaRPr lang="en-US" sz="1000" baseline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56586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15900" y="6535738"/>
            <a:ext cx="632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A7A9AC"/>
                </a:solidFill>
                <a:effectLst/>
                <a:uLnTx/>
                <a:uFillTx/>
                <a:latin typeface="Century Gothic"/>
                <a:ea typeface="ＭＳ Ｐゴシック" charset="0"/>
                <a:cs typeface="Century Gothic"/>
              </a:rPr>
              <a:t>Qatar Financial Centre 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A7A9AC"/>
                </a:solidFill>
                <a:effectLst/>
                <a:uLnTx/>
                <a:uFillTx/>
                <a:latin typeface="Century Gothic"/>
                <a:ea typeface="ＭＳ Ｐゴシック" charset="0"/>
                <a:cs typeface="Century Gothic"/>
              </a:rPr>
              <a:t>Regulatory Authority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ＭＳ Ｐゴシック" charset="0"/>
              <a:cs typeface="Century Gothic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5FA5F083-EC1C-57E6-59D1-93C98EC97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28" y="405147"/>
            <a:ext cx="67333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30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ＭＳ Ｐゴシック"/>
              </a:rPr>
              <a:t>Regulatory Approach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  <a:ea typeface="ＭＳ Ｐゴシック"/>
              <a:cs typeface="Century Gothic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1386C7E9-3AB9-299F-5D79-BA4173EF50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526" y="1273628"/>
            <a:ext cx="4343400" cy="4898572"/>
          </a:xfrm>
        </p:spPr>
        <p:txBody>
          <a:bodyPr lIns="91440" tIns="45720" rIns="91440" bIns="4572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400" b="1" dirty="0">
                <a:latin typeface="Century Gothic"/>
              </a:rPr>
              <a:t>Prudential (Banking, Insurance, Pension) Supervision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400" b="1" dirty="0">
              <a:latin typeface="Century Gothic" panose="020B0502020202020204" pitchFamily="34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i="1" dirty="0">
                <a:latin typeface="Century Gothic"/>
              </a:rPr>
              <a:t>Financial Stability Objective</a:t>
            </a:r>
            <a:r>
              <a:rPr lang="en-US" sz="1400" dirty="0">
                <a:latin typeface="Century Gothic"/>
              </a:rPr>
              <a:t>: efficiency and </a:t>
            </a:r>
            <a:r>
              <a:rPr lang="en-US" sz="1400" u="sng" dirty="0">
                <a:latin typeface="Century Gothic"/>
              </a:rPr>
              <a:t>safety of institutions</a:t>
            </a:r>
            <a:r>
              <a:rPr lang="en-US" sz="1400" dirty="0">
                <a:latin typeface="Century Gothic"/>
              </a:rPr>
              <a:t>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>
              <a:latin typeface="Century Gothic" panose="020B0502020202020204" pitchFamily="34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i="1" dirty="0">
                <a:latin typeface="Century Gothic"/>
              </a:rPr>
              <a:t>Financial Soundness Objective</a:t>
            </a:r>
            <a:r>
              <a:rPr lang="en-US" sz="1400" dirty="0">
                <a:latin typeface="Century Gothic"/>
              </a:rPr>
              <a:t>: institutional level – </a:t>
            </a:r>
            <a:r>
              <a:rPr lang="en-US" sz="1400" u="sng" dirty="0">
                <a:latin typeface="Century Gothic"/>
              </a:rPr>
              <a:t>avoiding or preventing</a:t>
            </a:r>
            <a:r>
              <a:rPr lang="en-US" sz="1400" dirty="0">
                <a:latin typeface="Century Gothic"/>
              </a:rPr>
              <a:t> – failure.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>
              <a:latin typeface="Century Gothic" panose="020B0502020202020204" pitchFamily="34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i="1" dirty="0">
                <a:latin typeface="Century Gothic"/>
              </a:rPr>
              <a:t>Favors: </a:t>
            </a:r>
            <a:r>
              <a:rPr lang="en-US" sz="1400" u="sng" dirty="0">
                <a:latin typeface="Century Gothic"/>
              </a:rPr>
              <a:t>confidentiality</a:t>
            </a:r>
            <a:r>
              <a:rPr lang="en-US" sz="1400" dirty="0">
                <a:latin typeface="Century Gothic"/>
              </a:rPr>
              <a:t>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>
              <a:latin typeface="Century Gothic" panose="020B0502020202020204" pitchFamily="34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>
                <a:latin typeface="Century Gothic"/>
              </a:rPr>
              <a:t>Relevance: payment systems.</a:t>
            </a:r>
          </a:p>
          <a:p>
            <a:pPr marR="0" lvl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1400" dirty="0">
                <a:latin typeface="Century Gothic"/>
              </a:rPr>
              <a:t>Major Risk: Systemic Risk</a:t>
            </a:r>
            <a:endParaRPr lang="en-US" sz="1400" dirty="0"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US" sz="1400" dirty="0"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US" sz="1400" dirty="0">
              <a:latin typeface="Century Gothic" panose="020B0502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400" i="1" dirty="0">
                <a:latin typeface="Century Gothic"/>
              </a:rPr>
              <a:t>Key Tool</a:t>
            </a:r>
            <a:r>
              <a:rPr lang="en-US" sz="1400" dirty="0">
                <a:latin typeface="Century Gothic"/>
              </a:rPr>
              <a:t>: capital requirements.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400" dirty="0">
              <a:latin typeface="Century Gothic"/>
              <a:cs typeface="Century Gothic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400" dirty="0">
                <a:latin typeface="Century Gothic"/>
                <a:cs typeface="Century Gothic"/>
              </a:rPr>
              <a:t>Emerging regulatory challenges: FinTech, digitization, cyber resilience.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05C1CF6-1B05-0B44-6B42-2DEDFA8334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3400" y="1273628"/>
            <a:ext cx="4694423" cy="5155214"/>
          </a:xfrm>
        </p:spPr>
        <p:txBody>
          <a:bodyPr lIns="91440" tIns="45720" rIns="91440" bIns="45720" anchor="t">
            <a:normAutofit lnSpcReduction="10000"/>
          </a:bodyPr>
          <a:lstStyle/>
          <a:p>
            <a:pPr marL="0" indent="0" defTabSz="914400">
              <a:buNone/>
              <a:defRPr/>
            </a:pPr>
            <a:r>
              <a:rPr lang="en-US" sz="1400" b="1" kern="0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S</a:t>
            </a:r>
            <a:r>
              <a:rPr lang="en-US" sz="1400" b="1" kern="0" dirty="0">
                <a:latin typeface="Century Gothic"/>
              </a:rPr>
              <a:t>ecurities Market Supervision </a:t>
            </a:r>
          </a:p>
          <a:p>
            <a:pPr defTabSz="914400">
              <a:defRPr/>
            </a:pPr>
            <a:r>
              <a:rPr lang="en-US" sz="1400" i="1" kern="0" dirty="0">
                <a:latin typeface="Century Gothic"/>
              </a:rPr>
              <a:t>FS Objective</a:t>
            </a:r>
            <a:r>
              <a:rPr lang="en-US" sz="1400" kern="0" dirty="0">
                <a:latin typeface="Century Gothic"/>
              </a:rPr>
              <a:t>: transparency and efficiency of </a:t>
            </a:r>
            <a:r>
              <a:rPr lang="en-US" sz="1400" u="sng" kern="0" dirty="0">
                <a:latin typeface="Century Gothic"/>
              </a:rPr>
              <a:t>markets</a:t>
            </a:r>
            <a:r>
              <a:rPr lang="en-US" sz="1400" kern="0" dirty="0">
                <a:latin typeface="Century Gothic"/>
              </a:rPr>
              <a:t>.</a:t>
            </a:r>
          </a:p>
          <a:p>
            <a:pPr defTabSz="914400">
              <a:defRPr/>
            </a:pPr>
            <a:endParaRPr lang="en-US" sz="1400" kern="0" dirty="0">
              <a:latin typeface="Century Gothic" panose="020B0502020202020204" pitchFamily="34" charset="0"/>
            </a:endParaRPr>
          </a:p>
          <a:p>
            <a:pPr defTabSz="914400">
              <a:defRPr/>
            </a:pPr>
            <a:r>
              <a:rPr lang="en-US" sz="1400" i="1" kern="0" dirty="0">
                <a:latin typeface="Century Gothic"/>
              </a:rPr>
              <a:t>Financial Soundness Objective</a:t>
            </a:r>
            <a:r>
              <a:rPr lang="en-US" sz="1400" kern="0" dirty="0">
                <a:latin typeface="Century Gothic"/>
              </a:rPr>
              <a:t>: </a:t>
            </a:r>
            <a:r>
              <a:rPr lang="en-US" sz="1400" u="sng" kern="0" dirty="0">
                <a:latin typeface="Century Gothic"/>
              </a:rPr>
              <a:t>managing</a:t>
            </a:r>
            <a:r>
              <a:rPr lang="en-US" sz="1400" kern="0" dirty="0">
                <a:latin typeface="Century Gothic"/>
              </a:rPr>
              <a:t> disruption and failures of entities (except exchanges).</a:t>
            </a:r>
          </a:p>
          <a:p>
            <a:pPr defTabSz="914400">
              <a:defRPr/>
            </a:pPr>
            <a:endParaRPr lang="en-US" sz="1400" kern="0" dirty="0">
              <a:latin typeface="Century Gothic" panose="020B0502020202020204" pitchFamily="34" charset="0"/>
            </a:endParaRPr>
          </a:p>
          <a:p>
            <a:pPr defTabSz="914400">
              <a:defRPr/>
            </a:pPr>
            <a:r>
              <a:rPr lang="en-US" sz="1400" i="1" kern="0" dirty="0">
                <a:latin typeface="Century Gothic"/>
              </a:rPr>
              <a:t>Favors</a:t>
            </a:r>
            <a:r>
              <a:rPr lang="en-US" sz="1400" kern="0" dirty="0">
                <a:latin typeface="Century Gothic"/>
              </a:rPr>
              <a:t>: </a:t>
            </a:r>
            <a:r>
              <a:rPr lang="en-US" sz="1400" u="sng" kern="0" dirty="0">
                <a:latin typeface="Century Gothic"/>
              </a:rPr>
              <a:t>transparency</a:t>
            </a:r>
            <a:r>
              <a:rPr lang="en-US" sz="1400" kern="0" dirty="0">
                <a:latin typeface="Century Gothic"/>
              </a:rPr>
              <a:t>.</a:t>
            </a:r>
          </a:p>
          <a:p>
            <a:pPr defTabSz="914400">
              <a:defRPr/>
            </a:pPr>
            <a:endParaRPr lang="en-US" sz="1400" kern="0" dirty="0">
              <a:latin typeface="Century Gothic" panose="020B0502020202020204" pitchFamily="34" charset="0"/>
            </a:endParaRPr>
          </a:p>
          <a:p>
            <a:pPr defTabSz="914400">
              <a:defRPr/>
            </a:pPr>
            <a:r>
              <a:rPr lang="en-US" sz="1400" kern="0" dirty="0">
                <a:latin typeface="Century Gothic"/>
              </a:rPr>
              <a:t>Relevance (Inv. Prot.): transparency, disclosure, suitability.</a:t>
            </a:r>
          </a:p>
          <a:p>
            <a:pPr defTabSz="914400">
              <a:defRPr/>
            </a:pPr>
            <a:endParaRPr lang="en-US" sz="1400" kern="0" dirty="0"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n-US" sz="1400" kern="0" dirty="0">
                <a:latin typeface="Century Gothic"/>
              </a:rPr>
              <a:t>Major Risks: (mis) Conduct, Reputational, and Contagion Risks</a:t>
            </a:r>
            <a:endParaRPr lang="en-US" sz="1400" kern="0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US" sz="1400" kern="0" dirty="0">
              <a:latin typeface="Century Gothic" panose="020B0502020202020204" pitchFamily="34" charset="0"/>
            </a:endParaRPr>
          </a:p>
          <a:p>
            <a:pPr marL="0" indent="0" defTabSz="914400">
              <a:buNone/>
              <a:defRPr/>
            </a:pPr>
            <a:r>
              <a:rPr lang="en-US" sz="1400" i="1" kern="0" dirty="0">
                <a:latin typeface="Century Gothic"/>
              </a:rPr>
              <a:t>Key Tools</a:t>
            </a:r>
            <a:r>
              <a:rPr lang="en-US" sz="1400" kern="0" dirty="0">
                <a:latin typeface="Century Gothic"/>
              </a:rPr>
              <a:t>: conduct and enforcement action.</a:t>
            </a:r>
          </a:p>
          <a:p>
            <a:pPr marL="0" indent="0" defTabSz="914400">
              <a:buNone/>
              <a:defRPr/>
            </a:pPr>
            <a:endParaRPr lang="en-US" sz="1400" kern="0" dirty="0">
              <a:latin typeface="Century Gothic"/>
              <a:cs typeface="Century Gothic"/>
            </a:endParaRPr>
          </a:p>
          <a:p>
            <a:pPr marL="0" indent="0">
              <a:buNone/>
              <a:defRPr/>
            </a:pPr>
            <a:r>
              <a:rPr lang="en-US" sz="1400" dirty="0">
                <a:latin typeface="Century Gothic"/>
                <a:cs typeface="Century Gothic"/>
              </a:rPr>
              <a:t>Emerging regulatory challenges: Enhanced prudential oversight, ESG reporting, Tokenization, Hybrid market participants.</a:t>
            </a:r>
          </a:p>
          <a:p>
            <a:pPr marL="0" indent="0" defTabSz="914400">
              <a:buNone/>
              <a:defRPr/>
            </a:pPr>
            <a:endParaRPr lang="en-US" sz="1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85877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oola\Documents\Adobe\Indesign Concepts\Erol\Powerpoint design 1 for Erol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2" y="857252"/>
            <a:ext cx="9135538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167" y="995167"/>
            <a:ext cx="6684928" cy="1857261"/>
          </a:xfrm>
        </p:spPr>
        <p:txBody>
          <a:bodyPr>
            <a:normAutofit fontScale="90000"/>
          </a:bodyPr>
          <a:lstStyle/>
          <a:p>
            <a:pPr defTabSz="1167068">
              <a:lnSpc>
                <a:spcPts val="5111"/>
              </a:lnSpc>
            </a:pPr>
            <a:r>
              <a:rPr lang="en-US" sz="5111" b="1" spc="-383" dirty="0">
                <a:latin typeface="Century Gothic" panose="020B0502020202020204" pitchFamily="34" charset="0"/>
                <a:ea typeface="+mn-ea"/>
                <a:cs typeface="+mn-cs"/>
              </a:rPr>
              <a:t>Re-thinking Regulation: Regulatory Transformation</a:t>
            </a:r>
            <a:br>
              <a:rPr lang="en-US" sz="5111" b="1" spc="-383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endParaRPr lang="en-US" sz="5111" b="1" spc="-383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4934" y="2942233"/>
            <a:ext cx="6398744" cy="3628085"/>
          </a:xfrm>
        </p:spPr>
        <p:txBody>
          <a:bodyPr/>
          <a:lstStyle/>
          <a:p>
            <a:pPr marL="365081" indent="-365081" fontAlgn="base"/>
            <a:r>
              <a:rPr lang="en-US" dirty="0">
                <a:latin typeface="Century Gothic" panose="020B0502020202020204" pitchFamily="34" charset="0"/>
              </a:rPr>
              <a:t>Emergence of new players alongside existing market participants (start-up’s vs traditional vendors).</a:t>
            </a:r>
          </a:p>
          <a:p>
            <a:pPr marL="365081" indent="-365081" fontAlgn="base"/>
            <a:r>
              <a:rPr lang="en-US" dirty="0">
                <a:latin typeface="Century Gothic" panose="020B0502020202020204" pitchFamily="34" charset="0"/>
              </a:rPr>
              <a:t>From re-active regulations (post crises) to pro-active regulations (alternative financing, Digital Assets Framework, Expansion of Regulatory remit).</a:t>
            </a:r>
          </a:p>
          <a:p>
            <a:pPr marL="365081" indent="-365081" fontAlgn="base"/>
            <a:r>
              <a:rPr lang="en-US" dirty="0">
                <a:latin typeface="Century Gothic" panose="020B0502020202020204" pitchFamily="34" charset="0"/>
              </a:rPr>
              <a:t>Regulators are now seeking to lead and to drive the innovation discussion.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944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291FE-1DA2-3D47-AAD7-CD1AF0DB8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oola\Documents\Adobe\Indesign Concepts\Erol\Powerpoint design 1 for Erol10.jpg">
            <a:extLst>
              <a:ext uri="{FF2B5EF4-FFF2-40B4-BE49-F238E27FC236}">
                <a16:creationId xmlns:a16="http://schemas.microsoft.com/office/drawing/2014/main" id="{FE3389E3-D26B-FDCF-EFEB-1C1E5EC23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86" y="1092520"/>
            <a:ext cx="8717669" cy="490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204F192-81DB-0D97-CFF9-52844EC09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486" y="1062037"/>
            <a:ext cx="8437287" cy="924857"/>
          </a:xfrm>
        </p:spPr>
        <p:txBody>
          <a:bodyPr>
            <a:normAutofit/>
          </a:bodyPr>
          <a:lstStyle/>
          <a:p>
            <a:pPr defTabSz="1167068">
              <a:lnSpc>
                <a:spcPts val="5111"/>
              </a:lnSpc>
            </a:pPr>
            <a:r>
              <a:rPr lang="en-US" sz="5111" b="1" spc="-383" dirty="0">
                <a:latin typeface="Century Gothic" panose="020B0502020202020204" pitchFamily="34" charset="0"/>
                <a:ea typeface="+mn-ea"/>
                <a:cs typeface="+mn-cs"/>
              </a:rPr>
              <a:t>Market Developments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2C13860-F05D-3A0E-149C-3CF40A743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414" y="1956409"/>
            <a:ext cx="7102258" cy="3391402"/>
          </a:xfrm>
        </p:spPr>
        <p:txBody>
          <a:bodyPr>
            <a:normAutofit fontScale="85000" lnSpcReduction="10000"/>
          </a:bodyPr>
          <a:lstStyle/>
          <a:p>
            <a:pPr marL="438098" indent="-438098" defTabSz="1170290" eaLnBrk="0" fontAlgn="base" hangingPunct="0">
              <a:spcBef>
                <a:spcPct val="20000"/>
              </a:spcBef>
              <a:spcAft>
                <a:spcPct val="1500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en-US" altLang="en-US" sz="2045" dirty="0">
                <a:latin typeface="Century Gothic" panose="020B0502020202020204" pitchFamily="34" charset="0"/>
              </a:rPr>
              <a:t>Sustainable Finance and Energy Investments: Increased investment in clean energy technologies to meet net-zero goals. The rise of Carbon Credit Exchanges.</a:t>
            </a:r>
          </a:p>
          <a:p>
            <a:pPr marL="438098" indent="-438098" defTabSz="1170290" eaLnBrk="0" fontAlgn="base" hangingPunct="0">
              <a:spcBef>
                <a:spcPct val="20000"/>
              </a:spcBef>
              <a:spcAft>
                <a:spcPct val="1500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en-US" altLang="en-US" sz="2045" dirty="0">
                <a:latin typeface="Century Gothic" panose="020B0502020202020204" pitchFamily="34" charset="0"/>
              </a:rPr>
              <a:t>Increase in Investment Activism: Green Bonds, Islamic Sukuks</a:t>
            </a:r>
            <a:r>
              <a:rPr lang="en-CA" altLang="en-US" sz="2045" dirty="0">
                <a:latin typeface="Century Gothic" panose="020B0502020202020204" pitchFamily="34" charset="0"/>
              </a:rPr>
              <a:t>.</a:t>
            </a:r>
          </a:p>
          <a:p>
            <a:pPr marL="438098" indent="-438098" defTabSz="1170290" eaLnBrk="0" fontAlgn="base" hangingPunct="0">
              <a:spcBef>
                <a:spcPct val="20000"/>
              </a:spcBef>
              <a:spcAft>
                <a:spcPct val="1500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en-CA" altLang="en-US" sz="2045" dirty="0">
                <a:latin typeface="Century Gothic" panose="020B0502020202020204" pitchFamily="34" charset="0"/>
              </a:rPr>
              <a:t>Venture Capital and VC Funds on the rise: Investment in start-ups and innovation chasing the reclusive unicorn.</a:t>
            </a:r>
          </a:p>
          <a:p>
            <a:pPr marL="438098" indent="-438098" defTabSz="1170290" eaLnBrk="0" fontAlgn="base" hangingPunct="0">
              <a:spcBef>
                <a:spcPct val="20000"/>
              </a:spcBef>
              <a:spcAft>
                <a:spcPct val="1500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en-US" altLang="en-US" sz="2045" dirty="0">
                <a:latin typeface="Century Gothic" panose="020B0502020202020204" pitchFamily="34" charset="0"/>
              </a:rPr>
              <a:t>Growth in Private Credit: Both on the issuer and buyer side there is increased interest in private credit (Private credit assets is estimated to reach $3 trillion by the end of 2025).</a:t>
            </a:r>
          </a:p>
          <a:p>
            <a:pPr marL="438098" indent="-438098" defTabSz="1170290" eaLnBrk="0" fontAlgn="base" hangingPunct="0">
              <a:spcBef>
                <a:spcPct val="20000"/>
              </a:spcBef>
              <a:spcAft>
                <a:spcPct val="1500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en-US" altLang="en-US" sz="2045" dirty="0">
                <a:latin typeface="Century Gothic" panose="020B0502020202020204" pitchFamily="34" charset="0"/>
              </a:rPr>
              <a:t>Increased investment in in AI and AI-related Infrastructure: Significant investments being allocated to meet the energy demands of AI technologies.</a:t>
            </a:r>
          </a:p>
          <a:p>
            <a:pPr marL="438098" indent="-438098" defTabSz="1170290" eaLnBrk="0" fontAlgn="base" hangingPunct="0">
              <a:spcBef>
                <a:spcPct val="20000"/>
              </a:spcBef>
              <a:spcAft>
                <a:spcPct val="1500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en-US" altLang="en-US" sz="2045" dirty="0">
                <a:latin typeface="Century Gothic" panose="020B0502020202020204" pitchFamily="34" charset="0"/>
              </a:rPr>
              <a:t>Blurred lines dividing Retail and Professional Investors.</a:t>
            </a:r>
          </a:p>
          <a:p>
            <a:pPr marL="438098" indent="-438098" defTabSz="1170290" eaLnBrk="0" fontAlgn="base" hangingPunct="0">
              <a:spcBef>
                <a:spcPct val="20000"/>
              </a:spcBef>
              <a:spcAft>
                <a:spcPct val="15000"/>
              </a:spcAft>
              <a:buClr>
                <a:schemeClr val="tx2">
                  <a:lumMod val="75000"/>
                </a:schemeClr>
              </a:buClr>
              <a:defRPr/>
            </a:pPr>
            <a:endParaRPr lang="en-CA" altLang="en-US" sz="2045" dirty="0">
              <a:latin typeface="Century Gothic" panose="020B0502020202020204" pitchFamily="34" charset="0"/>
            </a:endParaRPr>
          </a:p>
          <a:p>
            <a:pPr marL="365081" indent="-365081">
              <a:buClr>
                <a:schemeClr val="tx2">
                  <a:lumMod val="75000"/>
                </a:schemeClr>
              </a:buClr>
            </a:pPr>
            <a:endParaRPr lang="en-US" sz="1789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39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E99ED-A01C-E8CF-8878-BC0D68B13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oola\Documents\Adobe\Indesign Concepts\Erol\Powerpoint design 1 for Erol10.jpg">
            <a:extLst>
              <a:ext uri="{FF2B5EF4-FFF2-40B4-BE49-F238E27FC236}">
                <a16:creationId xmlns:a16="http://schemas.microsoft.com/office/drawing/2014/main" id="{87935CC4-37C8-413E-5FB3-B92DA3260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86" y="1092520"/>
            <a:ext cx="8717669" cy="490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954A362-9A2F-DA5B-3CF6-A8FACAFDE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77" y="1209493"/>
            <a:ext cx="8437287" cy="924857"/>
          </a:xfrm>
        </p:spPr>
        <p:txBody>
          <a:bodyPr>
            <a:normAutofit/>
          </a:bodyPr>
          <a:lstStyle/>
          <a:p>
            <a:pPr defTabSz="1167068">
              <a:lnSpc>
                <a:spcPts val="5111"/>
              </a:lnSpc>
            </a:pPr>
            <a:r>
              <a:rPr lang="en-US" sz="5111" b="1" spc="-383" dirty="0">
                <a:latin typeface="Century Gothic" panose="020B0502020202020204" pitchFamily="34" charset="0"/>
                <a:ea typeface="+mn-ea"/>
                <a:cs typeface="+mn-cs"/>
              </a:rPr>
              <a:t>Policy Shifts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C76017-473E-3A29-59B4-F0556D47F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414" y="2251322"/>
            <a:ext cx="7102258" cy="3096489"/>
          </a:xfrm>
        </p:spPr>
        <p:txBody>
          <a:bodyPr>
            <a:normAutofit lnSpcReduction="10000"/>
          </a:bodyPr>
          <a:lstStyle/>
          <a:p>
            <a:pPr marL="438098" indent="-438098" defTabSz="1170290" eaLnBrk="0" fontAlgn="base" hangingPunct="0">
              <a:spcBef>
                <a:spcPct val="20000"/>
              </a:spcBef>
              <a:spcAft>
                <a:spcPct val="1500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en-CA" altLang="en-US" sz="2045" dirty="0">
                <a:latin typeface="Century Gothic" panose="020B0502020202020204" pitchFamily="34" charset="0"/>
              </a:rPr>
              <a:t>Enhanced focus on Prudential Metrics: Liquidity Management Tools, Risk Management Tools, Stress Testing, Capital Requirements.</a:t>
            </a:r>
          </a:p>
          <a:p>
            <a:pPr marL="438098" indent="-438098" defTabSz="1170290" eaLnBrk="0" fontAlgn="base" hangingPunct="0">
              <a:spcBef>
                <a:spcPct val="20000"/>
              </a:spcBef>
              <a:spcAft>
                <a:spcPct val="1500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en-CA" altLang="en-US" sz="2045" dirty="0">
                <a:latin typeface="Century Gothic" panose="020B0502020202020204" pitchFamily="34" charset="0"/>
              </a:rPr>
              <a:t>Enhanced Focus on Operational Resilience for purposes of Financial Stability: Continuous monitoring that policies are fit for purpose at all times.</a:t>
            </a:r>
          </a:p>
          <a:p>
            <a:pPr marL="438098" indent="-438098" defTabSz="1170290" eaLnBrk="0" fontAlgn="base" hangingPunct="0">
              <a:spcBef>
                <a:spcPct val="20000"/>
              </a:spcBef>
              <a:spcAft>
                <a:spcPct val="1500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en-CA" altLang="en-US" sz="2045" dirty="0">
                <a:latin typeface="Century Gothic" panose="020B0502020202020204" pitchFamily="34" charset="0"/>
              </a:rPr>
              <a:t>ESG Reporting: IOSCO endorsement of ISSB Standards for sustainability reporting signals the importance of green finance and sustainability.</a:t>
            </a:r>
          </a:p>
          <a:p>
            <a:pPr marL="365081" indent="-365081">
              <a:buClr>
                <a:schemeClr val="tx2">
                  <a:lumMod val="75000"/>
                </a:schemeClr>
              </a:buClr>
            </a:pPr>
            <a:endParaRPr lang="en-US" sz="1789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72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38618-D803-C5B3-6E57-01280056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05655D-3A14-46FE-9724-103FC9945D3B}"/>
              </a:ext>
            </a:extLst>
          </p:cNvPr>
          <p:cNvSpPr txBox="1"/>
          <p:nvPr/>
        </p:nvSpPr>
        <p:spPr>
          <a:xfrm>
            <a:off x="304800" y="1283855"/>
            <a:ext cx="8589817" cy="4983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JM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Arial" panose="020B0604020202020204" pitchFamily="34" charset="0"/>
              </a:rPr>
              <a:t>As in banking and Insurance supervision, prudential supervision of the securities sector includes the fundamental core concept of regulatory minimum capital requirements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JM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JM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Arial" panose="020B0604020202020204" pitchFamily="34" charset="0"/>
              </a:rPr>
              <a:t>(However) The securities sector presents a much wider range of business types, each with very different prudential risk profiles and resulting regulatory minimum capital requirements, for example: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JM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Arial" panose="020B0604020202020204" pitchFamily="34" charset="0"/>
              </a:rPr>
              <a:t>Custodians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JM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Arial" panose="020B0604020202020204" pitchFamily="34" charset="0"/>
              </a:rPr>
              <a:t>Clearing/carrying brokers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JM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Arial" panose="020B0604020202020204" pitchFamily="34" charset="0"/>
              </a:rPr>
              <a:t>Introducing brokers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JM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Arial" panose="020B0604020202020204" pitchFamily="34" charset="0"/>
              </a:rPr>
              <a:t>Investment advisors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JM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Arial" panose="020B0604020202020204" pitchFamily="34" charset="0"/>
              </a:rPr>
              <a:t>Collective investment funds and fund operators/managers </a:t>
            </a:r>
          </a:p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JM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Arial" panose="020B0604020202020204" pitchFamily="34" charset="0"/>
              </a:rPr>
              <a:t>An important consideration is that in the securities sector, a wider range of assets may be allowable for inclusion in regulatory capital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JM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Arial" panose="020B0604020202020204" pitchFamily="34" charset="0"/>
              </a:rPr>
              <a:t>Low-risk, liquid assets such as cash, money market funds and top-rated sovereign bonds may be 100% allowable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JM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Arial" panose="020B0604020202020204" pitchFamily="34" charset="0"/>
              </a:rPr>
              <a:t>Riskier assets, if allowable, may require a valuation “haircut”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7906A9-C18D-D04E-46C1-903A126FD67C}"/>
              </a:ext>
            </a:extLst>
          </p:cNvPr>
          <p:cNvSpPr txBox="1">
            <a:spLocks/>
          </p:cNvSpPr>
          <p:nvPr/>
        </p:nvSpPr>
        <p:spPr>
          <a:xfrm>
            <a:off x="304801" y="96983"/>
            <a:ext cx="7060503" cy="11037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j-ea"/>
                <a:cs typeface="Times New Roman" pitchFamily="18" charset="0"/>
              </a:rPr>
              <a:t>Prudential Supervision of the Securities Sector: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259763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New Word Document" ma:contentTypeID="0x010100E91F6251783D424DABF34A249EE91209" ma:contentTypeVersion="56" ma:contentTypeDescription="Create a new document." ma:contentTypeScope="" ma:versionID="c8251c47a762d3b59b93e790a142d1e4">
  <xsd:schema xmlns:xsd="http://www.w3.org/2001/XMLSchema" xmlns:xs="http://www.w3.org/2001/XMLSchema" xmlns:p="http://schemas.microsoft.com/office/2006/metadata/properties" xmlns:ns1="http://schemas.microsoft.com/sharepoint/v3" xmlns:ns2="46a4b3e8-1e50-4a3d-bb07-0977d98b3c38" xmlns:ns3="ac230a7e-55dc-47f5-844f-aa6f8ac988a8" xmlns:ns4="eeec4a92-4b73-4013-9012-535c4921b809" xmlns:ns5="daab9ed1-9c42-4e46-a704-b754f645b9ca" targetNamespace="http://schemas.microsoft.com/office/2006/metadata/properties" ma:root="true" ma:fieldsID="6f2dec19cc362ed42456de72c919e397" ns1:_="" ns2:_="" ns3:_="" ns4:_="" ns5:_="">
    <xsd:import namespace="http://schemas.microsoft.com/sharepoint/v3"/>
    <xsd:import namespace="46a4b3e8-1e50-4a3d-bb07-0977d98b3c38"/>
    <xsd:import namespace="ac230a7e-55dc-47f5-844f-aa6f8ac988a8"/>
    <xsd:import namespace="eeec4a92-4b73-4013-9012-535c4921b809"/>
    <xsd:import namespace="daab9ed1-9c42-4e46-a704-b754f645b9ca"/>
    <xsd:element name="properties">
      <xsd:complexType>
        <xsd:sequence>
          <xsd:element name="documentManagement">
            <xsd:complexType>
              <xsd:all>
                <xsd:element ref="ns2:Serdar" minOccurs="0"/>
                <xsd:element ref="ns3:SharedWithUsers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LengthInSeconds" minOccurs="0"/>
                <xsd:element ref="ns1:PublishingStartDate" minOccurs="0"/>
                <xsd:element ref="ns1:PublishingExpirationDate" minOccurs="0"/>
                <xsd:element ref="ns4:MediaServiceDateTaken" minOccurs="0"/>
                <xsd:element ref="ns3:SharedWithDetails" minOccurs="0"/>
                <xsd:element ref="ns5:TaxCatchAll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lcf76f155ced4ddcb4097134ff3c332f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6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7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a4b3e8-1e50-4a3d-bb07-0977d98b3c38" elementFormDefault="qualified">
    <xsd:import namespace="http://schemas.microsoft.com/office/2006/documentManagement/types"/>
    <xsd:import namespace="http://schemas.microsoft.com/office/infopath/2007/PartnerControls"/>
    <xsd:element name="Serdar" ma:index="8" nillable="true" ma:displayName="Serdar" ma:internalName="Serdar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Final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30a7e-55dc-47f5-844f-aa6f8ac988a8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ec4a92-4b73-4013-9012-535c4921b8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0c7b0fd-7e09-409b-9b6c-4d7dba202f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ab9ed1-9c42-4e46-a704-b754f645b9ca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f9941dbc-9d29-4b5d-9943-9aa0b03bee78}" ma:internalName="TaxCatchAll" ma:showField="CatchAllData" ma:web="daab9ed1-9c42-4e46-a704-b754f645b9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aab9ed1-9c42-4e46-a704-b754f645b9ca" xsi:nil="true"/>
    <SharedWithUsers xmlns="ac230a7e-55dc-47f5-844f-aa6f8ac988a8">
      <UserInfo>
        <DisplayName/>
        <AccountId xsi:nil="true"/>
        <AccountType/>
      </UserInfo>
    </SharedWithUsers>
    <lcf76f155ced4ddcb4097134ff3c332f xmlns="eeec4a92-4b73-4013-9012-535c4921b809">
      <Terms xmlns="http://schemas.microsoft.com/office/infopath/2007/PartnerControls"/>
    </lcf76f155ced4ddcb4097134ff3c332f>
    <PublishingExpirationDate xmlns="http://schemas.microsoft.com/sharepoint/v3" xsi:nil="true"/>
    <PublishingStartDate xmlns="http://schemas.microsoft.com/sharepoint/v3" xsi:nil="true"/>
    <Serdar xmlns="46a4b3e8-1e50-4a3d-bb07-0977d98b3c38" xsi:nil="true"/>
  </documentManagement>
</p:properties>
</file>

<file path=customXml/itemProps1.xml><?xml version="1.0" encoding="utf-8"?>
<ds:datastoreItem xmlns:ds="http://schemas.openxmlformats.org/officeDocument/2006/customXml" ds:itemID="{E8E79D58-C36F-4611-A678-034C3D749DFC}">
  <ds:schemaRefs>
    <ds:schemaRef ds:uri="46a4b3e8-1e50-4a3d-bb07-0977d98b3c38"/>
    <ds:schemaRef ds:uri="ac230a7e-55dc-47f5-844f-aa6f8ac988a8"/>
    <ds:schemaRef ds:uri="daab9ed1-9c42-4e46-a704-b754f645b9ca"/>
    <ds:schemaRef ds:uri="eeec4a92-4b73-4013-9012-535c4921b80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381A536-CCE2-4685-AAFE-E57ABDBA87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00F63D-FF3C-42DB-8446-D6113C7931F7}">
  <ds:schemaRefs>
    <ds:schemaRef ds:uri="http://purl.org/dc/elements/1.1/"/>
    <ds:schemaRef ds:uri="http://schemas.microsoft.com/sharepoint/v3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ac230a7e-55dc-47f5-844f-aa6f8ac988a8"/>
    <ds:schemaRef ds:uri="eeec4a92-4b73-4013-9012-535c4921b809"/>
    <ds:schemaRef ds:uri="http://schemas.microsoft.com/office/infopath/2007/PartnerControls"/>
    <ds:schemaRef ds:uri="http://schemas.openxmlformats.org/package/2006/metadata/core-properties"/>
    <ds:schemaRef ds:uri="daab9ed1-9c42-4e46-a704-b754f645b9ca"/>
    <ds:schemaRef ds:uri="46a4b3e8-1e50-4a3d-bb07-0977d98b3c38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ecc6a443-e4f4-4abf-babe-fc4ae6807d66}" enabled="1" method="Privileged" siteId="{dbbbce05-3c7d-4318-a718-2abda77a106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</TotalTime>
  <Words>1699</Words>
  <Application>Microsoft Office PowerPoint</Application>
  <PresentationFormat>On-screen Show (4:3)</PresentationFormat>
  <Paragraphs>204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Aptos</vt:lpstr>
      <vt:lpstr>Aptos Display</vt:lpstr>
      <vt:lpstr>Arial</vt:lpstr>
      <vt:lpstr>Calibri</vt:lpstr>
      <vt:lpstr>Century Gothic</vt:lpstr>
      <vt:lpstr>Courier New</vt:lpstr>
      <vt:lpstr>Garamond</vt:lpstr>
      <vt:lpstr>Symbol</vt:lpstr>
      <vt:lpstr>Verdana</vt:lpstr>
      <vt:lpstr>Wingdings</vt:lpstr>
      <vt:lpstr>Office Theme</vt:lpstr>
      <vt:lpstr>1_Office Theme</vt:lpstr>
      <vt:lpstr>2_Office Theme</vt:lpstr>
      <vt:lpstr>3_Office Theme</vt:lpstr>
      <vt:lpstr>Recap Securities Supervision </vt:lpstr>
      <vt:lpstr>PowerPoint Presentation</vt:lpstr>
      <vt:lpstr>PowerPoint Presentation</vt:lpstr>
      <vt:lpstr>PowerPoint Presentation</vt:lpstr>
      <vt:lpstr>PowerPoint Presentation</vt:lpstr>
      <vt:lpstr>Re-thinking Regulation: Regulatory Transformation </vt:lpstr>
      <vt:lpstr>Market Developments</vt:lpstr>
      <vt:lpstr>Policy Shifts</vt:lpstr>
      <vt:lpstr>PowerPoint Presentation</vt:lpstr>
      <vt:lpstr>PowerPoint Presentation</vt:lpstr>
      <vt:lpstr>PowerPoint Presentation</vt:lpstr>
      <vt:lpstr>PowerPoint Presentation</vt:lpstr>
      <vt:lpstr>Data Driven Supervision: Underpinnings of the challenges</vt:lpstr>
      <vt:lpstr>Supervisors would be freed to focus on</vt:lpstr>
      <vt:lpstr>Supervisory DNA</vt:lpstr>
      <vt:lpstr>Elements of a Balanced Supervisory Approach: Securities Supervision, the case for cross sectoral activities</vt:lpstr>
      <vt:lpstr>Twin Peaks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Errol Cova</cp:lastModifiedBy>
  <cp:revision>4</cp:revision>
  <cp:lastPrinted>2024-06-09T04:35:45Z</cp:lastPrinted>
  <dcterms:created xsi:type="dcterms:W3CDTF">2015-05-12T06:54:36Z</dcterms:created>
  <dcterms:modified xsi:type="dcterms:W3CDTF">2025-10-03T12:59:38Z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0x010100E91F6251783D424DABF34A249EE91209</vt:lpwstr>
  </property>
  <property fmtid="{D5CDD505-2E9C-101B-9397-08002B2CF9AE}" pid="3" name="_dlc_policyId">
    <vt:lpwstr>0x010100C31E05D00A9DEB439C5C27720828925F|-1775577161</vt:lpwstr>
  </property>
  <property fmtid="{D5CDD505-2E9C-101B-9397-08002B2CF9AE}" pid="4" name="ItemRetentionFormula">
    <vt:lpwstr>&lt;formula id="Microsoft.Office.RecordsManagement.PolicyFeatures.Expiration.Formula.BuiltIn"&gt;&lt;number&gt;5&lt;/number&gt;&lt;property&gt;Modified&lt;/property&gt;&lt;propertyId&gt;28cf69c5-fa48-462a-b5cd-27b6f9d2bd5f&lt;/propertyId&gt;&lt;period&gt;years&lt;/period&gt;&lt;/formula&gt;</vt:lpwstr>
  </property>
  <property fmtid="{D5CDD505-2E9C-101B-9397-08002B2CF9AE}" pid="5" name="MSIP_Label_af2b817f-fdf0-4979-b32a-6265964aa34d_Enabled">
    <vt:lpwstr>true</vt:lpwstr>
  </property>
  <property fmtid="{D5CDD505-2E9C-101B-9397-08002B2CF9AE}" pid="6" name="MSIP_Label_af2b817f-fdf0-4979-b32a-6265964aa34d_SetDate">
    <vt:lpwstr>2021-11-08T10:40:08Z</vt:lpwstr>
  </property>
  <property fmtid="{D5CDD505-2E9C-101B-9397-08002B2CF9AE}" pid="7" name="MSIP_Label_af2b817f-fdf0-4979-b32a-6265964aa34d_Method">
    <vt:lpwstr>Standard</vt:lpwstr>
  </property>
  <property fmtid="{D5CDD505-2E9C-101B-9397-08002B2CF9AE}" pid="8" name="MSIP_Label_af2b817f-fdf0-4979-b32a-6265964aa34d_Name">
    <vt:lpwstr>af2b817f-fdf0-4979-b32a-6265964aa34d</vt:lpwstr>
  </property>
  <property fmtid="{D5CDD505-2E9C-101B-9397-08002B2CF9AE}" pid="9" name="MSIP_Label_af2b817f-fdf0-4979-b32a-6265964aa34d_SiteId">
    <vt:lpwstr>dbbbce05-3c7d-4318-a718-2abda77a1062</vt:lpwstr>
  </property>
  <property fmtid="{D5CDD505-2E9C-101B-9397-08002B2CF9AE}" pid="10" name="MSIP_Label_af2b817f-fdf0-4979-b32a-6265964aa34d_ActionId">
    <vt:lpwstr>731656cd-6912-41bc-b29d-d8ea2de164c3</vt:lpwstr>
  </property>
  <property fmtid="{D5CDD505-2E9C-101B-9397-08002B2CF9AE}" pid="11" name="MSIP_Label_af2b817f-fdf0-4979-b32a-6265964aa34d_ContentBits">
    <vt:lpwstr>8</vt:lpwstr>
  </property>
  <property fmtid="{D5CDD505-2E9C-101B-9397-08002B2CF9AE}" pid="12" name="xd_ProgID">
    <vt:lpwstr/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_ExtendedDescription">
    <vt:lpwstr/>
  </property>
  <property fmtid="{D5CDD505-2E9C-101B-9397-08002B2CF9AE}" pid="16" name="TriggerFlowInfo">
    <vt:lpwstr/>
  </property>
  <property fmtid="{D5CDD505-2E9C-101B-9397-08002B2CF9AE}" pid="17" name="URL">
    <vt:lpwstr/>
  </property>
  <property fmtid="{D5CDD505-2E9C-101B-9397-08002B2CF9AE}" pid="18" name="xd_Signature">
    <vt:bool>false</vt:bool>
  </property>
  <property fmtid="{D5CDD505-2E9C-101B-9397-08002B2CF9AE}" pid="19" name="GUID">
    <vt:lpwstr>7835349b-6e2f-4fff-99a8-f276f8957e87</vt:lpwstr>
  </property>
  <property fmtid="{D5CDD505-2E9C-101B-9397-08002B2CF9AE}" pid="20" name="MediaServiceImageTags">
    <vt:lpwstr/>
  </property>
</Properties>
</file>