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Lst>
  <p:notesMasterIdLst>
    <p:notesMasterId r:id="rId28"/>
  </p:notesMasterIdLst>
  <p:handoutMasterIdLst>
    <p:handoutMasterId r:id="rId29"/>
  </p:handoutMasterIdLst>
  <p:sldIdLst>
    <p:sldId id="664" r:id="rId5"/>
    <p:sldId id="677" r:id="rId6"/>
    <p:sldId id="683" r:id="rId7"/>
    <p:sldId id="684" r:id="rId8"/>
    <p:sldId id="685" r:id="rId9"/>
    <p:sldId id="292" r:id="rId10"/>
    <p:sldId id="680" r:id="rId11"/>
    <p:sldId id="681" r:id="rId12"/>
    <p:sldId id="682" r:id="rId13"/>
    <p:sldId id="294" r:id="rId14"/>
    <p:sldId id="311" r:id="rId15"/>
    <p:sldId id="312" r:id="rId16"/>
    <p:sldId id="313" r:id="rId17"/>
    <p:sldId id="669" r:id="rId18"/>
    <p:sldId id="583" r:id="rId19"/>
    <p:sldId id="585" r:id="rId20"/>
    <p:sldId id="283" r:id="rId21"/>
    <p:sldId id="676" r:id="rId22"/>
    <p:sldId id="675" r:id="rId23"/>
    <p:sldId id="647" r:id="rId24"/>
    <p:sldId id="556" r:id="rId25"/>
    <p:sldId id="496" r:id="rId26"/>
    <p:sldId id="679" r:id="rId27"/>
  </p:sldIdLst>
  <p:sldSz cx="9144000" cy="6858000" type="screen4x3"/>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F00"/>
    <a:srgbClr val="953535"/>
    <a:srgbClr val="7C172C"/>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7B66B4-3A28-48D6-8369-FAF1F3C6DF3F}" v="2" dt="2025-09-29T20:05:08.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40" y="27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rol Cova" userId="b0868ac8-dc3e-41d8-92cf-60f3db8da272" providerId="ADAL" clId="{75E0AFCD-0DC1-4762-8396-B925DC669762}"/>
    <pc:docChg chg="undo custSel addSld delSld modSld">
      <pc:chgData name="Errol Cova" userId="b0868ac8-dc3e-41d8-92cf-60f3db8da272" providerId="ADAL" clId="{75E0AFCD-0DC1-4762-8396-B925DC669762}" dt="2025-09-30T18:40:29.739" v="225" actId="14100"/>
      <pc:docMkLst>
        <pc:docMk/>
      </pc:docMkLst>
      <pc:sldChg chg="del">
        <pc:chgData name="Errol Cova" userId="b0868ac8-dc3e-41d8-92cf-60f3db8da272" providerId="ADAL" clId="{75E0AFCD-0DC1-4762-8396-B925DC669762}" dt="2025-09-30T15:03:59.882" v="170" actId="47"/>
        <pc:sldMkLst>
          <pc:docMk/>
          <pc:sldMk cId="1307620372" sldId="257"/>
        </pc:sldMkLst>
      </pc:sldChg>
      <pc:sldChg chg="modSp mod">
        <pc:chgData name="Errol Cova" userId="b0868ac8-dc3e-41d8-92cf-60f3db8da272" providerId="ADAL" clId="{75E0AFCD-0DC1-4762-8396-B925DC669762}" dt="2025-09-30T15:06:11.032" v="177" actId="14100"/>
        <pc:sldMkLst>
          <pc:docMk/>
          <pc:sldMk cId="663390622" sldId="496"/>
        </pc:sldMkLst>
        <pc:spChg chg="mod">
          <ac:chgData name="Errol Cova" userId="b0868ac8-dc3e-41d8-92cf-60f3db8da272" providerId="ADAL" clId="{75E0AFCD-0DC1-4762-8396-B925DC669762}" dt="2025-09-30T15:06:06.533" v="176" actId="14100"/>
          <ac:spMkLst>
            <pc:docMk/>
            <pc:sldMk cId="663390622" sldId="496"/>
            <ac:spMk id="19" creationId="{00000000-0000-0000-0000-000000000000}"/>
          </ac:spMkLst>
        </pc:spChg>
        <pc:picChg chg="mod">
          <ac:chgData name="Errol Cova" userId="b0868ac8-dc3e-41d8-92cf-60f3db8da272" providerId="ADAL" clId="{75E0AFCD-0DC1-4762-8396-B925DC669762}" dt="2025-09-30T15:06:11.032" v="177" actId="14100"/>
          <ac:picMkLst>
            <pc:docMk/>
            <pc:sldMk cId="663390622" sldId="496"/>
            <ac:picMk id="3" creationId="{28EB5CF1-638D-A306-6B8F-22AF1B9F3363}"/>
          </ac:picMkLst>
        </pc:picChg>
      </pc:sldChg>
      <pc:sldChg chg="addSp delSp modSp mod">
        <pc:chgData name="Errol Cova" userId="b0868ac8-dc3e-41d8-92cf-60f3db8da272" providerId="ADAL" clId="{75E0AFCD-0DC1-4762-8396-B925DC669762}" dt="2025-09-30T13:50:08.195" v="77" actId="1076"/>
        <pc:sldMkLst>
          <pc:docMk/>
          <pc:sldMk cId="4294944038" sldId="556"/>
        </pc:sldMkLst>
        <pc:spChg chg="mod">
          <ac:chgData name="Errol Cova" userId="b0868ac8-dc3e-41d8-92cf-60f3db8da272" providerId="ADAL" clId="{75E0AFCD-0DC1-4762-8396-B925DC669762}" dt="2025-09-30T13:50:08.195" v="77" actId="1076"/>
          <ac:spMkLst>
            <pc:docMk/>
            <pc:sldMk cId="4294944038" sldId="556"/>
            <ac:spMk id="2" creationId="{00000000-0000-0000-0000-000000000000}"/>
          </ac:spMkLst>
        </pc:spChg>
        <pc:picChg chg="add del mod">
          <ac:chgData name="Errol Cova" userId="b0868ac8-dc3e-41d8-92cf-60f3db8da272" providerId="ADAL" clId="{75E0AFCD-0DC1-4762-8396-B925DC669762}" dt="2025-09-30T13:47:13.947" v="62" actId="478"/>
          <ac:picMkLst>
            <pc:docMk/>
            <pc:sldMk cId="4294944038" sldId="556"/>
            <ac:picMk id="5" creationId="{118526D1-4D88-E873-0A5A-2CB4C30A6D62}"/>
          </ac:picMkLst>
        </pc:picChg>
        <pc:picChg chg="add del mod">
          <ac:chgData name="Errol Cova" userId="b0868ac8-dc3e-41d8-92cf-60f3db8da272" providerId="ADAL" clId="{75E0AFCD-0DC1-4762-8396-B925DC669762}" dt="2025-09-30T13:48:15.669" v="69" actId="478"/>
          <ac:picMkLst>
            <pc:docMk/>
            <pc:sldMk cId="4294944038" sldId="556"/>
            <ac:picMk id="7" creationId="{3C3F2B63-34F7-42DD-6D4F-DC91C4F86EFB}"/>
          </ac:picMkLst>
        </pc:picChg>
        <pc:picChg chg="add mod">
          <ac:chgData name="Errol Cova" userId="b0868ac8-dc3e-41d8-92cf-60f3db8da272" providerId="ADAL" clId="{75E0AFCD-0DC1-4762-8396-B925DC669762}" dt="2025-09-30T13:49:59.546" v="76" actId="14100"/>
          <ac:picMkLst>
            <pc:docMk/>
            <pc:sldMk cId="4294944038" sldId="556"/>
            <ac:picMk id="9" creationId="{0544FE40-A750-03DC-79FD-A2EAD5474BDE}"/>
          </ac:picMkLst>
        </pc:picChg>
        <pc:picChg chg="del mod">
          <ac:chgData name="Errol Cova" userId="b0868ac8-dc3e-41d8-92cf-60f3db8da272" providerId="ADAL" clId="{75E0AFCD-0DC1-4762-8396-B925DC669762}" dt="2025-09-30T13:44:19.314" v="56" actId="478"/>
          <ac:picMkLst>
            <pc:docMk/>
            <pc:sldMk cId="4294944038" sldId="556"/>
            <ac:picMk id="4098" creationId="{00000000-0000-0000-0000-000000000000}"/>
          </ac:picMkLst>
        </pc:picChg>
      </pc:sldChg>
      <pc:sldChg chg="del">
        <pc:chgData name="Errol Cova" userId="b0868ac8-dc3e-41d8-92cf-60f3db8da272" providerId="ADAL" clId="{75E0AFCD-0DC1-4762-8396-B925DC669762}" dt="2025-09-30T15:03:57.898" v="168" actId="47"/>
        <pc:sldMkLst>
          <pc:docMk/>
          <pc:sldMk cId="655369948" sldId="565"/>
        </pc:sldMkLst>
      </pc:sldChg>
      <pc:sldChg chg="del">
        <pc:chgData name="Errol Cova" userId="b0868ac8-dc3e-41d8-92cf-60f3db8da272" providerId="ADAL" clId="{75E0AFCD-0DC1-4762-8396-B925DC669762}" dt="2025-09-30T15:03:58.529" v="169" actId="47"/>
        <pc:sldMkLst>
          <pc:docMk/>
          <pc:sldMk cId="2456586243" sldId="643"/>
        </pc:sldMkLst>
      </pc:sldChg>
      <pc:sldChg chg="modSp mod">
        <pc:chgData name="Errol Cova" userId="b0868ac8-dc3e-41d8-92cf-60f3db8da272" providerId="ADAL" clId="{75E0AFCD-0DC1-4762-8396-B925DC669762}" dt="2025-09-30T15:06:33.437" v="178" actId="114"/>
        <pc:sldMkLst>
          <pc:docMk/>
          <pc:sldMk cId="3337940899" sldId="647"/>
        </pc:sldMkLst>
        <pc:spChg chg="mod">
          <ac:chgData name="Errol Cova" userId="b0868ac8-dc3e-41d8-92cf-60f3db8da272" providerId="ADAL" clId="{75E0AFCD-0DC1-4762-8396-B925DC669762}" dt="2025-09-30T15:06:33.437" v="178" actId="114"/>
          <ac:spMkLst>
            <pc:docMk/>
            <pc:sldMk cId="3337940899" sldId="647"/>
            <ac:spMk id="2" creationId="{7FFB2525-EAB6-F807-9171-78F035D049DD}"/>
          </ac:spMkLst>
        </pc:spChg>
      </pc:sldChg>
      <pc:sldChg chg="addSp delSp modSp mod modClrScheme chgLayout">
        <pc:chgData name="Errol Cova" userId="b0868ac8-dc3e-41d8-92cf-60f3db8da272" providerId="ADAL" clId="{75E0AFCD-0DC1-4762-8396-B925DC669762}" dt="2025-09-29T20:08:01.170" v="48" actId="14100"/>
        <pc:sldMkLst>
          <pc:docMk/>
          <pc:sldMk cId="4171988786" sldId="664"/>
        </pc:sldMkLst>
        <pc:spChg chg="add mod">
          <ac:chgData name="Errol Cova" userId="b0868ac8-dc3e-41d8-92cf-60f3db8da272" providerId="ADAL" clId="{75E0AFCD-0DC1-4762-8396-B925DC669762}" dt="2025-09-29T20:08:01.170" v="48" actId="14100"/>
          <ac:spMkLst>
            <pc:docMk/>
            <pc:sldMk cId="4171988786" sldId="664"/>
            <ac:spMk id="4" creationId="{00000000-0000-0000-0000-000000000000}"/>
          </ac:spMkLst>
        </pc:spChg>
        <pc:spChg chg="del">
          <ac:chgData name="Errol Cova" userId="b0868ac8-dc3e-41d8-92cf-60f3db8da272" providerId="ADAL" clId="{75E0AFCD-0DC1-4762-8396-B925DC669762}" dt="2025-09-29T19:57:16.551" v="2" actId="478"/>
          <ac:spMkLst>
            <pc:docMk/>
            <pc:sldMk cId="4171988786" sldId="664"/>
            <ac:spMk id="5" creationId="{00000000-0000-0000-0000-000000000000}"/>
          </ac:spMkLst>
        </pc:spChg>
        <pc:spChg chg="add mod">
          <ac:chgData name="Errol Cova" userId="b0868ac8-dc3e-41d8-92cf-60f3db8da272" providerId="ADAL" clId="{75E0AFCD-0DC1-4762-8396-B925DC669762}" dt="2025-09-29T20:07:28.822" v="42" actId="2711"/>
          <ac:spMkLst>
            <pc:docMk/>
            <pc:sldMk cId="4171988786" sldId="664"/>
            <ac:spMk id="11" creationId="{18CA1877-D996-A16A-6244-CFE3A3A798DD}"/>
          </ac:spMkLst>
        </pc:spChg>
        <pc:spChg chg="add mod">
          <ac:chgData name="Errol Cova" userId="b0868ac8-dc3e-41d8-92cf-60f3db8da272" providerId="ADAL" clId="{75E0AFCD-0DC1-4762-8396-B925DC669762}" dt="2025-09-29T20:04:37.552" v="12" actId="26606"/>
          <ac:spMkLst>
            <pc:docMk/>
            <pc:sldMk cId="4171988786" sldId="664"/>
            <ac:spMk id="13" creationId="{BB8901CA-3679-20CF-04C6-91180E7C1C7E}"/>
          </ac:spMkLst>
        </pc:spChg>
        <pc:picChg chg="del">
          <ac:chgData name="Errol Cova" userId="b0868ac8-dc3e-41d8-92cf-60f3db8da272" providerId="ADAL" clId="{75E0AFCD-0DC1-4762-8396-B925DC669762}" dt="2025-09-29T20:03:17.464" v="3" actId="478"/>
          <ac:picMkLst>
            <pc:docMk/>
            <pc:sldMk cId="4171988786" sldId="664"/>
            <ac:picMk id="3" creationId="{FBAE6093-4A37-B26D-1F24-640BE95D72BA}"/>
          </ac:picMkLst>
        </pc:picChg>
        <pc:picChg chg="add mod">
          <ac:chgData name="Errol Cova" userId="b0868ac8-dc3e-41d8-92cf-60f3db8da272" providerId="ADAL" clId="{75E0AFCD-0DC1-4762-8396-B925DC669762}" dt="2025-09-29T20:07:40.746" v="44" actId="14100"/>
          <ac:picMkLst>
            <pc:docMk/>
            <pc:sldMk cId="4171988786" sldId="664"/>
            <ac:picMk id="6" creationId="{5916B6B6-AE5D-ACE9-1E17-06955DA468E3}"/>
          </ac:picMkLst>
        </pc:picChg>
      </pc:sldChg>
      <pc:sldChg chg="addSp delSp modSp mod modClrScheme chgLayout">
        <pc:chgData name="Errol Cova" userId="b0868ac8-dc3e-41d8-92cf-60f3db8da272" providerId="ADAL" clId="{75E0AFCD-0DC1-4762-8396-B925DC669762}" dt="2025-09-30T15:20:57.761" v="204" actId="14100"/>
        <pc:sldMkLst>
          <pc:docMk/>
          <pc:sldMk cId="98937883" sldId="677"/>
        </pc:sldMkLst>
        <pc:spChg chg="mod ord">
          <ac:chgData name="Errol Cova" userId="b0868ac8-dc3e-41d8-92cf-60f3db8da272" providerId="ADAL" clId="{75E0AFCD-0DC1-4762-8396-B925DC669762}" dt="2025-09-30T15:20:39.284" v="203" actId="1076"/>
          <ac:spMkLst>
            <pc:docMk/>
            <pc:sldMk cId="98937883" sldId="677"/>
            <ac:spMk id="3" creationId="{0D04BAD3-31EB-7EC1-DACC-0101206C23F3}"/>
          </ac:spMkLst>
        </pc:spChg>
        <pc:spChg chg="del mod">
          <ac:chgData name="Errol Cova" userId="b0868ac8-dc3e-41d8-92cf-60f3db8da272" providerId="ADAL" clId="{75E0AFCD-0DC1-4762-8396-B925DC669762}" dt="2025-09-29T19:56:52.430" v="1" actId="478"/>
          <ac:spMkLst>
            <pc:docMk/>
            <pc:sldMk cId="98937883" sldId="677"/>
            <ac:spMk id="4" creationId="{00000000-0000-0000-0000-000000000000}"/>
          </ac:spMkLst>
        </pc:spChg>
        <pc:spChg chg="mod">
          <ac:chgData name="Errol Cova" userId="b0868ac8-dc3e-41d8-92cf-60f3db8da272" providerId="ADAL" clId="{75E0AFCD-0DC1-4762-8396-B925DC669762}" dt="2025-09-29T20:06:40.199" v="39" actId="26606"/>
          <ac:spMkLst>
            <pc:docMk/>
            <pc:sldMk cId="98937883" sldId="677"/>
            <ac:spMk id="5" creationId="{747E8E4A-F369-ABFC-F881-23F0C90FABF3}"/>
          </ac:spMkLst>
        </pc:spChg>
        <pc:spChg chg="add del mod">
          <ac:chgData name="Errol Cova" userId="b0868ac8-dc3e-41d8-92cf-60f3db8da272" providerId="ADAL" clId="{75E0AFCD-0DC1-4762-8396-B925DC669762}" dt="2025-09-29T20:06:40.199" v="39" actId="26606"/>
          <ac:spMkLst>
            <pc:docMk/>
            <pc:sldMk cId="98937883" sldId="677"/>
            <ac:spMk id="10" creationId="{2973C27A-6CC1-D341-84EC-674F42C006C9}"/>
          </ac:spMkLst>
        </pc:spChg>
        <pc:picChg chg="add del mod">
          <ac:chgData name="Errol Cova" userId="b0868ac8-dc3e-41d8-92cf-60f3db8da272" providerId="ADAL" clId="{75E0AFCD-0DC1-4762-8396-B925DC669762}" dt="2025-09-30T15:19:54.082" v="198" actId="478"/>
          <ac:picMkLst>
            <pc:docMk/>
            <pc:sldMk cId="98937883" sldId="677"/>
            <ac:picMk id="2" creationId="{28180A3E-A575-14BC-2E0D-AF72C3F2EE27}"/>
          </ac:picMkLst>
        </pc:picChg>
        <pc:picChg chg="add del mod">
          <ac:chgData name="Errol Cova" userId="b0868ac8-dc3e-41d8-92cf-60f3db8da272" providerId="ADAL" clId="{75E0AFCD-0DC1-4762-8396-B925DC669762}" dt="2025-09-30T15:19:50.384" v="197" actId="478"/>
          <ac:picMkLst>
            <pc:docMk/>
            <pc:sldMk cId="98937883" sldId="677"/>
            <ac:picMk id="4" creationId="{8F5BFF03-DCFA-6003-AE5A-7CC78BC0F1E0}"/>
          </ac:picMkLst>
        </pc:picChg>
        <pc:picChg chg="add mod">
          <ac:chgData name="Errol Cova" userId="b0868ac8-dc3e-41d8-92cf-60f3db8da272" providerId="ADAL" clId="{75E0AFCD-0DC1-4762-8396-B925DC669762}" dt="2025-09-30T15:20:57.761" v="204" actId="14100"/>
          <ac:picMkLst>
            <pc:docMk/>
            <pc:sldMk cId="98937883" sldId="677"/>
            <ac:picMk id="6" creationId="{4A440D49-F0D6-89FB-3787-0F620284C92F}"/>
          </ac:picMkLst>
        </pc:picChg>
      </pc:sldChg>
      <pc:sldChg chg="addSp delSp modSp mod">
        <pc:chgData name="Errol Cova" userId="b0868ac8-dc3e-41d8-92cf-60f3db8da272" providerId="ADAL" clId="{75E0AFCD-0DC1-4762-8396-B925DC669762}" dt="2025-09-30T18:40:29.739" v="225" actId="14100"/>
        <pc:sldMkLst>
          <pc:docMk/>
          <pc:sldMk cId="156898703" sldId="679"/>
        </pc:sldMkLst>
        <pc:spChg chg="mod">
          <ac:chgData name="Errol Cova" userId="b0868ac8-dc3e-41d8-92cf-60f3db8da272" providerId="ADAL" clId="{75E0AFCD-0DC1-4762-8396-B925DC669762}" dt="2025-09-30T18:40:29.739" v="225" actId="14100"/>
          <ac:spMkLst>
            <pc:docMk/>
            <pc:sldMk cId="156898703" sldId="679"/>
            <ac:spMk id="3" creationId="{1A9E11C5-8260-39A1-55E5-ED95CAC0AE02}"/>
          </ac:spMkLst>
        </pc:spChg>
        <pc:spChg chg="add">
          <ac:chgData name="Errol Cova" userId="b0868ac8-dc3e-41d8-92cf-60f3db8da272" providerId="ADAL" clId="{75E0AFCD-0DC1-4762-8396-B925DC669762}" dt="2025-09-30T18:37:00.862" v="215"/>
          <ac:spMkLst>
            <pc:docMk/>
            <pc:sldMk cId="156898703" sldId="679"/>
            <ac:spMk id="5" creationId="{7BC30226-4281-489A-E746-E3285A27F66F}"/>
          </ac:spMkLst>
        </pc:spChg>
        <pc:spChg chg="add">
          <ac:chgData name="Errol Cova" userId="b0868ac8-dc3e-41d8-92cf-60f3db8da272" providerId="ADAL" clId="{75E0AFCD-0DC1-4762-8396-B925DC669762}" dt="2025-09-30T18:37:08.924" v="216"/>
          <ac:spMkLst>
            <pc:docMk/>
            <pc:sldMk cId="156898703" sldId="679"/>
            <ac:spMk id="7" creationId="{4CB0DFD6-BD97-80B5-CF0A-9047D70DFF3A}"/>
          </ac:spMkLst>
        </pc:spChg>
        <pc:spChg chg="add">
          <ac:chgData name="Errol Cova" userId="b0868ac8-dc3e-41d8-92cf-60f3db8da272" providerId="ADAL" clId="{75E0AFCD-0DC1-4762-8396-B925DC669762}" dt="2025-09-30T18:37:13.805" v="217"/>
          <ac:spMkLst>
            <pc:docMk/>
            <pc:sldMk cId="156898703" sldId="679"/>
            <ac:spMk id="9" creationId="{E3575E12-218A-B57B-913E-42FF32141B6A}"/>
          </ac:spMkLst>
        </pc:spChg>
        <pc:spChg chg="add">
          <ac:chgData name="Errol Cova" userId="b0868ac8-dc3e-41d8-92cf-60f3db8da272" providerId="ADAL" clId="{75E0AFCD-0DC1-4762-8396-B925DC669762}" dt="2025-09-30T18:37:28.080" v="218"/>
          <ac:spMkLst>
            <pc:docMk/>
            <pc:sldMk cId="156898703" sldId="679"/>
            <ac:spMk id="10" creationId="{5FD01E7F-000A-B576-501E-BB5EBCB47776}"/>
          </ac:spMkLst>
        </pc:spChg>
        <pc:picChg chg="add mod">
          <ac:chgData name="Errol Cova" userId="b0868ac8-dc3e-41d8-92cf-60f3db8da272" providerId="ADAL" clId="{75E0AFCD-0DC1-4762-8396-B925DC669762}" dt="2025-09-30T18:34:58.085" v="212" actId="1076"/>
          <ac:picMkLst>
            <pc:docMk/>
            <pc:sldMk cId="156898703" sldId="679"/>
            <ac:picMk id="2" creationId="{9EDE1ED1-8910-6846-59BF-55C1BF586989}"/>
          </ac:picMkLst>
        </pc:picChg>
        <pc:picChg chg="del">
          <ac:chgData name="Errol Cova" userId="b0868ac8-dc3e-41d8-92cf-60f3db8da272" providerId="ADAL" clId="{75E0AFCD-0DC1-4762-8396-B925DC669762}" dt="2025-09-30T18:34:43.901" v="208" actId="478"/>
          <ac:picMkLst>
            <pc:docMk/>
            <pc:sldMk cId="156898703" sldId="679"/>
            <ac:picMk id="8" creationId="{BD3886E3-D6A7-2127-B5C5-96E6237E2472}"/>
          </ac:picMkLst>
        </pc:picChg>
      </pc:sldChg>
      <pc:sldChg chg="addSp delSp modSp add mod">
        <pc:chgData name="Errol Cova" userId="b0868ac8-dc3e-41d8-92cf-60f3db8da272" providerId="ADAL" clId="{75E0AFCD-0DC1-4762-8396-B925DC669762}" dt="2025-09-30T14:18:26.445" v="108" actId="1076"/>
        <pc:sldMkLst>
          <pc:docMk/>
          <pc:sldMk cId="1992551122" sldId="680"/>
        </pc:sldMkLst>
        <pc:spChg chg="del mod">
          <ac:chgData name="Errol Cova" userId="b0868ac8-dc3e-41d8-92cf-60f3db8da272" providerId="ADAL" clId="{75E0AFCD-0DC1-4762-8396-B925DC669762}" dt="2025-09-30T14:18:14.760" v="105" actId="478"/>
          <ac:spMkLst>
            <pc:docMk/>
            <pc:sldMk cId="1992551122" sldId="680"/>
            <ac:spMk id="2" creationId="{A97091D3-7461-4B96-3903-7318F67157DD}"/>
          </ac:spMkLst>
        </pc:spChg>
        <pc:spChg chg="mod">
          <ac:chgData name="Errol Cova" userId="b0868ac8-dc3e-41d8-92cf-60f3db8da272" providerId="ADAL" clId="{75E0AFCD-0DC1-4762-8396-B925DC669762}" dt="2025-09-30T14:18:03.586" v="103" actId="27636"/>
          <ac:spMkLst>
            <pc:docMk/>
            <pc:sldMk cId="1992551122" sldId="680"/>
            <ac:spMk id="3" creationId="{AFE73F0A-8635-17BF-55C0-F1E3A0B32E2C}"/>
          </ac:spMkLst>
        </pc:spChg>
        <pc:picChg chg="add del mod">
          <ac:chgData name="Errol Cova" userId="b0868ac8-dc3e-41d8-92cf-60f3db8da272" providerId="ADAL" clId="{75E0AFCD-0DC1-4762-8396-B925DC669762}" dt="2025-09-30T14:15:04.914" v="94" actId="478"/>
          <ac:picMkLst>
            <pc:docMk/>
            <pc:sldMk cId="1992551122" sldId="680"/>
            <ac:picMk id="6" creationId="{5378E1EF-45B2-9215-F2CF-B423F58575AF}"/>
          </ac:picMkLst>
        </pc:picChg>
        <pc:picChg chg="add del mod">
          <ac:chgData name="Errol Cova" userId="b0868ac8-dc3e-41d8-92cf-60f3db8da272" providerId="ADAL" clId="{75E0AFCD-0DC1-4762-8396-B925DC669762}" dt="2025-09-30T14:16:04.311" v="96" actId="478"/>
          <ac:picMkLst>
            <pc:docMk/>
            <pc:sldMk cId="1992551122" sldId="680"/>
            <ac:picMk id="8" creationId="{C0F613A1-27C5-E5DA-0377-395D6BBB76F4}"/>
          </ac:picMkLst>
        </pc:picChg>
        <pc:picChg chg="add mod">
          <ac:chgData name="Errol Cova" userId="b0868ac8-dc3e-41d8-92cf-60f3db8da272" providerId="ADAL" clId="{75E0AFCD-0DC1-4762-8396-B925DC669762}" dt="2025-09-30T14:18:26.445" v="108" actId="1076"/>
          <ac:picMkLst>
            <pc:docMk/>
            <pc:sldMk cId="1992551122" sldId="680"/>
            <ac:picMk id="10" creationId="{22654B63-2973-0891-19D5-4AACF8819DC8}"/>
          </ac:picMkLst>
        </pc:picChg>
      </pc:sldChg>
      <pc:sldChg chg="addSp delSp modSp add mod">
        <pc:chgData name="Errol Cova" userId="b0868ac8-dc3e-41d8-92cf-60f3db8da272" providerId="ADAL" clId="{75E0AFCD-0DC1-4762-8396-B925DC669762}" dt="2025-09-30T14:56:13.319" v="136" actId="14100"/>
        <pc:sldMkLst>
          <pc:docMk/>
          <pc:sldMk cId="1491031067" sldId="681"/>
        </pc:sldMkLst>
        <pc:spChg chg="del">
          <ac:chgData name="Errol Cova" userId="b0868ac8-dc3e-41d8-92cf-60f3db8da272" providerId="ADAL" clId="{75E0AFCD-0DC1-4762-8396-B925DC669762}" dt="2025-09-30T14:19:49.400" v="110" actId="478"/>
          <ac:spMkLst>
            <pc:docMk/>
            <pc:sldMk cId="1491031067" sldId="681"/>
            <ac:spMk id="3" creationId="{E9675CF5-9646-E8B1-4E98-F1D2F2749D22}"/>
          </ac:spMkLst>
        </pc:spChg>
        <pc:spChg chg="add del mod">
          <ac:chgData name="Errol Cova" userId="b0868ac8-dc3e-41d8-92cf-60f3db8da272" providerId="ADAL" clId="{75E0AFCD-0DC1-4762-8396-B925DC669762}" dt="2025-09-30T14:20:26.021" v="115" actId="478"/>
          <ac:spMkLst>
            <pc:docMk/>
            <pc:sldMk cId="1491031067" sldId="681"/>
            <ac:spMk id="5" creationId="{6995DE7F-C151-CC5F-B98E-E314A5636D54}"/>
          </ac:spMkLst>
        </pc:spChg>
        <pc:picChg chg="add del">
          <ac:chgData name="Errol Cova" userId="b0868ac8-dc3e-41d8-92cf-60f3db8da272" providerId="ADAL" clId="{75E0AFCD-0DC1-4762-8396-B925DC669762}" dt="2025-09-30T14:20:10.843" v="112" actId="478"/>
          <ac:picMkLst>
            <pc:docMk/>
            <pc:sldMk cId="1491031067" sldId="681"/>
            <ac:picMk id="6" creationId="{5F74C953-1257-064D-38FD-001EF50851FA}"/>
          </ac:picMkLst>
        </pc:picChg>
        <pc:picChg chg="add del mod">
          <ac:chgData name="Errol Cova" userId="b0868ac8-dc3e-41d8-92cf-60f3db8da272" providerId="ADAL" clId="{75E0AFCD-0DC1-4762-8396-B925DC669762}" dt="2025-09-30T14:50:39.121" v="130" actId="478"/>
          <ac:picMkLst>
            <pc:docMk/>
            <pc:sldMk cId="1491031067" sldId="681"/>
            <ac:picMk id="7" creationId="{8547A2B3-0461-B948-39E6-D91E40E72E16}"/>
          </ac:picMkLst>
        </pc:picChg>
        <pc:picChg chg="add mod">
          <ac:chgData name="Errol Cova" userId="b0868ac8-dc3e-41d8-92cf-60f3db8da272" providerId="ADAL" clId="{75E0AFCD-0DC1-4762-8396-B925DC669762}" dt="2025-09-30T14:50:35.518" v="129"/>
          <ac:picMkLst>
            <pc:docMk/>
            <pc:sldMk cId="1491031067" sldId="681"/>
            <ac:picMk id="8" creationId="{302737D5-0AAC-094A-1D8C-2A8AE48C47EB}"/>
          </ac:picMkLst>
        </pc:picChg>
        <pc:picChg chg="add mod">
          <ac:chgData name="Errol Cova" userId="b0868ac8-dc3e-41d8-92cf-60f3db8da272" providerId="ADAL" clId="{75E0AFCD-0DC1-4762-8396-B925DC669762}" dt="2025-09-30T14:56:13.319" v="136" actId="14100"/>
          <ac:picMkLst>
            <pc:docMk/>
            <pc:sldMk cId="1491031067" sldId="681"/>
            <ac:picMk id="9" creationId="{A97D862E-215B-D2B0-B14D-F1039E68C5F5}"/>
          </ac:picMkLst>
        </pc:picChg>
        <pc:picChg chg="del">
          <ac:chgData name="Errol Cova" userId="b0868ac8-dc3e-41d8-92cf-60f3db8da272" providerId="ADAL" clId="{75E0AFCD-0DC1-4762-8396-B925DC669762}" dt="2025-09-30T14:48:52.720" v="124" actId="21"/>
          <ac:picMkLst>
            <pc:docMk/>
            <pc:sldMk cId="1491031067" sldId="681"/>
            <ac:picMk id="10" creationId="{F0987C67-D831-E07E-3853-5411851D3C12}"/>
          </ac:picMkLst>
        </pc:picChg>
      </pc:sldChg>
      <pc:sldChg chg="addSp delSp modSp new mod modClrScheme chgLayout">
        <pc:chgData name="Errol Cova" userId="b0868ac8-dc3e-41d8-92cf-60f3db8da272" providerId="ADAL" clId="{75E0AFCD-0DC1-4762-8396-B925DC669762}" dt="2025-09-30T15:55:59.830" v="207" actId="14100"/>
        <pc:sldMkLst>
          <pc:docMk/>
          <pc:sldMk cId="3442769543" sldId="682"/>
        </pc:sldMkLst>
        <pc:spChg chg="del">
          <ac:chgData name="Errol Cova" userId="b0868ac8-dc3e-41d8-92cf-60f3db8da272" providerId="ADAL" clId="{75E0AFCD-0DC1-4762-8396-B925DC669762}" dt="2025-09-30T14:48:28.007" v="123" actId="26606"/>
          <ac:spMkLst>
            <pc:docMk/>
            <pc:sldMk cId="3442769543" sldId="682"/>
            <ac:spMk id="2" creationId="{419FCFDF-0801-BF1C-7052-3C859DBBEEC5}"/>
          </ac:spMkLst>
        </pc:spChg>
        <pc:spChg chg="del">
          <ac:chgData name="Errol Cova" userId="b0868ac8-dc3e-41d8-92cf-60f3db8da272" providerId="ADAL" clId="{75E0AFCD-0DC1-4762-8396-B925DC669762}" dt="2025-09-30T14:48:12.219" v="121" actId="478"/>
          <ac:spMkLst>
            <pc:docMk/>
            <pc:sldMk cId="3442769543" sldId="682"/>
            <ac:spMk id="3" creationId="{ECCE0BB1-4BE3-C894-ABF7-54BB96F33F1B}"/>
          </ac:spMkLst>
        </pc:spChg>
        <pc:spChg chg="add del mod">
          <ac:chgData name="Errol Cova" userId="b0868ac8-dc3e-41d8-92cf-60f3db8da272" providerId="ADAL" clId="{75E0AFCD-0DC1-4762-8396-B925DC669762}" dt="2025-09-30T14:49:32.640" v="128" actId="478"/>
          <ac:spMkLst>
            <pc:docMk/>
            <pc:sldMk cId="3442769543" sldId="682"/>
            <ac:spMk id="9" creationId="{53D43D94-475E-99BB-7BD3-BCF134B191FA}"/>
          </ac:spMkLst>
        </pc:spChg>
        <pc:spChg chg="add mod">
          <ac:chgData name="Errol Cova" userId="b0868ac8-dc3e-41d8-92cf-60f3db8da272" providerId="ADAL" clId="{75E0AFCD-0DC1-4762-8396-B925DC669762}" dt="2025-09-30T14:48:28.007" v="123" actId="26606"/>
          <ac:spMkLst>
            <pc:docMk/>
            <pc:sldMk cId="3442769543" sldId="682"/>
            <ac:spMk id="11" creationId="{DBFDCA53-277A-D82F-9E72-F5B3E06398E0}"/>
          </ac:spMkLst>
        </pc:spChg>
        <pc:picChg chg="add mod">
          <ac:chgData name="Errol Cova" userId="b0868ac8-dc3e-41d8-92cf-60f3db8da272" providerId="ADAL" clId="{75E0AFCD-0DC1-4762-8396-B925DC669762}" dt="2025-09-30T15:55:59.830" v="207" actId="14100"/>
          <ac:picMkLst>
            <pc:docMk/>
            <pc:sldMk cId="3442769543" sldId="682"/>
            <ac:picMk id="4" creationId="{3734B43B-1B84-3CE4-277E-28476555A621}"/>
          </ac:picMkLst>
        </pc:picChg>
        <pc:picChg chg="add">
          <ac:chgData name="Errol Cova" userId="b0868ac8-dc3e-41d8-92cf-60f3db8da272" providerId="ADAL" clId="{75E0AFCD-0DC1-4762-8396-B925DC669762}" dt="2025-09-30T14:48:56.776" v="125"/>
          <ac:picMkLst>
            <pc:docMk/>
            <pc:sldMk cId="3442769543" sldId="682"/>
            <ac:picMk id="5" creationId="{E46E0678-FE67-1E99-A821-34EF78A2A495}"/>
          </ac:picMkLst>
        </pc:picChg>
        <pc:picChg chg="add mod">
          <ac:chgData name="Errol Cova" userId="b0868ac8-dc3e-41d8-92cf-60f3db8da272" providerId="ADAL" clId="{75E0AFCD-0DC1-4762-8396-B925DC669762}" dt="2025-09-30T14:49:27.610" v="127" actId="1076"/>
          <ac:picMkLst>
            <pc:docMk/>
            <pc:sldMk cId="3442769543" sldId="682"/>
            <ac:picMk id="6" creationId="{C11CE58F-09DC-3447-5E44-0F91BAE60F98}"/>
          </ac:picMkLst>
        </pc:picChg>
      </pc:sldChg>
      <pc:sldChg chg="add">
        <pc:chgData name="Errol Cova" userId="b0868ac8-dc3e-41d8-92cf-60f3db8da272" providerId="ADAL" clId="{75E0AFCD-0DC1-4762-8396-B925DC669762}" dt="2025-09-30T15:02:42.372" v="137"/>
        <pc:sldMkLst>
          <pc:docMk/>
          <pc:sldMk cId="3892743262" sldId="683"/>
        </pc:sldMkLst>
      </pc:sldChg>
      <pc:sldChg chg="add">
        <pc:chgData name="Errol Cova" userId="b0868ac8-dc3e-41d8-92cf-60f3db8da272" providerId="ADAL" clId="{75E0AFCD-0DC1-4762-8396-B925DC669762}" dt="2025-09-30T15:02:42.372" v="137"/>
        <pc:sldMkLst>
          <pc:docMk/>
          <pc:sldMk cId="3123613664" sldId="684"/>
        </pc:sldMkLst>
      </pc:sldChg>
      <pc:sldChg chg="add">
        <pc:chgData name="Errol Cova" userId="b0868ac8-dc3e-41d8-92cf-60f3db8da272" providerId="ADAL" clId="{75E0AFCD-0DC1-4762-8396-B925DC669762}" dt="2025-09-30T15:02:42.372" v="137"/>
        <pc:sldMkLst>
          <pc:docMk/>
          <pc:sldMk cId="3405641242" sldId="68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9B9AD-7057-4B71-8D76-F9BA1AF57471}" type="doc">
      <dgm:prSet loTypeId="urn:microsoft.com/office/officeart/2005/8/layout/hList7" loCatId="" qsTypeId="urn:microsoft.com/office/officeart/2005/8/quickstyle/simple1" qsCatId="simple" csTypeId="urn:microsoft.com/office/officeart/2005/8/colors/accent0_2" csCatId="mainScheme" phldr="1"/>
      <dgm:spPr/>
      <dgm:t>
        <a:bodyPr/>
        <a:lstStyle/>
        <a:p>
          <a:endParaRPr lang="en-US"/>
        </a:p>
      </dgm:t>
    </dgm:pt>
    <dgm:pt modelId="{9B0B728C-F7CA-4ADC-A5A9-92B8522E8BC1}">
      <dgm:prSet custT="1"/>
      <dgm:spPr/>
      <dgm:t>
        <a:bodyPr/>
        <a:lstStyle/>
        <a:p>
          <a:r>
            <a:rPr lang="en-GB" sz="1800" b="1" i="0" dirty="0"/>
            <a:t>Securities Landscape</a:t>
          </a:r>
          <a:endParaRPr lang="en-US" sz="1800" dirty="0"/>
        </a:p>
      </dgm:t>
    </dgm:pt>
    <dgm:pt modelId="{FDBD1A02-7C02-44F4-97A9-D678D170ABDA}" type="parTrans" cxnId="{C41EDF29-71C6-419C-A36B-BFE5138A9933}">
      <dgm:prSet/>
      <dgm:spPr/>
      <dgm:t>
        <a:bodyPr/>
        <a:lstStyle/>
        <a:p>
          <a:endParaRPr lang="en-US"/>
        </a:p>
      </dgm:t>
    </dgm:pt>
    <dgm:pt modelId="{83266598-D632-4017-82F9-BE8F2E8E1A79}" type="sibTrans" cxnId="{C41EDF29-71C6-419C-A36B-BFE5138A9933}">
      <dgm:prSet/>
      <dgm:spPr/>
      <dgm:t>
        <a:bodyPr/>
        <a:lstStyle/>
        <a:p>
          <a:endParaRPr lang="en-US"/>
        </a:p>
      </dgm:t>
    </dgm:pt>
    <dgm:pt modelId="{038E82BD-6D79-4548-A6C5-77ED33FB7598}">
      <dgm:prSet custT="1"/>
      <dgm:spPr/>
      <dgm:t>
        <a:bodyPr/>
        <a:lstStyle/>
        <a:p>
          <a:r>
            <a:rPr lang="en-GB" sz="1200" b="0" i="0" dirty="0"/>
            <a:t>Wealth/Asset Management Firms</a:t>
          </a:r>
          <a:endParaRPr lang="en-US" sz="1200" dirty="0"/>
        </a:p>
      </dgm:t>
    </dgm:pt>
    <dgm:pt modelId="{25F386FA-1191-4677-8101-936AAA1C0D9E}" type="parTrans" cxnId="{4A277013-028B-4B3A-A531-5559087F7D89}">
      <dgm:prSet/>
      <dgm:spPr/>
      <dgm:t>
        <a:bodyPr/>
        <a:lstStyle/>
        <a:p>
          <a:endParaRPr lang="en-US"/>
        </a:p>
      </dgm:t>
    </dgm:pt>
    <dgm:pt modelId="{C5E4114F-01A1-4D1C-8545-08C4B195F78F}" type="sibTrans" cxnId="{4A277013-028B-4B3A-A531-5559087F7D89}">
      <dgm:prSet/>
      <dgm:spPr/>
      <dgm:t>
        <a:bodyPr/>
        <a:lstStyle/>
        <a:p>
          <a:endParaRPr lang="en-US"/>
        </a:p>
      </dgm:t>
    </dgm:pt>
    <dgm:pt modelId="{D37A9131-4764-4692-B680-F4712F8B95D8}">
      <dgm:prSet custT="1"/>
      <dgm:spPr/>
      <dgm:t>
        <a:bodyPr/>
        <a:lstStyle/>
        <a:p>
          <a:r>
            <a:rPr lang="en-GB" sz="1200" b="0" i="0" dirty="0"/>
            <a:t>Hedge Funds</a:t>
          </a:r>
          <a:endParaRPr lang="en-US" sz="1200" dirty="0"/>
        </a:p>
      </dgm:t>
    </dgm:pt>
    <dgm:pt modelId="{CEEE5296-F7F5-448E-AD80-865F5E698168}" type="parTrans" cxnId="{C9549A30-D07E-4964-BAAC-DE5088C7E012}">
      <dgm:prSet/>
      <dgm:spPr/>
      <dgm:t>
        <a:bodyPr/>
        <a:lstStyle/>
        <a:p>
          <a:endParaRPr lang="en-US"/>
        </a:p>
      </dgm:t>
    </dgm:pt>
    <dgm:pt modelId="{E59DDE05-0699-444F-AA91-EB440D8BD87F}" type="sibTrans" cxnId="{C9549A30-D07E-4964-BAAC-DE5088C7E012}">
      <dgm:prSet/>
      <dgm:spPr/>
      <dgm:t>
        <a:bodyPr/>
        <a:lstStyle/>
        <a:p>
          <a:endParaRPr lang="en-US"/>
        </a:p>
      </dgm:t>
    </dgm:pt>
    <dgm:pt modelId="{36EF04C2-F70B-47D0-BFA5-42AB1A85BF33}">
      <dgm:prSet custT="1"/>
      <dgm:spPr/>
      <dgm:t>
        <a:bodyPr/>
        <a:lstStyle/>
        <a:p>
          <a:r>
            <a:rPr lang="en-GB" sz="1200" b="0" i="0" dirty="0"/>
            <a:t>Private Equity Firms</a:t>
          </a:r>
          <a:endParaRPr lang="en-US" sz="1200" dirty="0"/>
        </a:p>
      </dgm:t>
    </dgm:pt>
    <dgm:pt modelId="{810D338F-85E8-4B5F-8FA6-24EB3E70692D}" type="parTrans" cxnId="{18D06C4B-879F-46AC-B926-0F894C4F0127}">
      <dgm:prSet/>
      <dgm:spPr/>
      <dgm:t>
        <a:bodyPr/>
        <a:lstStyle/>
        <a:p>
          <a:endParaRPr lang="en-US"/>
        </a:p>
      </dgm:t>
    </dgm:pt>
    <dgm:pt modelId="{2D51A855-539A-435F-A08B-B7B07F21B87E}" type="sibTrans" cxnId="{18D06C4B-879F-46AC-B926-0F894C4F0127}">
      <dgm:prSet/>
      <dgm:spPr/>
      <dgm:t>
        <a:bodyPr/>
        <a:lstStyle/>
        <a:p>
          <a:endParaRPr lang="en-US"/>
        </a:p>
      </dgm:t>
    </dgm:pt>
    <dgm:pt modelId="{5681BB60-CB6F-40B8-8411-92AF3E8879DD}">
      <dgm:prSet custT="1"/>
      <dgm:spPr/>
      <dgm:t>
        <a:bodyPr/>
        <a:lstStyle/>
        <a:p>
          <a:r>
            <a:rPr lang="en-GB" sz="1200" b="0" i="0" dirty="0"/>
            <a:t>Brokerage Firms </a:t>
          </a:r>
          <a:endParaRPr lang="en-US" sz="1200" dirty="0"/>
        </a:p>
      </dgm:t>
    </dgm:pt>
    <dgm:pt modelId="{9A7BB597-B4B7-4477-BCD7-A86A58629826}" type="parTrans" cxnId="{2467B863-FBE4-428C-AE13-370E4B69C803}">
      <dgm:prSet/>
      <dgm:spPr/>
      <dgm:t>
        <a:bodyPr/>
        <a:lstStyle/>
        <a:p>
          <a:endParaRPr lang="en-US"/>
        </a:p>
      </dgm:t>
    </dgm:pt>
    <dgm:pt modelId="{570156EA-1CA8-4E7A-A22B-ADC1A6FCE33F}" type="sibTrans" cxnId="{2467B863-FBE4-428C-AE13-370E4B69C803}">
      <dgm:prSet/>
      <dgm:spPr/>
      <dgm:t>
        <a:bodyPr/>
        <a:lstStyle/>
        <a:p>
          <a:endParaRPr lang="en-US"/>
        </a:p>
      </dgm:t>
    </dgm:pt>
    <dgm:pt modelId="{7194AA11-B6B2-431B-BBD4-14D5F16E7A8A}">
      <dgm:prSet custT="1"/>
      <dgm:spPr/>
      <dgm:t>
        <a:bodyPr/>
        <a:lstStyle/>
        <a:p>
          <a:r>
            <a:rPr lang="en-GB" sz="1200" b="0" i="0" dirty="0"/>
            <a:t>Exchanges and clearing houses</a:t>
          </a:r>
          <a:endParaRPr lang="en-US" sz="1200" dirty="0"/>
        </a:p>
      </dgm:t>
    </dgm:pt>
    <dgm:pt modelId="{838F7C9C-D266-449D-B891-0DC884A60EF0}" type="parTrans" cxnId="{DED53536-6670-4620-8E02-BFF5BBB1C4EF}">
      <dgm:prSet/>
      <dgm:spPr/>
      <dgm:t>
        <a:bodyPr/>
        <a:lstStyle/>
        <a:p>
          <a:endParaRPr lang="en-US"/>
        </a:p>
      </dgm:t>
    </dgm:pt>
    <dgm:pt modelId="{9FD6D57B-3E32-4DEB-8604-F958321DF4E2}" type="sibTrans" cxnId="{DED53536-6670-4620-8E02-BFF5BBB1C4EF}">
      <dgm:prSet/>
      <dgm:spPr/>
      <dgm:t>
        <a:bodyPr/>
        <a:lstStyle/>
        <a:p>
          <a:endParaRPr lang="en-US"/>
        </a:p>
      </dgm:t>
    </dgm:pt>
    <dgm:pt modelId="{A22E892C-8DF2-412E-A7B2-F0DDA7514169}">
      <dgm:prSet custT="1"/>
      <dgm:spPr/>
      <dgm:t>
        <a:bodyPr/>
        <a:lstStyle/>
        <a:p>
          <a:r>
            <a:rPr lang="en-GB" sz="1800" b="1" i="0" dirty="0"/>
            <a:t>Banks and Other Credit Companies</a:t>
          </a:r>
          <a:endParaRPr lang="en-US" sz="1800" dirty="0"/>
        </a:p>
      </dgm:t>
    </dgm:pt>
    <dgm:pt modelId="{F18DC22B-860F-46A6-BD76-0F791E9D31C0}" type="parTrans" cxnId="{E0A9BFF6-324C-414B-8B06-9E8D6A41429F}">
      <dgm:prSet/>
      <dgm:spPr/>
      <dgm:t>
        <a:bodyPr/>
        <a:lstStyle/>
        <a:p>
          <a:endParaRPr lang="en-US"/>
        </a:p>
      </dgm:t>
    </dgm:pt>
    <dgm:pt modelId="{B087B6ED-7CC9-42A5-AF1A-6A46AF30D580}" type="sibTrans" cxnId="{E0A9BFF6-324C-414B-8B06-9E8D6A41429F}">
      <dgm:prSet/>
      <dgm:spPr/>
      <dgm:t>
        <a:bodyPr/>
        <a:lstStyle/>
        <a:p>
          <a:endParaRPr lang="en-US"/>
        </a:p>
      </dgm:t>
    </dgm:pt>
    <dgm:pt modelId="{0B149AA4-639A-40C5-BE41-B70FA2C9DC7D}">
      <dgm:prSet custT="1"/>
      <dgm:spPr/>
      <dgm:t>
        <a:bodyPr/>
        <a:lstStyle/>
        <a:p>
          <a:r>
            <a:rPr lang="en-GB" sz="1200" b="0" i="0" dirty="0"/>
            <a:t>Commercial &amp; Retail Banks</a:t>
          </a:r>
          <a:endParaRPr lang="en-US" sz="1200" dirty="0"/>
        </a:p>
      </dgm:t>
    </dgm:pt>
    <dgm:pt modelId="{584640B9-5D93-4DD3-85A2-42BFF2B839E3}" type="parTrans" cxnId="{661ACECD-CE43-48D5-8690-072599E759D6}">
      <dgm:prSet/>
      <dgm:spPr/>
      <dgm:t>
        <a:bodyPr/>
        <a:lstStyle/>
        <a:p>
          <a:endParaRPr lang="en-US"/>
        </a:p>
      </dgm:t>
    </dgm:pt>
    <dgm:pt modelId="{28F92564-32E5-4D7B-974B-06C8CB7B3888}" type="sibTrans" cxnId="{661ACECD-CE43-48D5-8690-072599E759D6}">
      <dgm:prSet/>
      <dgm:spPr/>
      <dgm:t>
        <a:bodyPr/>
        <a:lstStyle/>
        <a:p>
          <a:endParaRPr lang="en-US"/>
        </a:p>
      </dgm:t>
    </dgm:pt>
    <dgm:pt modelId="{F6F84D48-7F63-4115-9F9E-54E9A6DCC04D}">
      <dgm:prSet custT="1"/>
      <dgm:spPr/>
      <dgm:t>
        <a:bodyPr/>
        <a:lstStyle/>
        <a:p>
          <a:r>
            <a:rPr lang="en-GB" sz="1200" b="0" i="0" u="none" dirty="0"/>
            <a:t>Non-Bank Financial Institutions (Leasing, Factoring, Credit Unions)</a:t>
          </a:r>
          <a:endParaRPr lang="en-US" sz="1200" dirty="0"/>
        </a:p>
      </dgm:t>
    </dgm:pt>
    <dgm:pt modelId="{28984A25-7395-4955-B0DB-A267C9A6DD96}" type="parTrans" cxnId="{C0120BDA-6B09-4CE2-8ECB-A1F3B0F29B5B}">
      <dgm:prSet/>
      <dgm:spPr/>
      <dgm:t>
        <a:bodyPr/>
        <a:lstStyle/>
        <a:p>
          <a:endParaRPr lang="en-US"/>
        </a:p>
      </dgm:t>
    </dgm:pt>
    <dgm:pt modelId="{FEA254DC-A9BB-4619-B94F-9F8544511FD0}" type="sibTrans" cxnId="{C0120BDA-6B09-4CE2-8ECB-A1F3B0F29B5B}">
      <dgm:prSet/>
      <dgm:spPr/>
      <dgm:t>
        <a:bodyPr/>
        <a:lstStyle/>
        <a:p>
          <a:endParaRPr lang="en-US"/>
        </a:p>
      </dgm:t>
    </dgm:pt>
    <dgm:pt modelId="{36FDDBC7-1688-4E31-B6D5-80604421365D}">
      <dgm:prSet custT="1"/>
      <dgm:spPr/>
      <dgm:t>
        <a:bodyPr/>
        <a:lstStyle/>
        <a:p>
          <a:r>
            <a:rPr lang="en-GB" sz="1200" b="0" i="0" dirty="0"/>
            <a:t>Shadow Banking Entities</a:t>
          </a:r>
          <a:endParaRPr lang="en-US" sz="1200" dirty="0"/>
        </a:p>
      </dgm:t>
    </dgm:pt>
    <dgm:pt modelId="{B65DEFBB-1296-404B-9609-7C606A144FD1}" type="parTrans" cxnId="{2EA4C55B-C73F-40E6-B119-0B166BF4880D}">
      <dgm:prSet/>
      <dgm:spPr/>
      <dgm:t>
        <a:bodyPr/>
        <a:lstStyle/>
        <a:p>
          <a:endParaRPr lang="en-US"/>
        </a:p>
      </dgm:t>
    </dgm:pt>
    <dgm:pt modelId="{C07A63C6-9D74-40CC-96E5-E6E70640DE96}" type="sibTrans" cxnId="{2EA4C55B-C73F-40E6-B119-0B166BF4880D}">
      <dgm:prSet/>
      <dgm:spPr/>
      <dgm:t>
        <a:bodyPr/>
        <a:lstStyle/>
        <a:p>
          <a:endParaRPr lang="en-US"/>
        </a:p>
      </dgm:t>
    </dgm:pt>
    <dgm:pt modelId="{621E8411-0898-4542-BAE4-10B0D44AD6F6}">
      <dgm:prSet custT="1"/>
      <dgm:spPr/>
      <dgm:t>
        <a:bodyPr/>
        <a:lstStyle/>
        <a:p>
          <a:r>
            <a:rPr lang="en-GB" sz="1200" dirty="0"/>
            <a:t>Digital Banks</a:t>
          </a:r>
          <a:endParaRPr lang="en-US" sz="1200" dirty="0"/>
        </a:p>
      </dgm:t>
    </dgm:pt>
    <dgm:pt modelId="{4FC238A3-74AA-466C-B637-426B3F88C465}" type="parTrans" cxnId="{43C60BB6-0CDA-4961-884C-953393F2FDDC}">
      <dgm:prSet/>
      <dgm:spPr/>
      <dgm:t>
        <a:bodyPr/>
        <a:lstStyle/>
        <a:p>
          <a:endParaRPr lang="en-US"/>
        </a:p>
      </dgm:t>
    </dgm:pt>
    <dgm:pt modelId="{48D77860-CDC6-4028-B820-3F9212682517}" type="sibTrans" cxnId="{43C60BB6-0CDA-4961-884C-953393F2FDDC}">
      <dgm:prSet/>
      <dgm:spPr/>
      <dgm:t>
        <a:bodyPr/>
        <a:lstStyle/>
        <a:p>
          <a:endParaRPr lang="en-US"/>
        </a:p>
      </dgm:t>
    </dgm:pt>
    <dgm:pt modelId="{AC749BCC-EDAA-4051-AA41-58B93F4DCE7C}">
      <dgm:prSet custT="1"/>
      <dgm:spPr/>
      <dgm:t>
        <a:bodyPr/>
        <a:lstStyle/>
        <a:p>
          <a:r>
            <a:rPr lang="en-GB" sz="1600" b="1" i="0" dirty="0"/>
            <a:t>Insurance Companies, Re-insurers, and Pension Funds</a:t>
          </a:r>
          <a:endParaRPr lang="en-US" sz="1600" dirty="0"/>
        </a:p>
      </dgm:t>
    </dgm:pt>
    <dgm:pt modelId="{92F1F9B9-09B6-464D-9EB1-D21FA81CE96F}" type="parTrans" cxnId="{01A72369-D1D9-4357-9A4B-AE77AED1A0BE}">
      <dgm:prSet/>
      <dgm:spPr/>
      <dgm:t>
        <a:bodyPr/>
        <a:lstStyle/>
        <a:p>
          <a:endParaRPr lang="en-US"/>
        </a:p>
      </dgm:t>
    </dgm:pt>
    <dgm:pt modelId="{D16E6E10-9541-40F4-AB69-976B74C4BB88}" type="sibTrans" cxnId="{01A72369-D1D9-4357-9A4B-AE77AED1A0BE}">
      <dgm:prSet/>
      <dgm:spPr/>
      <dgm:t>
        <a:bodyPr/>
        <a:lstStyle/>
        <a:p>
          <a:endParaRPr lang="en-US"/>
        </a:p>
      </dgm:t>
    </dgm:pt>
    <dgm:pt modelId="{0B7367F1-C13B-4970-AE1C-4895CC54FE5B}">
      <dgm:prSet custT="1"/>
      <dgm:spPr/>
      <dgm:t>
        <a:bodyPr/>
        <a:lstStyle/>
        <a:p>
          <a:r>
            <a:rPr lang="en-GB" sz="1200" dirty="0"/>
            <a:t>Life and General Insurance Firms</a:t>
          </a:r>
          <a:endParaRPr lang="en-US" sz="1200" dirty="0"/>
        </a:p>
      </dgm:t>
    </dgm:pt>
    <dgm:pt modelId="{15A59EAF-445B-448C-A4B7-C9040F7415CE}" type="parTrans" cxnId="{568A21D3-377F-4485-A8BC-D7A8444515D4}">
      <dgm:prSet/>
      <dgm:spPr/>
      <dgm:t>
        <a:bodyPr/>
        <a:lstStyle/>
        <a:p>
          <a:endParaRPr lang="en-US"/>
        </a:p>
      </dgm:t>
    </dgm:pt>
    <dgm:pt modelId="{2CFD5C62-B80E-4D2C-AC9F-E5E5ADEB5937}" type="sibTrans" cxnId="{568A21D3-377F-4485-A8BC-D7A8444515D4}">
      <dgm:prSet/>
      <dgm:spPr/>
      <dgm:t>
        <a:bodyPr/>
        <a:lstStyle/>
        <a:p>
          <a:endParaRPr lang="en-US"/>
        </a:p>
      </dgm:t>
    </dgm:pt>
    <dgm:pt modelId="{282687B3-1C6B-41CB-AED5-11933D315D6C}">
      <dgm:prSet custT="1"/>
      <dgm:spPr/>
      <dgm:t>
        <a:bodyPr/>
        <a:lstStyle/>
        <a:p>
          <a:r>
            <a:rPr lang="en-GB" sz="1200" dirty="0"/>
            <a:t>Re-insurance Companies</a:t>
          </a:r>
          <a:endParaRPr lang="en-US" sz="1200" dirty="0"/>
        </a:p>
      </dgm:t>
    </dgm:pt>
    <dgm:pt modelId="{99E24F75-E460-46F1-B765-741EADEF28DA}" type="parTrans" cxnId="{267CBB4E-54A2-4EA9-A463-6626A9A67D57}">
      <dgm:prSet/>
      <dgm:spPr/>
      <dgm:t>
        <a:bodyPr/>
        <a:lstStyle/>
        <a:p>
          <a:endParaRPr lang="en-US"/>
        </a:p>
      </dgm:t>
    </dgm:pt>
    <dgm:pt modelId="{6AAC7F19-3AF4-4C40-B761-60276215DE62}" type="sibTrans" cxnId="{267CBB4E-54A2-4EA9-A463-6626A9A67D57}">
      <dgm:prSet/>
      <dgm:spPr/>
      <dgm:t>
        <a:bodyPr/>
        <a:lstStyle/>
        <a:p>
          <a:endParaRPr lang="en-US"/>
        </a:p>
      </dgm:t>
    </dgm:pt>
    <dgm:pt modelId="{2CA524C2-CBBF-48A8-A148-8F78A20508ED}">
      <dgm:prSet custT="1"/>
      <dgm:spPr/>
      <dgm:t>
        <a:bodyPr/>
        <a:lstStyle/>
        <a:p>
          <a:r>
            <a:rPr lang="en-GB" sz="1200" dirty="0"/>
            <a:t>Insurance Brokers</a:t>
          </a:r>
          <a:endParaRPr lang="en-US" sz="1200" dirty="0"/>
        </a:p>
      </dgm:t>
    </dgm:pt>
    <dgm:pt modelId="{E81CE875-BC90-420C-B525-D9004C3ED8A0}" type="parTrans" cxnId="{5B58CFDF-A6E0-4D65-B72A-7C264FC9F51D}">
      <dgm:prSet/>
      <dgm:spPr/>
      <dgm:t>
        <a:bodyPr/>
        <a:lstStyle/>
        <a:p>
          <a:endParaRPr lang="en-US"/>
        </a:p>
      </dgm:t>
    </dgm:pt>
    <dgm:pt modelId="{E3BF7189-94BC-4324-930A-FC941CB9557B}" type="sibTrans" cxnId="{5B58CFDF-A6E0-4D65-B72A-7C264FC9F51D}">
      <dgm:prSet/>
      <dgm:spPr/>
      <dgm:t>
        <a:bodyPr/>
        <a:lstStyle/>
        <a:p>
          <a:endParaRPr lang="en-US"/>
        </a:p>
      </dgm:t>
    </dgm:pt>
    <dgm:pt modelId="{EE82F86F-055E-F646-8E1F-577CB0E5D62D}">
      <dgm:prSet custT="1"/>
      <dgm:spPr/>
      <dgm:t>
        <a:bodyPr/>
        <a:lstStyle/>
        <a:p>
          <a:r>
            <a:rPr lang="en-US" sz="1200" dirty="0"/>
            <a:t>Investment Advisory Firms</a:t>
          </a:r>
        </a:p>
      </dgm:t>
    </dgm:pt>
    <dgm:pt modelId="{191D5574-E6C3-2F40-8446-149B67178576}" type="parTrans" cxnId="{46AB837B-CD50-4343-922B-F958D543DB0C}">
      <dgm:prSet/>
      <dgm:spPr/>
      <dgm:t>
        <a:bodyPr/>
        <a:lstStyle/>
        <a:p>
          <a:endParaRPr lang="en-GB"/>
        </a:p>
      </dgm:t>
    </dgm:pt>
    <dgm:pt modelId="{510D3077-E2CE-D74B-BE05-BB3AB759DAB7}" type="sibTrans" cxnId="{46AB837B-CD50-4343-922B-F958D543DB0C}">
      <dgm:prSet/>
      <dgm:spPr/>
      <dgm:t>
        <a:bodyPr/>
        <a:lstStyle/>
        <a:p>
          <a:endParaRPr lang="en-GB"/>
        </a:p>
      </dgm:t>
    </dgm:pt>
    <dgm:pt modelId="{F393DCB3-1704-1D47-9D0E-5806B5283B28}">
      <dgm:prSet custT="1"/>
      <dgm:spPr/>
      <dgm:t>
        <a:bodyPr/>
        <a:lstStyle/>
        <a:p>
          <a:r>
            <a:rPr lang="en-GB" sz="1200" b="0" i="0" dirty="0"/>
            <a:t>State Pension Funds</a:t>
          </a:r>
          <a:endParaRPr lang="en-US" sz="1200" dirty="0"/>
        </a:p>
      </dgm:t>
    </dgm:pt>
    <dgm:pt modelId="{13D5785B-07E7-9549-98C3-19A5F8180D73}" type="parTrans" cxnId="{A1B4C4C5-2643-E542-AD14-587DD08A0AC2}">
      <dgm:prSet/>
      <dgm:spPr/>
      <dgm:t>
        <a:bodyPr/>
        <a:lstStyle/>
        <a:p>
          <a:endParaRPr lang="en-GB"/>
        </a:p>
      </dgm:t>
    </dgm:pt>
    <dgm:pt modelId="{B5176D58-3817-274B-A259-F7859F04B7AC}" type="sibTrans" cxnId="{A1B4C4C5-2643-E542-AD14-587DD08A0AC2}">
      <dgm:prSet/>
      <dgm:spPr/>
      <dgm:t>
        <a:bodyPr/>
        <a:lstStyle/>
        <a:p>
          <a:endParaRPr lang="en-GB"/>
        </a:p>
      </dgm:t>
    </dgm:pt>
    <dgm:pt modelId="{895A34D7-7309-8246-B131-A5BE0307D6F2}">
      <dgm:prSet custT="1"/>
      <dgm:spPr/>
      <dgm:t>
        <a:bodyPr/>
        <a:lstStyle/>
        <a:p>
          <a:r>
            <a:rPr lang="en-GB" sz="1200" b="0" i="0" dirty="0"/>
            <a:t>Private Pension Funds</a:t>
          </a:r>
          <a:endParaRPr lang="en-US" sz="1200" dirty="0"/>
        </a:p>
      </dgm:t>
    </dgm:pt>
    <dgm:pt modelId="{E42F0483-492C-E049-9977-A0C66528D111}" type="parTrans" cxnId="{1D16DEEB-5A82-6F4D-AAFC-9F96ED22E64C}">
      <dgm:prSet/>
      <dgm:spPr/>
      <dgm:t>
        <a:bodyPr/>
        <a:lstStyle/>
        <a:p>
          <a:endParaRPr lang="en-GB"/>
        </a:p>
      </dgm:t>
    </dgm:pt>
    <dgm:pt modelId="{5BFCE475-2871-A646-B904-5C56CD01ED95}" type="sibTrans" cxnId="{1D16DEEB-5A82-6F4D-AAFC-9F96ED22E64C}">
      <dgm:prSet/>
      <dgm:spPr/>
      <dgm:t>
        <a:bodyPr/>
        <a:lstStyle/>
        <a:p>
          <a:endParaRPr lang="en-GB"/>
        </a:p>
      </dgm:t>
    </dgm:pt>
    <dgm:pt modelId="{AC15030A-E68C-4B62-97D8-877A6B04D1F5}">
      <dgm:prSet custT="1"/>
      <dgm:spPr/>
      <dgm:t>
        <a:bodyPr/>
        <a:lstStyle/>
        <a:p>
          <a:r>
            <a:rPr lang="en-GB" sz="1200" b="0" i="0" dirty="0"/>
            <a:t>Investment Banks</a:t>
          </a:r>
          <a:endParaRPr lang="en-US" sz="1200" dirty="0"/>
        </a:p>
      </dgm:t>
    </dgm:pt>
    <dgm:pt modelId="{BB5A4395-3979-41DE-AAED-ACC9112D2522}" type="parTrans" cxnId="{60CA1159-BED8-4686-BD09-D5F309E3F0C2}">
      <dgm:prSet/>
      <dgm:spPr/>
      <dgm:t>
        <a:bodyPr/>
        <a:lstStyle/>
        <a:p>
          <a:endParaRPr lang="en-US"/>
        </a:p>
      </dgm:t>
    </dgm:pt>
    <dgm:pt modelId="{40CB329A-68E5-4A79-B7BB-C67A96E1B89D}" type="sibTrans" cxnId="{60CA1159-BED8-4686-BD09-D5F309E3F0C2}">
      <dgm:prSet/>
      <dgm:spPr/>
      <dgm:t>
        <a:bodyPr/>
        <a:lstStyle/>
        <a:p>
          <a:endParaRPr lang="en-US"/>
        </a:p>
      </dgm:t>
    </dgm:pt>
    <dgm:pt modelId="{EFE8D451-665E-4E78-BF14-49176A81CC07}">
      <dgm:prSet custT="1"/>
      <dgm:spPr/>
      <dgm:t>
        <a:bodyPr/>
        <a:lstStyle/>
        <a:p>
          <a:r>
            <a:rPr lang="en-US" sz="1200" dirty="0"/>
            <a:t>Collective investment funds and fund operators/administrators</a:t>
          </a:r>
        </a:p>
      </dgm:t>
    </dgm:pt>
    <dgm:pt modelId="{6B7BD078-1C5E-4930-8337-2271CEBB3213}" type="parTrans" cxnId="{095F5E19-1D9D-465F-9A06-BF9E5E275DF5}">
      <dgm:prSet/>
      <dgm:spPr/>
      <dgm:t>
        <a:bodyPr/>
        <a:lstStyle/>
        <a:p>
          <a:endParaRPr lang="en-US"/>
        </a:p>
      </dgm:t>
    </dgm:pt>
    <dgm:pt modelId="{E6B7E357-CA3C-45D8-BA79-F499022941FD}" type="sibTrans" cxnId="{095F5E19-1D9D-465F-9A06-BF9E5E275DF5}">
      <dgm:prSet/>
      <dgm:spPr/>
      <dgm:t>
        <a:bodyPr/>
        <a:lstStyle/>
        <a:p>
          <a:endParaRPr lang="en-US"/>
        </a:p>
      </dgm:t>
    </dgm:pt>
    <dgm:pt modelId="{CF634A80-6B2B-4EB4-96F9-19F0EABF4937}">
      <dgm:prSet custT="1"/>
      <dgm:spPr/>
      <dgm:t>
        <a:bodyPr/>
        <a:lstStyle/>
        <a:p>
          <a:r>
            <a:rPr lang="en-US" sz="1200" dirty="0"/>
            <a:t>Custodians</a:t>
          </a:r>
        </a:p>
      </dgm:t>
    </dgm:pt>
    <dgm:pt modelId="{D77CE5DA-193C-45E0-8821-E796519C5DB4}" type="parTrans" cxnId="{E6F02CB8-144F-424F-82D3-EB70D65E4DE8}">
      <dgm:prSet/>
      <dgm:spPr/>
      <dgm:t>
        <a:bodyPr/>
        <a:lstStyle/>
        <a:p>
          <a:endParaRPr lang="en-US"/>
        </a:p>
      </dgm:t>
    </dgm:pt>
    <dgm:pt modelId="{383EE61A-7FDE-45E0-9A3C-1B9251C6DB72}" type="sibTrans" cxnId="{E6F02CB8-144F-424F-82D3-EB70D65E4DE8}">
      <dgm:prSet/>
      <dgm:spPr/>
      <dgm:t>
        <a:bodyPr/>
        <a:lstStyle/>
        <a:p>
          <a:endParaRPr lang="en-US"/>
        </a:p>
      </dgm:t>
    </dgm:pt>
    <dgm:pt modelId="{8600F3EE-BC8F-48BA-88B9-1EDBB14181F4}">
      <dgm:prSet custT="1"/>
      <dgm:spPr/>
      <dgm:t>
        <a:bodyPr/>
        <a:lstStyle/>
        <a:p>
          <a:r>
            <a:rPr lang="en-US" sz="1200" dirty="0"/>
            <a:t>Investment Banks</a:t>
          </a:r>
        </a:p>
      </dgm:t>
    </dgm:pt>
    <dgm:pt modelId="{1A9E9B5D-F8F8-4A4D-8CDD-5A6F9CE262F3}" type="parTrans" cxnId="{D793CBFD-994B-4F70-B080-6E425575561C}">
      <dgm:prSet/>
      <dgm:spPr/>
      <dgm:t>
        <a:bodyPr/>
        <a:lstStyle/>
        <a:p>
          <a:endParaRPr lang="en-US"/>
        </a:p>
      </dgm:t>
    </dgm:pt>
    <dgm:pt modelId="{490E4740-1A1A-467B-857F-0E8E79EE4565}" type="sibTrans" cxnId="{D793CBFD-994B-4F70-B080-6E425575561C}">
      <dgm:prSet/>
      <dgm:spPr/>
      <dgm:t>
        <a:bodyPr/>
        <a:lstStyle/>
        <a:p>
          <a:endParaRPr lang="en-US"/>
        </a:p>
      </dgm:t>
    </dgm:pt>
    <dgm:pt modelId="{A93E201F-80FC-8C4C-9478-282ADC77AB41}" type="pres">
      <dgm:prSet presAssocID="{0A09B9AD-7057-4B71-8D76-F9BA1AF57471}" presName="Name0" presStyleCnt="0">
        <dgm:presLayoutVars>
          <dgm:dir/>
          <dgm:resizeHandles val="exact"/>
        </dgm:presLayoutVars>
      </dgm:prSet>
      <dgm:spPr/>
    </dgm:pt>
    <dgm:pt modelId="{0DC53EFD-DEE1-CE4A-9220-8AC00FE42A37}" type="pres">
      <dgm:prSet presAssocID="{0A09B9AD-7057-4B71-8D76-F9BA1AF57471}" presName="fgShape" presStyleLbl="fgShp" presStyleIdx="0" presStyleCnt="1" custScaleY="55773" custLinFactY="100000" custLinFactNeighborX="0" custLinFactNeighborY="156814"/>
      <dgm:spPr/>
    </dgm:pt>
    <dgm:pt modelId="{BA945C3B-4069-AA47-A4B2-2CF764FB73DB}" type="pres">
      <dgm:prSet presAssocID="{0A09B9AD-7057-4B71-8D76-F9BA1AF57471}" presName="linComp" presStyleCnt="0"/>
      <dgm:spPr/>
    </dgm:pt>
    <dgm:pt modelId="{6771D09E-4CC8-D24F-8D2C-11D5E487091A}" type="pres">
      <dgm:prSet presAssocID="{A22E892C-8DF2-412E-A7B2-F0DDA7514169}" presName="compNode" presStyleCnt="0"/>
      <dgm:spPr/>
    </dgm:pt>
    <dgm:pt modelId="{FCE69D38-CE28-0E4B-95DD-08DA8CD6804D}" type="pres">
      <dgm:prSet presAssocID="{A22E892C-8DF2-412E-A7B2-F0DDA7514169}" presName="bkgdShape" presStyleLbl="node1" presStyleIdx="0" presStyleCnt="3" custLinFactNeighborX="-64" custLinFactNeighborY="-13425"/>
      <dgm:spPr/>
    </dgm:pt>
    <dgm:pt modelId="{634A9E7B-8967-2641-A970-A11A99F15EBC}" type="pres">
      <dgm:prSet presAssocID="{A22E892C-8DF2-412E-A7B2-F0DDA7514169}" presName="nodeTx" presStyleLbl="node1" presStyleIdx="0" presStyleCnt="3">
        <dgm:presLayoutVars>
          <dgm:bulletEnabled val="1"/>
        </dgm:presLayoutVars>
      </dgm:prSet>
      <dgm:spPr/>
    </dgm:pt>
    <dgm:pt modelId="{268E155F-D6E3-DF46-A46D-22DB52CDE75C}" type="pres">
      <dgm:prSet presAssocID="{A22E892C-8DF2-412E-A7B2-F0DDA7514169}" presName="invisiNode" presStyleLbl="node1" presStyleIdx="0" presStyleCnt="3"/>
      <dgm:spPr/>
    </dgm:pt>
    <dgm:pt modelId="{D9904E43-8106-8C4C-BDA7-BC2227D3A897}" type="pres">
      <dgm:prSet presAssocID="{A22E892C-8DF2-412E-A7B2-F0DDA7514169}" presName="imagNode" presStyleLbl="fgImgPlace1" presStyleIdx="0" presStyleCnt="3" custScaleY="77482" custLinFactNeighborY="-86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A17ECA06-4AF5-9345-B60C-D2592ABCBDFC}" type="pres">
      <dgm:prSet presAssocID="{B087B6ED-7CC9-42A5-AF1A-6A46AF30D580}" presName="sibTrans" presStyleLbl="sibTrans2D1" presStyleIdx="0" presStyleCnt="0"/>
      <dgm:spPr/>
    </dgm:pt>
    <dgm:pt modelId="{5C32A084-AFC9-0549-BE48-0ED54C790E05}" type="pres">
      <dgm:prSet presAssocID="{9B0B728C-F7CA-4ADC-A5A9-92B8522E8BC1}" presName="compNode" presStyleCnt="0"/>
      <dgm:spPr/>
    </dgm:pt>
    <dgm:pt modelId="{C2F20799-3479-4E40-BE2E-CCBBB0C7DB5C}" type="pres">
      <dgm:prSet presAssocID="{9B0B728C-F7CA-4ADC-A5A9-92B8522E8BC1}" presName="bkgdShape" presStyleLbl="node1" presStyleIdx="1" presStyleCnt="3"/>
      <dgm:spPr/>
    </dgm:pt>
    <dgm:pt modelId="{D7E93AE7-2014-FE4E-85FE-DB23F6ECE037}" type="pres">
      <dgm:prSet presAssocID="{9B0B728C-F7CA-4ADC-A5A9-92B8522E8BC1}" presName="nodeTx" presStyleLbl="node1" presStyleIdx="1" presStyleCnt="3">
        <dgm:presLayoutVars>
          <dgm:bulletEnabled val="1"/>
        </dgm:presLayoutVars>
      </dgm:prSet>
      <dgm:spPr/>
    </dgm:pt>
    <dgm:pt modelId="{6A477333-FF12-0A4B-BF94-A5E54F80AF6A}" type="pres">
      <dgm:prSet presAssocID="{9B0B728C-F7CA-4ADC-A5A9-92B8522E8BC1}" presName="invisiNode" presStyleLbl="node1" presStyleIdx="1" presStyleCnt="3"/>
      <dgm:spPr/>
    </dgm:pt>
    <dgm:pt modelId="{8A89B1F6-9FEB-A44B-B2BB-FD520E43C0FC}" type="pres">
      <dgm:prSet presAssocID="{9B0B728C-F7CA-4ADC-A5A9-92B8522E8BC1}" presName="imagNode" presStyleLbl="fgImgPlace1" presStyleIdx="1" presStyleCnt="3" custScaleY="75748" custLinFactNeighborY="0"/>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ACE393CF-802A-8645-8789-CD9D898C9AF8}" type="pres">
      <dgm:prSet presAssocID="{83266598-D632-4017-82F9-BE8F2E8E1A79}" presName="sibTrans" presStyleLbl="sibTrans2D1" presStyleIdx="0" presStyleCnt="0"/>
      <dgm:spPr/>
    </dgm:pt>
    <dgm:pt modelId="{35EB2F01-FD1B-FC4D-8EAB-8C3CC5CB9E12}" type="pres">
      <dgm:prSet presAssocID="{AC749BCC-EDAA-4051-AA41-58B93F4DCE7C}" presName="compNode" presStyleCnt="0"/>
      <dgm:spPr/>
    </dgm:pt>
    <dgm:pt modelId="{D4E623A5-6E99-7D4E-97D1-1BDF96F45D44}" type="pres">
      <dgm:prSet presAssocID="{AC749BCC-EDAA-4051-AA41-58B93F4DCE7C}" presName="bkgdShape" presStyleLbl="node1" presStyleIdx="2" presStyleCnt="3"/>
      <dgm:spPr/>
    </dgm:pt>
    <dgm:pt modelId="{6D08347E-58CF-414A-8BD0-7007C8008FDC}" type="pres">
      <dgm:prSet presAssocID="{AC749BCC-EDAA-4051-AA41-58B93F4DCE7C}" presName="nodeTx" presStyleLbl="node1" presStyleIdx="2" presStyleCnt="3">
        <dgm:presLayoutVars>
          <dgm:bulletEnabled val="1"/>
        </dgm:presLayoutVars>
      </dgm:prSet>
      <dgm:spPr/>
    </dgm:pt>
    <dgm:pt modelId="{7E55DDE9-D276-6E4D-9E2D-47232B7320D0}" type="pres">
      <dgm:prSet presAssocID="{AC749BCC-EDAA-4051-AA41-58B93F4DCE7C}" presName="invisiNode" presStyleLbl="node1" presStyleIdx="2" presStyleCnt="3"/>
      <dgm:spPr/>
    </dgm:pt>
    <dgm:pt modelId="{6E7C7743-C47D-CF46-A1A1-D7E721DC9AFF}" type="pres">
      <dgm:prSet presAssocID="{AC749BCC-EDAA-4051-AA41-58B93F4DCE7C}" presName="imagNode" presStyleLbl="fgImgPlace1" presStyleIdx="2" presStyleCnt="3" custScaleY="57320"/>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Lst>
  <dgm:cxnLst>
    <dgm:cxn modelId="{F1057A09-B03C-6F42-A085-9116C4630F7D}" type="presOf" srcId="{83266598-D632-4017-82F9-BE8F2E8E1A79}" destId="{ACE393CF-802A-8645-8789-CD9D898C9AF8}" srcOrd="0" destOrd="0" presId="urn:microsoft.com/office/officeart/2005/8/layout/hList7"/>
    <dgm:cxn modelId="{1EA7B50D-276E-FF47-83F3-10343E962377}" type="presOf" srcId="{EE82F86F-055E-F646-8E1F-577CB0E5D62D}" destId="{D7E93AE7-2014-FE4E-85FE-DB23F6ECE037}" srcOrd="1" destOrd="7" presId="urn:microsoft.com/office/officeart/2005/8/layout/hList7"/>
    <dgm:cxn modelId="{4A277013-028B-4B3A-A531-5559087F7D89}" srcId="{9B0B728C-F7CA-4ADC-A5A9-92B8522E8BC1}" destId="{038E82BD-6D79-4548-A6C5-77ED33FB7598}" srcOrd="0" destOrd="0" parTransId="{25F386FA-1191-4677-8101-936AAA1C0D9E}" sibTransId="{C5E4114F-01A1-4D1C-8545-08C4B195F78F}"/>
    <dgm:cxn modelId="{8A831D17-17F8-3B43-AF21-D6092CEE0E2D}" type="presOf" srcId="{F6F84D48-7F63-4115-9F9E-54E9A6DCC04D}" destId="{FCE69D38-CE28-0E4B-95DD-08DA8CD6804D}" srcOrd="0" destOrd="2" presId="urn:microsoft.com/office/officeart/2005/8/layout/hList7"/>
    <dgm:cxn modelId="{7F2FE418-FFAE-4964-A898-BE6BDB4B801A}" type="presOf" srcId="{CF634A80-6B2B-4EB4-96F9-19F0EABF4937}" destId="{D7E93AE7-2014-FE4E-85FE-DB23F6ECE037}" srcOrd="1" destOrd="5" presId="urn:microsoft.com/office/officeart/2005/8/layout/hList7"/>
    <dgm:cxn modelId="{095F5E19-1D9D-465F-9A06-BF9E5E275DF5}" srcId="{9B0B728C-F7CA-4ADC-A5A9-92B8522E8BC1}" destId="{EFE8D451-665E-4E78-BF14-49176A81CC07}" srcOrd="7" destOrd="0" parTransId="{6B7BD078-1C5E-4930-8337-2271CEBB3213}" sibTransId="{E6B7E357-CA3C-45D8-BA79-F499022941FD}"/>
    <dgm:cxn modelId="{40F26E22-F325-BF4E-A6BB-0AE80F52A162}" type="presOf" srcId="{F393DCB3-1704-1D47-9D0E-5806B5283B28}" destId="{6D08347E-58CF-414A-8BD0-7007C8008FDC}" srcOrd="1" destOrd="4" presId="urn:microsoft.com/office/officeart/2005/8/layout/hList7"/>
    <dgm:cxn modelId="{C41EDF29-71C6-419C-A36B-BFE5138A9933}" srcId="{0A09B9AD-7057-4B71-8D76-F9BA1AF57471}" destId="{9B0B728C-F7CA-4ADC-A5A9-92B8522E8BC1}" srcOrd="1" destOrd="0" parTransId="{FDBD1A02-7C02-44F4-97A9-D678D170ABDA}" sibTransId="{83266598-D632-4017-82F9-BE8F2E8E1A79}"/>
    <dgm:cxn modelId="{C9549A30-D07E-4964-BAAC-DE5088C7E012}" srcId="{9B0B728C-F7CA-4ADC-A5A9-92B8522E8BC1}" destId="{D37A9131-4764-4692-B680-F4712F8B95D8}" srcOrd="1" destOrd="0" parTransId="{CEEE5296-F7F5-448E-AD80-865F5E698168}" sibTransId="{E59DDE05-0699-444F-AA91-EB440D8BD87F}"/>
    <dgm:cxn modelId="{0C6F7131-92B9-8F48-8E47-946CD717AE19}" type="presOf" srcId="{621E8411-0898-4542-BAE4-10B0D44AD6F6}" destId="{634A9E7B-8967-2641-A970-A11A99F15EBC}" srcOrd="1" destOrd="4" presId="urn:microsoft.com/office/officeart/2005/8/layout/hList7"/>
    <dgm:cxn modelId="{DED53536-6670-4620-8E02-BFF5BBB1C4EF}" srcId="{9B0B728C-F7CA-4ADC-A5A9-92B8522E8BC1}" destId="{7194AA11-B6B2-431B-BBD4-14D5F16E7A8A}" srcOrd="5" destOrd="0" parTransId="{838F7C9C-D266-449D-B891-0DC884A60EF0}" sibTransId="{9FD6D57B-3E32-4DEB-8604-F958321DF4E2}"/>
    <dgm:cxn modelId="{0CDE6F36-6D99-294A-840D-AC89947396F0}" type="presOf" srcId="{B087B6ED-7CC9-42A5-AF1A-6A46AF30D580}" destId="{A17ECA06-4AF5-9345-B60C-D2592ABCBDFC}" srcOrd="0" destOrd="0" presId="urn:microsoft.com/office/officeart/2005/8/layout/hList7"/>
    <dgm:cxn modelId="{039F0A39-66B7-C84A-AE3C-D7A3398D4854}" type="presOf" srcId="{895A34D7-7309-8246-B131-A5BE0307D6F2}" destId="{6D08347E-58CF-414A-8BD0-7007C8008FDC}" srcOrd="1" destOrd="5" presId="urn:microsoft.com/office/officeart/2005/8/layout/hList7"/>
    <dgm:cxn modelId="{2EA4C55B-C73F-40E6-B119-0B166BF4880D}" srcId="{A22E892C-8DF2-412E-A7B2-F0DDA7514169}" destId="{36FDDBC7-1688-4E31-B6D5-80604421365D}" srcOrd="2" destOrd="0" parTransId="{B65DEFBB-1296-404B-9609-7C606A144FD1}" sibTransId="{C07A63C6-9D74-40CC-96E5-E6E70640DE96}"/>
    <dgm:cxn modelId="{AF33265F-9308-4E3C-9C3F-748A4576C3B7}" type="presOf" srcId="{AC15030A-E68C-4B62-97D8-877A6B04D1F5}" destId="{FCE69D38-CE28-0E4B-95DD-08DA8CD6804D}" srcOrd="0" destOrd="5" presId="urn:microsoft.com/office/officeart/2005/8/layout/hList7"/>
    <dgm:cxn modelId="{3E15FC41-8CFD-4142-AE7C-002FE630DD3F}" type="presOf" srcId="{7194AA11-B6B2-431B-BBD4-14D5F16E7A8A}" destId="{D7E93AE7-2014-FE4E-85FE-DB23F6ECE037}" srcOrd="1" destOrd="6" presId="urn:microsoft.com/office/officeart/2005/8/layout/hList7"/>
    <dgm:cxn modelId="{B7FD2342-F37A-8349-ACDC-75E0D00C7448}" type="presOf" srcId="{A22E892C-8DF2-412E-A7B2-F0DDA7514169}" destId="{FCE69D38-CE28-0E4B-95DD-08DA8CD6804D}" srcOrd="0" destOrd="0" presId="urn:microsoft.com/office/officeart/2005/8/layout/hList7"/>
    <dgm:cxn modelId="{2467B863-FBE4-428C-AE13-370E4B69C803}" srcId="{9B0B728C-F7CA-4ADC-A5A9-92B8522E8BC1}" destId="{5681BB60-CB6F-40B8-8411-92AF3E8879DD}" srcOrd="3" destOrd="0" parTransId="{9A7BB597-B4B7-4477-BCD7-A86A58629826}" sibTransId="{570156EA-1CA8-4E7A-A22B-ADC1A6FCE33F}"/>
    <dgm:cxn modelId="{0BC4B945-9CB9-CB46-8332-66814466EF9D}" type="presOf" srcId="{0B149AA4-639A-40C5-BE41-B70FA2C9DC7D}" destId="{FCE69D38-CE28-0E4B-95DD-08DA8CD6804D}" srcOrd="0" destOrd="1" presId="urn:microsoft.com/office/officeart/2005/8/layout/hList7"/>
    <dgm:cxn modelId="{47E27048-B1BE-4E4F-9BE0-014D6FB47ED6}" type="presOf" srcId="{36EF04C2-F70B-47D0-BFA5-42AB1A85BF33}" destId="{D7E93AE7-2014-FE4E-85FE-DB23F6ECE037}" srcOrd="1" destOrd="3" presId="urn:microsoft.com/office/officeart/2005/8/layout/hList7"/>
    <dgm:cxn modelId="{9A77DF48-673F-7C4F-928D-2BD5C1795CBD}" type="presOf" srcId="{36FDDBC7-1688-4E31-B6D5-80604421365D}" destId="{634A9E7B-8967-2641-A970-A11A99F15EBC}" srcOrd="1" destOrd="3" presId="urn:microsoft.com/office/officeart/2005/8/layout/hList7"/>
    <dgm:cxn modelId="{7AA60369-0FBA-E640-A66E-159D7912B07C}" type="presOf" srcId="{2CA524C2-CBBF-48A8-A148-8F78A20508ED}" destId="{6D08347E-58CF-414A-8BD0-7007C8008FDC}" srcOrd="1" destOrd="3" presId="urn:microsoft.com/office/officeart/2005/8/layout/hList7"/>
    <dgm:cxn modelId="{01A72369-D1D9-4357-9A4B-AE77AED1A0BE}" srcId="{0A09B9AD-7057-4B71-8D76-F9BA1AF57471}" destId="{AC749BCC-EDAA-4051-AA41-58B93F4DCE7C}" srcOrd="2" destOrd="0" parTransId="{92F1F9B9-09B6-464D-9EB1-D21FA81CE96F}" sibTransId="{D16E6E10-9541-40F4-AB69-976B74C4BB88}"/>
    <dgm:cxn modelId="{A82DAD49-43E6-42A7-A842-80AE1C0376E1}" type="presOf" srcId="{8600F3EE-BC8F-48BA-88B9-1EDBB14181F4}" destId="{D7E93AE7-2014-FE4E-85FE-DB23F6ECE037}" srcOrd="1" destOrd="9" presId="urn:microsoft.com/office/officeart/2005/8/layout/hList7"/>
    <dgm:cxn modelId="{18D06C4B-879F-46AC-B926-0F894C4F0127}" srcId="{9B0B728C-F7CA-4ADC-A5A9-92B8522E8BC1}" destId="{36EF04C2-F70B-47D0-BFA5-42AB1A85BF33}" srcOrd="2" destOrd="0" parTransId="{810D338F-85E8-4B5F-8FA6-24EB3E70692D}" sibTransId="{2D51A855-539A-435F-A08B-B7B07F21B87E}"/>
    <dgm:cxn modelId="{D896A16C-5DF7-BC41-8CBF-A6C0468E013B}" type="presOf" srcId="{282687B3-1C6B-41CB-AED5-11933D315D6C}" destId="{6D08347E-58CF-414A-8BD0-7007C8008FDC}" srcOrd="1" destOrd="2" presId="urn:microsoft.com/office/officeart/2005/8/layout/hList7"/>
    <dgm:cxn modelId="{2ABDA36E-C959-5840-B664-34C549239494}" type="presOf" srcId="{0B149AA4-639A-40C5-BE41-B70FA2C9DC7D}" destId="{634A9E7B-8967-2641-A970-A11A99F15EBC}" srcOrd="1" destOrd="1" presId="urn:microsoft.com/office/officeart/2005/8/layout/hList7"/>
    <dgm:cxn modelId="{267CBB4E-54A2-4EA9-A463-6626A9A67D57}" srcId="{AC749BCC-EDAA-4051-AA41-58B93F4DCE7C}" destId="{282687B3-1C6B-41CB-AED5-11933D315D6C}" srcOrd="1" destOrd="0" parTransId="{99E24F75-E460-46F1-B765-741EADEF28DA}" sibTransId="{6AAC7F19-3AF4-4C40-B761-60276215DE62}"/>
    <dgm:cxn modelId="{CA06F76F-6895-442A-AF90-A882BB2EEA5F}" type="presOf" srcId="{CF634A80-6B2B-4EB4-96F9-19F0EABF4937}" destId="{C2F20799-3479-4E40-BE2E-CCBBB0C7DB5C}" srcOrd="0" destOrd="5" presId="urn:microsoft.com/office/officeart/2005/8/layout/hList7"/>
    <dgm:cxn modelId="{EBB8EE56-A6F7-064F-9350-ED4E4BDAECAA}" type="presOf" srcId="{0B7367F1-C13B-4970-AE1C-4895CC54FE5B}" destId="{D4E623A5-6E99-7D4E-97D1-1BDF96F45D44}" srcOrd="0" destOrd="1" presId="urn:microsoft.com/office/officeart/2005/8/layout/hList7"/>
    <dgm:cxn modelId="{26A78878-B695-41AB-9842-17CEE232700C}" type="presOf" srcId="{8600F3EE-BC8F-48BA-88B9-1EDBB14181F4}" destId="{C2F20799-3479-4E40-BE2E-CCBBB0C7DB5C}" srcOrd="0" destOrd="9" presId="urn:microsoft.com/office/officeart/2005/8/layout/hList7"/>
    <dgm:cxn modelId="{B4778E58-54F4-724F-8783-5321768B5261}" type="presOf" srcId="{AC749BCC-EDAA-4051-AA41-58B93F4DCE7C}" destId="{6D08347E-58CF-414A-8BD0-7007C8008FDC}" srcOrd="1" destOrd="0" presId="urn:microsoft.com/office/officeart/2005/8/layout/hList7"/>
    <dgm:cxn modelId="{60CA1159-BED8-4686-BD09-D5F309E3F0C2}" srcId="{A22E892C-8DF2-412E-A7B2-F0DDA7514169}" destId="{AC15030A-E68C-4B62-97D8-877A6B04D1F5}" srcOrd="4" destOrd="0" parTransId="{BB5A4395-3979-41DE-AAED-ACC9112D2522}" sibTransId="{40CB329A-68E5-4A79-B7BB-C67A96E1B89D}"/>
    <dgm:cxn modelId="{46AB837B-CD50-4343-922B-F958D543DB0C}" srcId="{9B0B728C-F7CA-4ADC-A5A9-92B8522E8BC1}" destId="{EE82F86F-055E-F646-8E1F-577CB0E5D62D}" srcOrd="6" destOrd="0" parTransId="{191D5574-E6C3-2F40-8446-149B67178576}" sibTransId="{510D3077-E2CE-D74B-BE05-BB3AB759DAB7}"/>
    <dgm:cxn modelId="{F5EC5385-C06C-4F17-9CA2-34B9EF54503D}" type="presOf" srcId="{EFE8D451-665E-4E78-BF14-49176A81CC07}" destId="{C2F20799-3479-4E40-BE2E-CCBBB0C7DB5C}" srcOrd="0" destOrd="8" presId="urn:microsoft.com/office/officeart/2005/8/layout/hList7"/>
    <dgm:cxn modelId="{634A5D92-4836-7148-B5DE-102C3D68D333}" type="presOf" srcId="{7194AA11-B6B2-431B-BBD4-14D5F16E7A8A}" destId="{C2F20799-3479-4E40-BE2E-CCBBB0C7DB5C}" srcOrd="0" destOrd="6" presId="urn:microsoft.com/office/officeart/2005/8/layout/hList7"/>
    <dgm:cxn modelId="{8B279B97-B0D7-AC4C-A927-375E40778317}" type="presOf" srcId="{EE82F86F-055E-F646-8E1F-577CB0E5D62D}" destId="{C2F20799-3479-4E40-BE2E-CCBBB0C7DB5C}" srcOrd="0" destOrd="7" presId="urn:microsoft.com/office/officeart/2005/8/layout/hList7"/>
    <dgm:cxn modelId="{FD4F5C9D-A663-B042-A6A7-887E39872AB9}" type="presOf" srcId="{36FDDBC7-1688-4E31-B6D5-80604421365D}" destId="{FCE69D38-CE28-0E4B-95DD-08DA8CD6804D}" srcOrd="0" destOrd="3" presId="urn:microsoft.com/office/officeart/2005/8/layout/hList7"/>
    <dgm:cxn modelId="{E92CBD9D-4B22-F34E-8275-1C4FCF0350D0}" type="presOf" srcId="{AC749BCC-EDAA-4051-AA41-58B93F4DCE7C}" destId="{D4E623A5-6E99-7D4E-97D1-1BDF96F45D44}" srcOrd="0" destOrd="0" presId="urn:microsoft.com/office/officeart/2005/8/layout/hList7"/>
    <dgm:cxn modelId="{6E06A39E-AB21-4E6D-8E60-172908EAC315}" type="presOf" srcId="{EFE8D451-665E-4E78-BF14-49176A81CC07}" destId="{D7E93AE7-2014-FE4E-85FE-DB23F6ECE037}" srcOrd="1" destOrd="8" presId="urn:microsoft.com/office/officeart/2005/8/layout/hList7"/>
    <dgm:cxn modelId="{A4509FA2-D7B9-E049-89A1-5171F0B38744}" type="presOf" srcId="{D37A9131-4764-4692-B680-F4712F8B95D8}" destId="{D7E93AE7-2014-FE4E-85FE-DB23F6ECE037}" srcOrd="1" destOrd="2" presId="urn:microsoft.com/office/officeart/2005/8/layout/hList7"/>
    <dgm:cxn modelId="{43CFE4A4-16F8-524A-8072-1C7DB3D1DD41}" type="presOf" srcId="{A22E892C-8DF2-412E-A7B2-F0DDA7514169}" destId="{634A9E7B-8967-2641-A970-A11A99F15EBC}" srcOrd="1" destOrd="0" presId="urn:microsoft.com/office/officeart/2005/8/layout/hList7"/>
    <dgm:cxn modelId="{5C0893A6-1704-2642-A925-F44FC19A1B2B}" type="presOf" srcId="{36EF04C2-F70B-47D0-BFA5-42AB1A85BF33}" destId="{C2F20799-3479-4E40-BE2E-CCBBB0C7DB5C}" srcOrd="0" destOrd="3" presId="urn:microsoft.com/office/officeart/2005/8/layout/hList7"/>
    <dgm:cxn modelId="{77BDEAAD-B84D-C141-9D15-47FC086D5BAF}" type="presOf" srcId="{0B7367F1-C13B-4970-AE1C-4895CC54FE5B}" destId="{6D08347E-58CF-414A-8BD0-7007C8008FDC}" srcOrd="1" destOrd="1" presId="urn:microsoft.com/office/officeart/2005/8/layout/hList7"/>
    <dgm:cxn modelId="{43C60BB6-0CDA-4961-884C-953393F2FDDC}" srcId="{A22E892C-8DF2-412E-A7B2-F0DDA7514169}" destId="{621E8411-0898-4542-BAE4-10B0D44AD6F6}" srcOrd="3" destOrd="0" parTransId="{4FC238A3-74AA-466C-B637-426B3F88C465}" sibTransId="{48D77860-CDC6-4028-B820-3F9212682517}"/>
    <dgm:cxn modelId="{14CC12B6-C77C-2449-AC2A-429B6309BCB0}" type="presOf" srcId="{282687B3-1C6B-41CB-AED5-11933D315D6C}" destId="{D4E623A5-6E99-7D4E-97D1-1BDF96F45D44}" srcOrd="0" destOrd="2" presId="urn:microsoft.com/office/officeart/2005/8/layout/hList7"/>
    <dgm:cxn modelId="{99F9EFB6-F593-D340-8889-48680E734CCE}" type="presOf" srcId="{895A34D7-7309-8246-B131-A5BE0307D6F2}" destId="{D4E623A5-6E99-7D4E-97D1-1BDF96F45D44}" srcOrd="0" destOrd="5" presId="urn:microsoft.com/office/officeart/2005/8/layout/hList7"/>
    <dgm:cxn modelId="{E6F02CB8-144F-424F-82D3-EB70D65E4DE8}" srcId="{9B0B728C-F7CA-4ADC-A5A9-92B8522E8BC1}" destId="{CF634A80-6B2B-4EB4-96F9-19F0EABF4937}" srcOrd="4" destOrd="0" parTransId="{D77CE5DA-193C-45E0-8821-E796519C5DB4}" sibTransId="{383EE61A-7FDE-45E0-9A3C-1B9251C6DB72}"/>
    <dgm:cxn modelId="{0BAEDDB8-B39F-5445-9553-0ECF63CBF7CE}" type="presOf" srcId="{F393DCB3-1704-1D47-9D0E-5806B5283B28}" destId="{D4E623A5-6E99-7D4E-97D1-1BDF96F45D44}" srcOrd="0" destOrd="4" presId="urn:microsoft.com/office/officeart/2005/8/layout/hList7"/>
    <dgm:cxn modelId="{4FBAAABA-81FA-B445-AA25-5FCCF7A37DAA}" type="presOf" srcId="{038E82BD-6D79-4548-A6C5-77ED33FB7598}" destId="{C2F20799-3479-4E40-BE2E-CCBBB0C7DB5C}" srcOrd="0" destOrd="1" presId="urn:microsoft.com/office/officeart/2005/8/layout/hList7"/>
    <dgm:cxn modelId="{F8610FC4-748B-9645-A308-731324CD45B3}" type="presOf" srcId="{0A09B9AD-7057-4B71-8D76-F9BA1AF57471}" destId="{A93E201F-80FC-8C4C-9478-282ADC77AB41}" srcOrd="0" destOrd="0" presId="urn:microsoft.com/office/officeart/2005/8/layout/hList7"/>
    <dgm:cxn modelId="{A1B4C4C5-2643-E542-AD14-587DD08A0AC2}" srcId="{AC749BCC-EDAA-4051-AA41-58B93F4DCE7C}" destId="{F393DCB3-1704-1D47-9D0E-5806B5283B28}" srcOrd="3" destOrd="0" parTransId="{13D5785B-07E7-9549-98C3-19A5F8180D73}" sibTransId="{B5176D58-3817-274B-A259-F7859F04B7AC}"/>
    <dgm:cxn modelId="{4EAB77C6-2A46-4A48-9EF3-0A98452BB7CE}" type="presOf" srcId="{038E82BD-6D79-4548-A6C5-77ED33FB7598}" destId="{D7E93AE7-2014-FE4E-85FE-DB23F6ECE037}" srcOrd="1" destOrd="1" presId="urn:microsoft.com/office/officeart/2005/8/layout/hList7"/>
    <dgm:cxn modelId="{30B9CBC8-2701-DB48-8795-5D1CC14595E1}" type="presOf" srcId="{F6F84D48-7F63-4115-9F9E-54E9A6DCC04D}" destId="{634A9E7B-8967-2641-A970-A11A99F15EBC}" srcOrd="1" destOrd="2" presId="urn:microsoft.com/office/officeart/2005/8/layout/hList7"/>
    <dgm:cxn modelId="{661ACECD-CE43-48D5-8690-072599E759D6}" srcId="{A22E892C-8DF2-412E-A7B2-F0DDA7514169}" destId="{0B149AA4-639A-40C5-BE41-B70FA2C9DC7D}" srcOrd="0" destOrd="0" parTransId="{584640B9-5D93-4DD3-85A2-42BFF2B839E3}" sibTransId="{28F92564-32E5-4D7B-974B-06C8CB7B3888}"/>
    <dgm:cxn modelId="{568A21D3-377F-4485-A8BC-D7A8444515D4}" srcId="{AC749BCC-EDAA-4051-AA41-58B93F4DCE7C}" destId="{0B7367F1-C13B-4970-AE1C-4895CC54FE5B}" srcOrd="0" destOrd="0" parTransId="{15A59EAF-445B-448C-A4B7-C9040F7415CE}" sibTransId="{2CFD5C62-B80E-4D2C-AC9F-E5E5ADEB5937}"/>
    <dgm:cxn modelId="{009D86D4-E368-8E4B-9575-4E99B470A4F6}" type="presOf" srcId="{5681BB60-CB6F-40B8-8411-92AF3E8879DD}" destId="{D7E93AE7-2014-FE4E-85FE-DB23F6ECE037}" srcOrd="1" destOrd="4" presId="urn:microsoft.com/office/officeart/2005/8/layout/hList7"/>
    <dgm:cxn modelId="{50E72AD7-F671-4545-849E-CF90D9025A0D}" type="presOf" srcId="{9B0B728C-F7CA-4ADC-A5A9-92B8522E8BC1}" destId="{C2F20799-3479-4E40-BE2E-CCBBB0C7DB5C}" srcOrd="0" destOrd="0" presId="urn:microsoft.com/office/officeart/2005/8/layout/hList7"/>
    <dgm:cxn modelId="{50E097D9-8167-6346-A421-D737492DED84}" type="presOf" srcId="{9B0B728C-F7CA-4ADC-A5A9-92B8522E8BC1}" destId="{D7E93AE7-2014-FE4E-85FE-DB23F6ECE037}" srcOrd="1" destOrd="0" presId="urn:microsoft.com/office/officeart/2005/8/layout/hList7"/>
    <dgm:cxn modelId="{C0120BDA-6B09-4CE2-8ECB-A1F3B0F29B5B}" srcId="{A22E892C-8DF2-412E-A7B2-F0DDA7514169}" destId="{F6F84D48-7F63-4115-9F9E-54E9A6DCC04D}" srcOrd="1" destOrd="0" parTransId="{28984A25-7395-4955-B0DB-A267C9A6DD96}" sibTransId="{FEA254DC-A9BB-4619-B94F-9F8544511FD0}"/>
    <dgm:cxn modelId="{78AC07DF-A211-B142-BD58-54D8EBA7A640}" type="presOf" srcId="{D37A9131-4764-4692-B680-F4712F8B95D8}" destId="{C2F20799-3479-4E40-BE2E-CCBBB0C7DB5C}" srcOrd="0" destOrd="2" presId="urn:microsoft.com/office/officeart/2005/8/layout/hList7"/>
    <dgm:cxn modelId="{5B58CFDF-A6E0-4D65-B72A-7C264FC9F51D}" srcId="{AC749BCC-EDAA-4051-AA41-58B93F4DCE7C}" destId="{2CA524C2-CBBF-48A8-A148-8F78A20508ED}" srcOrd="2" destOrd="0" parTransId="{E81CE875-BC90-420C-B525-D9004C3ED8A0}" sibTransId="{E3BF7189-94BC-4324-930A-FC941CB9557B}"/>
    <dgm:cxn modelId="{C9217BE2-78FE-F64C-BB85-A74BF1AABF7D}" type="presOf" srcId="{5681BB60-CB6F-40B8-8411-92AF3E8879DD}" destId="{C2F20799-3479-4E40-BE2E-CCBBB0C7DB5C}" srcOrd="0" destOrd="4" presId="urn:microsoft.com/office/officeart/2005/8/layout/hList7"/>
    <dgm:cxn modelId="{64E115E4-9CEC-2349-A549-D6286C76709A}" type="presOf" srcId="{2CA524C2-CBBF-48A8-A148-8F78A20508ED}" destId="{D4E623A5-6E99-7D4E-97D1-1BDF96F45D44}" srcOrd="0" destOrd="3" presId="urn:microsoft.com/office/officeart/2005/8/layout/hList7"/>
    <dgm:cxn modelId="{1D16DEEB-5A82-6F4D-AAFC-9F96ED22E64C}" srcId="{AC749BCC-EDAA-4051-AA41-58B93F4DCE7C}" destId="{895A34D7-7309-8246-B131-A5BE0307D6F2}" srcOrd="4" destOrd="0" parTransId="{E42F0483-492C-E049-9977-A0C66528D111}" sibTransId="{5BFCE475-2871-A646-B904-5C56CD01ED95}"/>
    <dgm:cxn modelId="{E0A9BFF6-324C-414B-8B06-9E8D6A41429F}" srcId="{0A09B9AD-7057-4B71-8D76-F9BA1AF57471}" destId="{A22E892C-8DF2-412E-A7B2-F0DDA7514169}" srcOrd="0" destOrd="0" parTransId="{F18DC22B-860F-46A6-BD76-0F791E9D31C0}" sibTransId="{B087B6ED-7CC9-42A5-AF1A-6A46AF30D580}"/>
    <dgm:cxn modelId="{F833A9FB-2506-6D45-B9BD-2EB29B17230C}" type="presOf" srcId="{621E8411-0898-4542-BAE4-10B0D44AD6F6}" destId="{FCE69D38-CE28-0E4B-95DD-08DA8CD6804D}" srcOrd="0" destOrd="4" presId="urn:microsoft.com/office/officeart/2005/8/layout/hList7"/>
    <dgm:cxn modelId="{D793CBFD-994B-4F70-B080-6E425575561C}" srcId="{9B0B728C-F7CA-4ADC-A5A9-92B8522E8BC1}" destId="{8600F3EE-BC8F-48BA-88B9-1EDBB14181F4}" srcOrd="8" destOrd="0" parTransId="{1A9E9B5D-F8F8-4A4D-8CDD-5A6F9CE262F3}" sibTransId="{490E4740-1A1A-467B-857F-0E8E79EE4565}"/>
    <dgm:cxn modelId="{EF217CFE-DD03-4915-A6B4-CAD9807819CB}" type="presOf" srcId="{AC15030A-E68C-4B62-97D8-877A6B04D1F5}" destId="{634A9E7B-8967-2641-A970-A11A99F15EBC}" srcOrd="1" destOrd="5" presId="urn:microsoft.com/office/officeart/2005/8/layout/hList7"/>
    <dgm:cxn modelId="{7BF818F9-8A83-7541-A491-589EB9F79FF4}" type="presParOf" srcId="{A93E201F-80FC-8C4C-9478-282ADC77AB41}" destId="{0DC53EFD-DEE1-CE4A-9220-8AC00FE42A37}" srcOrd="0" destOrd="0" presId="urn:microsoft.com/office/officeart/2005/8/layout/hList7"/>
    <dgm:cxn modelId="{DCFFB6FF-68C0-4B4F-AE61-A093E85888AC}" type="presParOf" srcId="{A93E201F-80FC-8C4C-9478-282ADC77AB41}" destId="{BA945C3B-4069-AA47-A4B2-2CF764FB73DB}" srcOrd="1" destOrd="0" presId="urn:microsoft.com/office/officeart/2005/8/layout/hList7"/>
    <dgm:cxn modelId="{11D7B394-84BD-644E-99F5-BF05B91EE0E7}" type="presParOf" srcId="{BA945C3B-4069-AA47-A4B2-2CF764FB73DB}" destId="{6771D09E-4CC8-D24F-8D2C-11D5E487091A}" srcOrd="0" destOrd="0" presId="urn:microsoft.com/office/officeart/2005/8/layout/hList7"/>
    <dgm:cxn modelId="{80B5950B-88E1-3C40-8CF4-C0E0733E37B1}" type="presParOf" srcId="{6771D09E-4CC8-D24F-8D2C-11D5E487091A}" destId="{FCE69D38-CE28-0E4B-95DD-08DA8CD6804D}" srcOrd="0" destOrd="0" presId="urn:microsoft.com/office/officeart/2005/8/layout/hList7"/>
    <dgm:cxn modelId="{B5F54AA6-07F0-1548-A809-40C19007871E}" type="presParOf" srcId="{6771D09E-4CC8-D24F-8D2C-11D5E487091A}" destId="{634A9E7B-8967-2641-A970-A11A99F15EBC}" srcOrd="1" destOrd="0" presId="urn:microsoft.com/office/officeart/2005/8/layout/hList7"/>
    <dgm:cxn modelId="{1CC40B3F-22FA-644C-92DE-BB3FEE703264}" type="presParOf" srcId="{6771D09E-4CC8-D24F-8D2C-11D5E487091A}" destId="{268E155F-D6E3-DF46-A46D-22DB52CDE75C}" srcOrd="2" destOrd="0" presId="urn:microsoft.com/office/officeart/2005/8/layout/hList7"/>
    <dgm:cxn modelId="{6BF1A5F2-439D-584D-A526-33CA1AE3E04F}" type="presParOf" srcId="{6771D09E-4CC8-D24F-8D2C-11D5E487091A}" destId="{D9904E43-8106-8C4C-BDA7-BC2227D3A897}" srcOrd="3" destOrd="0" presId="urn:microsoft.com/office/officeart/2005/8/layout/hList7"/>
    <dgm:cxn modelId="{D69E9E8A-E729-7E43-BF29-A215E9AE440B}" type="presParOf" srcId="{BA945C3B-4069-AA47-A4B2-2CF764FB73DB}" destId="{A17ECA06-4AF5-9345-B60C-D2592ABCBDFC}" srcOrd="1" destOrd="0" presId="urn:microsoft.com/office/officeart/2005/8/layout/hList7"/>
    <dgm:cxn modelId="{B9D77D3D-399C-6B4C-9583-4A0C828492AE}" type="presParOf" srcId="{BA945C3B-4069-AA47-A4B2-2CF764FB73DB}" destId="{5C32A084-AFC9-0549-BE48-0ED54C790E05}" srcOrd="2" destOrd="0" presId="urn:microsoft.com/office/officeart/2005/8/layout/hList7"/>
    <dgm:cxn modelId="{9331BBC9-2CCB-C54B-BAE3-2693FE2C9EB9}" type="presParOf" srcId="{5C32A084-AFC9-0549-BE48-0ED54C790E05}" destId="{C2F20799-3479-4E40-BE2E-CCBBB0C7DB5C}" srcOrd="0" destOrd="0" presId="urn:microsoft.com/office/officeart/2005/8/layout/hList7"/>
    <dgm:cxn modelId="{0BAE4A32-0DE7-E847-9676-3DC7A2FAD84E}" type="presParOf" srcId="{5C32A084-AFC9-0549-BE48-0ED54C790E05}" destId="{D7E93AE7-2014-FE4E-85FE-DB23F6ECE037}" srcOrd="1" destOrd="0" presId="urn:microsoft.com/office/officeart/2005/8/layout/hList7"/>
    <dgm:cxn modelId="{7EA90472-1103-AA4A-BAEC-951E5893391B}" type="presParOf" srcId="{5C32A084-AFC9-0549-BE48-0ED54C790E05}" destId="{6A477333-FF12-0A4B-BF94-A5E54F80AF6A}" srcOrd="2" destOrd="0" presId="urn:microsoft.com/office/officeart/2005/8/layout/hList7"/>
    <dgm:cxn modelId="{F10D7113-C022-A24B-85F0-3D06CBE53720}" type="presParOf" srcId="{5C32A084-AFC9-0549-BE48-0ED54C790E05}" destId="{8A89B1F6-9FEB-A44B-B2BB-FD520E43C0FC}" srcOrd="3" destOrd="0" presId="urn:microsoft.com/office/officeart/2005/8/layout/hList7"/>
    <dgm:cxn modelId="{9D41564D-A313-1043-BDC4-38E475E20699}" type="presParOf" srcId="{BA945C3B-4069-AA47-A4B2-2CF764FB73DB}" destId="{ACE393CF-802A-8645-8789-CD9D898C9AF8}" srcOrd="3" destOrd="0" presId="urn:microsoft.com/office/officeart/2005/8/layout/hList7"/>
    <dgm:cxn modelId="{FE44C1E9-5EC5-B748-920E-C77632B82DEB}" type="presParOf" srcId="{BA945C3B-4069-AA47-A4B2-2CF764FB73DB}" destId="{35EB2F01-FD1B-FC4D-8EAB-8C3CC5CB9E12}" srcOrd="4" destOrd="0" presId="urn:microsoft.com/office/officeart/2005/8/layout/hList7"/>
    <dgm:cxn modelId="{97304411-685C-3542-AAF0-B125B95449D9}" type="presParOf" srcId="{35EB2F01-FD1B-FC4D-8EAB-8C3CC5CB9E12}" destId="{D4E623A5-6E99-7D4E-97D1-1BDF96F45D44}" srcOrd="0" destOrd="0" presId="urn:microsoft.com/office/officeart/2005/8/layout/hList7"/>
    <dgm:cxn modelId="{44F7D137-2427-2A4B-B1F4-1C7318E1256E}" type="presParOf" srcId="{35EB2F01-FD1B-FC4D-8EAB-8C3CC5CB9E12}" destId="{6D08347E-58CF-414A-8BD0-7007C8008FDC}" srcOrd="1" destOrd="0" presId="urn:microsoft.com/office/officeart/2005/8/layout/hList7"/>
    <dgm:cxn modelId="{0E0F0D3C-0210-7E40-AC8D-4DFC6F778D22}" type="presParOf" srcId="{35EB2F01-FD1B-FC4D-8EAB-8C3CC5CB9E12}" destId="{7E55DDE9-D276-6E4D-9E2D-47232B7320D0}" srcOrd="2" destOrd="0" presId="urn:microsoft.com/office/officeart/2005/8/layout/hList7"/>
    <dgm:cxn modelId="{87E39039-1F7C-D54A-90FE-EEF22BAA711A}" type="presParOf" srcId="{35EB2F01-FD1B-FC4D-8EAB-8C3CC5CB9E12}" destId="{6E7C7743-C47D-CF46-A1A1-D7E721DC9AFF}" srcOrd="3" destOrd="0" presId="urn:microsoft.com/office/officeart/2005/8/layout/hList7"/>
  </dgm:cxnLst>
  <dgm:bg>
    <a:effectLst>
      <a:softEdge rad="635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69D38-CE28-0E4B-95DD-08DA8CD6804D}">
      <dsp:nvSpPr>
        <dsp:cNvPr id="0" name=""/>
        <dsp:cNvSpPr/>
      </dsp:nvSpPr>
      <dsp:spPr>
        <a:xfrm>
          <a:off x="7" y="0"/>
          <a:ext cx="2576270" cy="444820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GB" sz="1800" b="1" i="0" kern="1200" dirty="0"/>
            <a:t>Banks and Other Credit Companies</a:t>
          </a:r>
          <a:endParaRPr lang="en-US" sz="1800" kern="1200" dirty="0"/>
        </a:p>
        <a:p>
          <a:pPr marL="114300" lvl="1" indent="-114300" algn="l" defTabSz="533400">
            <a:lnSpc>
              <a:spcPct val="90000"/>
            </a:lnSpc>
            <a:spcBef>
              <a:spcPct val="0"/>
            </a:spcBef>
            <a:spcAft>
              <a:spcPct val="15000"/>
            </a:spcAft>
            <a:buChar char="•"/>
          </a:pPr>
          <a:r>
            <a:rPr lang="en-GB" sz="1200" b="0" i="0" kern="1200" dirty="0"/>
            <a:t>Commercial &amp; Retail Banks</a:t>
          </a:r>
          <a:endParaRPr lang="en-US" sz="1200" kern="1200" dirty="0"/>
        </a:p>
        <a:p>
          <a:pPr marL="114300" lvl="1" indent="-114300" algn="l" defTabSz="533400">
            <a:lnSpc>
              <a:spcPct val="90000"/>
            </a:lnSpc>
            <a:spcBef>
              <a:spcPct val="0"/>
            </a:spcBef>
            <a:spcAft>
              <a:spcPct val="15000"/>
            </a:spcAft>
            <a:buChar char="•"/>
          </a:pPr>
          <a:r>
            <a:rPr lang="en-GB" sz="1200" b="0" i="0" u="none" kern="1200" dirty="0"/>
            <a:t>Non-Bank Financial Institutions (Leasing, Factoring, Credit Unions)</a:t>
          </a:r>
          <a:endParaRPr lang="en-US" sz="1200" kern="1200" dirty="0"/>
        </a:p>
        <a:p>
          <a:pPr marL="114300" lvl="1" indent="-114300" algn="l" defTabSz="533400">
            <a:lnSpc>
              <a:spcPct val="90000"/>
            </a:lnSpc>
            <a:spcBef>
              <a:spcPct val="0"/>
            </a:spcBef>
            <a:spcAft>
              <a:spcPct val="15000"/>
            </a:spcAft>
            <a:buChar char="•"/>
          </a:pPr>
          <a:r>
            <a:rPr lang="en-GB" sz="1200" b="0" i="0" kern="1200" dirty="0"/>
            <a:t>Shadow Banking Entities</a:t>
          </a:r>
          <a:endParaRPr lang="en-US" sz="1200" kern="1200" dirty="0"/>
        </a:p>
        <a:p>
          <a:pPr marL="114300" lvl="1" indent="-114300" algn="l" defTabSz="533400">
            <a:lnSpc>
              <a:spcPct val="90000"/>
            </a:lnSpc>
            <a:spcBef>
              <a:spcPct val="0"/>
            </a:spcBef>
            <a:spcAft>
              <a:spcPct val="15000"/>
            </a:spcAft>
            <a:buChar char="•"/>
          </a:pPr>
          <a:r>
            <a:rPr lang="en-GB" sz="1200" kern="1200" dirty="0"/>
            <a:t>Digital Banks</a:t>
          </a:r>
          <a:endParaRPr lang="en-US" sz="1200" kern="1200" dirty="0"/>
        </a:p>
        <a:p>
          <a:pPr marL="114300" lvl="1" indent="-114300" algn="l" defTabSz="533400">
            <a:lnSpc>
              <a:spcPct val="90000"/>
            </a:lnSpc>
            <a:spcBef>
              <a:spcPct val="0"/>
            </a:spcBef>
            <a:spcAft>
              <a:spcPct val="15000"/>
            </a:spcAft>
            <a:buChar char="•"/>
          </a:pPr>
          <a:r>
            <a:rPr lang="en-GB" sz="1200" b="0" i="0" kern="1200" dirty="0"/>
            <a:t>Investment Banks</a:t>
          </a:r>
          <a:endParaRPr lang="en-US" sz="1200" kern="1200" dirty="0"/>
        </a:p>
      </dsp:txBody>
      <dsp:txXfrm>
        <a:off x="7" y="1779280"/>
        <a:ext cx="2576270" cy="1779280"/>
      </dsp:txXfrm>
    </dsp:sp>
    <dsp:sp modelId="{D9904E43-8106-8C4C-BDA7-BC2227D3A897}">
      <dsp:nvSpPr>
        <dsp:cNvPr id="0" name=""/>
        <dsp:cNvSpPr/>
      </dsp:nvSpPr>
      <dsp:spPr>
        <a:xfrm>
          <a:off x="549165" y="420823"/>
          <a:ext cx="1481250" cy="114770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F20799-3479-4E40-BE2E-CCBBB0C7DB5C}">
      <dsp:nvSpPr>
        <dsp:cNvPr id="0" name=""/>
        <dsp:cNvSpPr/>
      </dsp:nvSpPr>
      <dsp:spPr>
        <a:xfrm>
          <a:off x="2655214" y="0"/>
          <a:ext cx="2576270" cy="444820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GB" sz="1800" b="1" i="0" kern="1200" dirty="0"/>
            <a:t>Securities Landscape</a:t>
          </a:r>
          <a:endParaRPr lang="en-US" sz="1800" kern="1200" dirty="0"/>
        </a:p>
        <a:p>
          <a:pPr marL="114300" lvl="1" indent="-114300" algn="l" defTabSz="533400">
            <a:lnSpc>
              <a:spcPct val="90000"/>
            </a:lnSpc>
            <a:spcBef>
              <a:spcPct val="0"/>
            </a:spcBef>
            <a:spcAft>
              <a:spcPct val="15000"/>
            </a:spcAft>
            <a:buChar char="•"/>
          </a:pPr>
          <a:r>
            <a:rPr lang="en-GB" sz="1200" b="0" i="0" kern="1200" dirty="0"/>
            <a:t>Wealth/Asset Management Firms</a:t>
          </a:r>
          <a:endParaRPr lang="en-US" sz="1200" kern="1200" dirty="0"/>
        </a:p>
        <a:p>
          <a:pPr marL="114300" lvl="1" indent="-114300" algn="l" defTabSz="533400">
            <a:lnSpc>
              <a:spcPct val="90000"/>
            </a:lnSpc>
            <a:spcBef>
              <a:spcPct val="0"/>
            </a:spcBef>
            <a:spcAft>
              <a:spcPct val="15000"/>
            </a:spcAft>
            <a:buChar char="•"/>
          </a:pPr>
          <a:r>
            <a:rPr lang="en-GB" sz="1200" b="0" i="0" kern="1200" dirty="0"/>
            <a:t>Hedge Funds</a:t>
          </a:r>
          <a:endParaRPr lang="en-US" sz="1200" kern="1200" dirty="0"/>
        </a:p>
        <a:p>
          <a:pPr marL="114300" lvl="1" indent="-114300" algn="l" defTabSz="533400">
            <a:lnSpc>
              <a:spcPct val="90000"/>
            </a:lnSpc>
            <a:spcBef>
              <a:spcPct val="0"/>
            </a:spcBef>
            <a:spcAft>
              <a:spcPct val="15000"/>
            </a:spcAft>
            <a:buChar char="•"/>
          </a:pPr>
          <a:r>
            <a:rPr lang="en-GB" sz="1200" b="0" i="0" kern="1200" dirty="0"/>
            <a:t>Private Equity Firms</a:t>
          </a:r>
          <a:endParaRPr lang="en-US" sz="1200" kern="1200" dirty="0"/>
        </a:p>
        <a:p>
          <a:pPr marL="114300" lvl="1" indent="-114300" algn="l" defTabSz="533400">
            <a:lnSpc>
              <a:spcPct val="90000"/>
            </a:lnSpc>
            <a:spcBef>
              <a:spcPct val="0"/>
            </a:spcBef>
            <a:spcAft>
              <a:spcPct val="15000"/>
            </a:spcAft>
            <a:buChar char="•"/>
          </a:pPr>
          <a:r>
            <a:rPr lang="en-GB" sz="1200" b="0" i="0" kern="1200" dirty="0"/>
            <a:t>Brokerage Firms </a:t>
          </a:r>
          <a:endParaRPr lang="en-US" sz="1200" kern="1200" dirty="0"/>
        </a:p>
        <a:p>
          <a:pPr marL="114300" lvl="1" indent="-114300" algn="l" defTabSz="533400">
            <a:lnSpc>
              <a:spcPct val="90000"/>
            </a:lnSpc>
            <a:spcBef>
              <a:spcPct val="0"/>
            </a:spcBef>
            <a:spcAft>
              <a:spcPct val="15000"/>
            </a:spcAft>
            <a:buChar char="•"/>
          </a:pPr>
          <a:r>
            <a:rPr lang="en-US" sz="1200" kern="1200" dirty="0"/>
            <a:t>Custodians</a:t>
          </a:r>
        </a:p>
        <a:p>
          <a:pPr marL="114300" lvl="1" indent="-114300" algn="l" defTabSz="533400">
            <a:lnSpc>
              <a:spcPct val="90000"/>
            </a:lnSpc>
            <a:spcBef>
              <a:spcPct val="0"/>
            </a:spcBef>
            <a:spcAft>
              <a:spcPct val="15000"/>
            </a:spcAft>
            <a:buChar char="•"/>
          </a:pPr>
          <a:r>
            <a:rPr lang="en-GB" sz="1200" b="0" i="0" kern="1200" dirty="0"/>
            <a:t>Exchanges and clearing houses</a:t>
          </a:r>
          <a:endParaRPr lang="en-US" sz="1200" kern="1200" dirty="0"/>
        </a:p>
        <a:p>
          <a:pPr marL="114300" lvl="1" indent="-114300" algn="l" defTabSz="533400">
            <a:lnSpc>
              <a:spcPct val="90000"/>
            </a:lnSpc>
            <a:spcBef>
              <a:spcPct val="0"/>
            </a:spcBef>
            <a:spcAft>
              <a:spcPct val="15000"/>
            </a:spcAft>
            <a:buChar char="•"/>
          </a:pPr>
          <a:r>
            <a:rPr lang="en-US" sz="1200" kern="1200" dirty="0"/>
            <a:t>Investment Advisory Firms</a:t>
          </a:r>
        </a:p>
        <a:p>
          <a:pPr marL="114300" lvl="1" indent="-114300" algn="l" defTabSz="533400">
            <a:lnSpc>
              <a:spcPct val="90000"/>
            </a:lnSpc>
            <a:spcBef>
              <a:spcPct val="0"/>
            </a:spcBef>
            <a:spcAft>
              <a:spcPct val="15000"/>
            </a:spcAft>
            <a:buChar char="•"/>
          </a:pPr>
          <a:r>
            <a:rPr lang="en-US" sz="1200" kern="1200" dirty="0"/>
            <a:t>Collective investment funds and fund operators/administrators</a:t>
          </a:r>
        </a:p>
        <a:p>
          <a:pPr marL="114300" lvl="1" indent="-114300" algn="l" defTabSz="533400">
            <a:lnSpc>
              <a:spcPct val="90000"/>
            </a:lnSpc>
            <a:spcBef>
              <a:spcPct val="0"/>
            </a:spcBef>
            <a:spcAft>
              <a:spcPct val="15000"/>
            </a:spcAft>
            <a:buChar char="•"/>
          </a:pPr>
          <a:r>
            <a:rPr lang="en-US" sz="1200" kern="1200" dirty="0"/>
            <a:t>Investment Banks</a:t>
          </a:r>
        </a:p>
      </dsp:txBody>
      <dsp:txXfrm>
        <a:off x="2655214" y="1779280"/>
        <a:ext cx="2576270" cy="1779280"/>
      </dsp:txXfrm>
    </dsp:sp>
    <dsp:sp modelId="{8A89B1F6-9FEB-A44B-B2BB-FD520E43C0FC}">
      <dsp:nvSpPr>
        <dsp:cNvPr id="0" name=""/>
        <dsp:cNvSpPr/>
      </dsp:nvSpPr>
      <dsp:spPr>
        <a:xfrm>
          <a:off x="3202724" y="446508"/>
          <a:ext cx="1481250" cy="1122017"/>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E623A5-6E99-7D4E-97D1-1BDF96F45D44}">
      <dsp:nvSpPr>
        <dsp:cNvPr id="0" name=""/>
        <dsp:cNvSpPr/>
      </dsp:nvSpPr>
      <dsp:spPr>
        <a:xfrm>
          <a:off x="5308772" y="0"/>
          <a:ext cx="2576270" cy="444820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GB" sz="1600" b="1" i="0" kern="1200" dirty="0"/>
            <a:t>Insurance Companies, Re-insurers, and Pension Funds</a:t>
          </a:r>
          <a:endParaRPr lang="en-US" sz="1600" kern="1200" dirty="0"/>
        </a:p>
        <a:p>
          <a:pPr marL="114300" lvl="1" indent="-114300" algn="l" defTabSz="533400">
            <a:lnSpc>
              <a:spcPct val="90000"/>
            </a:lnSpc>
            <a:spcBef>
              <a:spcPct val="0"/>
            </a:spcBef>
            <a:spcAft>
              <a:spcPct val="15000"/>
            </a:spcAft>
            <a:buChar char="•"/>
          </a:pPr>
          <a:r>
            <a:rPr lang="en-GB" sz="1200" kern="1200" dirty="0"/>
            <a:t>Life and General Insurance Firms</a:t>
          </a:r>
          <a:endParaRPr lang="en-US" sz="1200" kern="1200" dirty="0"/>
        </a:p>
        <a:p>
          <a:pPr marL="114300" lvl="1" indent="-114300" algn="l" defTabSz="533400">
            <a:lnSpc>
              <a:spcPct val="90000"/>
            </a:lnSpc>
            <a:spcBef>
              <a:spcPct val="0"/>
            </a:spcBef>
            <a:spcAft>
              <a:spcPct val="15000"/>
            </a:spcAft>
            <a:buChar char="•"/>
          </a:pPr>
          <a:r>
            <a:rPr lang="en-GB" sz="1200" kern="1200" dirty="0"/>
            <a:t>Re-insurance Companies</a:t>
          </a:r>
          <a:endParaRPr lang="en-US" sz="1200" kern="1200" dirty="0"/>
        </a:p>
        <a:p>
          <a:pPr marL="114300" lvl="1" indent="-114300" algn="l" defTabSz="533400">
            <a:lnSpc>
              <a:spcPct val="90000"/>
            </a:lnSpc>
            <a:spcBef>
              <a:spcPct val="0"/>
            </a:spcBef>
            <a:spcAft>
              <a:spcPct val="15000"/>
            </a:spcAft>
            <a:buChar char="•"/>
          </a:pPr>
          <a:r>
            <a:rPr lang="en-GB" sz="1200" kern="1200" dirty="0"/>
            <a:t>Insurance Brokers</a:t>
          </a:r>
          <a:endParaRPr lang="en-US" sz="1200" kern="1200" dirty="0"/>
        </a:p>
        <a:p>
          <a:pPr marL="114300" lvl="1" indent="-114300" algn="l" defTabSz="533400">
            <a:lnSpc>
              <a:spcPct val="90000"/>
            </a:lnSpc>
            <a:spcBef>
              <a:spcPct val="0"/>
            </a:spcBef>
            <a:spcAft>
              <a:spcPct val="15000"/>
            </a:spcAft>
            <a:buChar char="•"/>
          </a:pPr>
          <a:r>
            <a:rPr lang="en-GB" sz="1200" b="0" i="0" kern="1200" dirty="0"/>
            <a:t>State Pension Funds</a:t>
          </a:r>
          <a:endParaRPr lang="en-US" sz="1200" kern="1200" dirty="0"/>
        </a:p>
        <a:p>
          <a:pPr marL="114300" lvl="1" indent="-114300" algn="l" defTabSz="533400">
            <a:lnSpc>
              <a:spcPct val="90000"/>
            </a:lnSpc>
            <a:spcBef>
              <a:spcPct val="0"/>
            </a:spcBef>
            <a:spcAft>
              <a:spcPct val="15000"/>
            </a:spcAft>
            <a:buChar char="•"/>
          </a:pPr>
          <a:r>
            <a:rPr lang="en-GB" sz="1200" b="0" i="0" kern="1200" dirty="0"/>
            <a:t>Private Pension Funds</a:t>
          </a:r>
          <a:endParaRPr lang="en-US" sz="1200" kern="1200" dirty="0"/>
        </a:p>
      </dsp:txBody>
      <dsp:txXfrm>
        <a:off x="5308772" y="1779280"/>
        <a:ext cx="2576270" cy="1779280"/>
      </dsp:txXfrm>
    </dsp:sp>
    <dsp:sp modelId="{6E7C7743-C47D-CF46-A1A1-D7E721DC9AFF}">
      <dsp:nvSpPr>
        <dsp:cNvPr id="0" name=""/>
        <dsp:cNvSpPr/>
      </dsp:nvSpPr>
      <dsp:spPr>
        <a:xfrm>
          <a:off x="5856282" y="582991"/>
          <a:ext cx="1481250" cy="849053"/>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C53EFD-DEE1-CE4A-9220-8AC00FE42A37}">
      <dsp:nvSpPr>
        <dsp:cNvPr id="0" name=""/>
        <dsp:cNvSpPr/>
      </dsp:nvSpPr>
      <dsp:spPr>
        <a:xfrm>
          <a:off x="315467" y="4076066"/>
          <a:ext cx="7255763" cy="372134"/>
        </a:xfrm>
        <a:prstGeom prst="leftRightArrow">
          <a:avLst/>
        </a:prstGeom>
        <a:solidFill>
          <a:schemeClr val="dk2">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89" cy="5010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900" y="0"/>
            <a:ext cx="2946189" cy="501025"/>
          </a:xfrm>
          <a:prstGeom prst="rect">
            <a:avLst/>
          </a:prstGeom>
        </p:spPr>
        <p:txBody>
          <a:bodyPr vert="horz" lIns="91440" tIns="45720" rIns="91440" bIns="45720" rtlCol="0"/>
          <a:lstStyle>
            <a:lvl1pPr algn="r">
              <a:defRPr sz="1200"/>
            </a:lvl1pPr>
          </a:lstStyle>
          <a:p>
            <a:fld id="{E4866A30-1BD1-4A8B-8415-534026C475FE}" type="datetimeFigureOut">
              <a:rPr lang="en-GB" smtClean="0"/>
              <a:t>30/09/2025</a:t>
            </a:fld>
            <a:endParaRPr lang="en-GB"/>
          </a:p>
        </p:txBody>
      </p:sp>
      <p:sp>
        <p:nvSpPr>
          <p:cNvPr id="4" name="Footer Placeholder 3"/>
          <p:cNvSpPr>
            <a:spLocks noGrp="1"/>
          </p:cNvSpPr>
          <p:nvPr>
            <p:ph type="ftr" sz="quarter" idx="2"/>
          </p:nvPr>
        </p:nvSpPr>
        <p:spPr>
          <a:xfrm>
            <a:off x="2" y="9481176"/>
            <a:ext cx="2946189" cy="5010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900" y="9481176"/>
            <a:ext cx="2946189" cy="501025"/>
          </a:xfrm>
          <a:prstGeom prst="rect">
            <a:avLst/>
          </a:prstGeom>
        </p:spPr>
        <p:txBody>
          <a:bodyPr vert="horz" lIns="91440" tIns="45720" rIns="91440" bIns="45720" rtlCol="0" anchor="b"/>
          <a:lstStyle>
            <a:lvl1pPr algn="r">
              <a:defRPr sz="1200"/>
            </a:lvl1pPr>
          </a:lstStyle>
          <a:p>
            <a:fld id="{C213A240-DD1A-4B9A-8A51-D38874F61722}" type="slidenum">
              <a:rPr lang="en-GB" smtClean="0"/>
              <a:t>‹#›</a:t>
            </a:fld>
            <a:endParaRPr lang="en-GB"/>
          </a:p>
        </p:txBody>
      </p:sp>
    </p:spTree>
    <p:extLst>
      <p:ext uri="{BB962C8B-B14F-4D97-AF65-F5344CB8AC3E}">
        <p14:creationId xmlns:p14="http://schemas.microsoft.com/office/powerpoint/2010/main" val="30434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5008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1"/>
            <a:ext cx="2945659" cy="500844"/>
          </a:xfrm>
          <a:prstGeom prst="rect">
            <a:avLst/>
          </a:prstGeom>
        </p:spPr>
        <p:txBody>
          <a:bodyPr vert="horz" lIns="91440" tIns="45720" rIns="91440" bIns="45720" rtlCol="0"/>
          <a:lstStyle>
            <a:lvl1pPr algn="r">
              <a:defRPr sz="1200"/>
            </a:lvl1pPr>
          </a:lstStyle>
          <a:p>
            <a:fld id="{29B4B5DC-F969-4D8A-835B-E430741329BE}" type="datetimeFigureOut">
              <a:rPr lang="en-GB" smtClean="0"/>
              <a:t>30/09/2025</a:t>
            </a:fld>
            <a:endParaRPr lang="en-GB"/>
          </a:p>
        </p:txBody>
      </p:sp>
      <p:sp>
        <p:nvSpPr>
          <p:cNvPr id="4" name="Slide Image Placeholder 3"/>
          <p:cNvSpPr>
            <a:spLocks noGrp="1" noRot="1" noChangeAspect="1"/>
          </p:cNvSpPr>
          <p:nvPr>
            <p:ph type="sldImg" idx="2"/>
          </p:nvPr>
        </p:nvSpPr>
        <p:spPr>
          <a:xfrm>
            <a:off x="1154113" y="1247775"/>
            <a:ext cx="4489450"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803934"/>
            <a:ext cx="5438140" cy="393049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81359"/>
            <a:ext cx="2945659" cy="50084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81359"/>
            <a:ext cx="2945659" cy="500843"/>
          </a:xfrm>
          <a:prstGeom prst="rect">
            <a:avLst/>
          </a:prstGeom>
        </p:spPr>
        <p:txBody>
          <a:bodyPr vert="horz" lIns="91440" tIns="45720" rIns="91440" bIns="45720" rtlCol="0" anchor="b"/>
          <a:lstStyle>
            <a:lvl1pPr algn="r">
              <a:defRPr sz="1200"/>
            </a:lvl1pPr>
          </a:lstStyle>
          <a:p>
            <a:fld id="{1E21EFED-D401-4954-ACDB-DA3C2635BBD9}" type="slidenum">
              <a:rPr lang="en-GB" smtClean="0"/>
              <a:t>‹#›</a:t>
            </a:fld>
            <a:endParaRPr lang="en-GB"/>
          </a:p>
        </p:txBody>
      </p:sp>
    </p:spTree>
    <p:extLst>
      <p:ext uri="{BB962C8B-B14F-4D97-AF65-F5344CB8AC3E}">
        <p14:creationId xmlns:p14="http://schemas.microsoft.com/office/powerpoint/2010/main" val="375250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CF3D1-361D-B632-FB73-51DCF52BE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353B0-ED3D-F818-EFA2-4BF747032D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0A8EE-8741-930B-6F60-099A6B4C4D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E4153A-2A83-C0CA-3B55-762146A9DB3B}"/>
              </a:ext>
            </a:extLst>
          </p:cNvPr>
          <p:cNvSpPr>
            <a:spLocks noGrp="1"/>
          </p:cNvSpPr>
          <p:nvPr>
            <p:ph type="sldNum" sz="quarter" idx="5"/>
          </p:nvPr>
        </p:nvSpPr>
        <p:spPr/>
        <p:txBody>
          <a:bodyPr/>
          <a:lstStyle/>
          <a:p>
            <a:fld id="{24E3B9B7-7C76-484F-9BC0-ACAB892A7C47}" type="slidenum">
              <a:rPr lang="en-US" smtClean="0"/>
              <a:t>5</a:t>
            </a:fld>
            <a:endParaRPr lang="en-US"/>
          </a:p>
        </p:txBody>
      </p:sp>
    </p:spTree>
    <p:extLst>
      <p:ext uri="{BB962C8B-B14F-4D97-AF65-F5344CB8AC3E}">
        <p14:creationId xmlns:p14="http://schemas.microsoft.com/office/powerpoint/2010/main" val="198365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21EFED-D401-4954-ACDB-DA3C2635BBD9}" type="slidenum">
              <a:rPr lang="en-GB" smtClean="0"/>
              <a:t>9</a:t>
            </a:fld>
            <a:endParaRPr lang="en-GB"/>
          </a:p>
        </p:txBody>
      </p:sp>
    </p:spTree>
    <p:extLst>
      <p:ext uri="{BB962C8B-B14F-4D97-AF65-F5344CB8AC3E}">
        <p14:creationId xmlns:p14="http://schemas.microsoft.com/office/powerpoint/2010/main" val="10029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21EFED-D401-4954-ACDB-DA3C2635BBD9}" type="slidenum">
              <a:rPr lang="en-GB" smtClean="0"/>
              <a:t>17</a:t>
            </a:fld>
            <a:endParaRPr lang="en-GB"/>
          </a:p>
        </p:txBody>
      </p:sp>
    </p:spTree>
    <p:extLst>
      <p:ext uri="{BB962C8B-B14F-4D97-AF65-F5344CB8AC3E}">
        <p14:creationId xmlns:p14="http://schemas.microsoft.com/office/powerpoint/2010/main" val="102018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31838"/>
            <a:ext cx="4886325" cy="36655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3BE022-C10C-407A-8371-F3381B7625DD}" type="slidenum">
              <a:rPr lang="en-US" smtClean="0">
                <a:solidFill>
                  <a:prstClr val="black"/>
                </a:solidFill>
              </a:rPr>
              <a:pPr/>
              <a:t>22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C5D4-88F2-ACDE-A5BB-A74434E279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4BF40D4-CCD3-1DDB-9F9B-017102E74F4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6FF9F88-320F-1161-4D96-C047BBDF8EE5}"/>
              </a:ext>
            </a:extLst>
          </p:cNvPr>
          <p:cNvSpPr>
            <a:spLocks noGrp="1"/>
          </p:cNvSpPr>
          <p:nvPr>
            <p:ph type="dt" sz="half" idx="10"/>
          </p:nvPr>
        </p:nvSpPr>
        <p:spPr/>
        <p:txBody>
          <a:bodyPr/>
          <a:lstStyle/>
          <a:p>
            <a:fld id="{1A48105D-ABCB-4F7D-92AB-E4C06AAC41BE}" type="datetimeFigureOut">
              <a:rPr lang="en-US" smtClean="0"/>
              <a:t>9/30/2025</a:t>
            </a:fld>
            <a:endParaRPr lang="en-US"/>
          </a:p>
        </p:txBody>
      </p:sp>
      <p:sp>
        <p:nvSpPr>
          <p:cNvPr id="5" name="Footer Placeholder 4">
            <a:extLst>
              <a:ext uri="{FF2B5EF4-FFF2-40B4-BE49-F238E27FC236}">
                <a16:creationId xmlns:a16="http://schemas.microsoft.com/office/drawing/2014/main" id="{7C079E03-3B11-4C08-6C5C-DC9DCC5A5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359DC-43F3-BA3A-8C2E-E5045347786F}"/>
              </a:ext>
            </a:extLst>
          </p:cNvPr>
          <p:cNvSpPr>
            <a:spLocks noGrp="1"/>
          </p:cNvSpPr>
          <p:nvPr>
            <p:ph type="sldNum" sz="quarter" idx="12"/>
          </p:nvPr>
        </p:nvSpPr>
        <p:spPr/>
        <p:txBody>
          <a:bodyPr/>
          <a:lstStyle/>
          <a:p>
            <a:fld id="{20104703-2A23-47CF-8940-558ACAC1730F}" type="slidenum">
              <a:rPr lang="en-US" smtClean="0"/>
              <a:t>‹#›</a:t>
            </a:fld>
            <a:endParaRPr lang="en-US"/>
          </a:p>
        </p:txBody>
      </p:sp>
    </p:spTree>
    <p:extLst>
      <p:ext uri="{BB962C8B-B14F-4D97-AF65-F5344CB8AC3E}">
        <p14:creationId xmlns:p14="http://schemas.microsoft.com/office/powerpoint/2010/main" val="389424396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10CA-822B-E908-9D77-929712C57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2221C8-E067-38AE-A30F-219E440F79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D8EEF-0C56-E24A-F6B8-A2349DBF7EB4}"/>
              </a:ext>
            </a:extLst>
          </p:cNvPr>
          <p:cNvSpPr>
            <a:spLocks noGrp="1"/>
          </p:cNvSpPr>
          <p:nvPr>
            <p:ph type="dt" sz="half" idx="10"/>
          </p:nvPr>
        </p:nvSpPr>
        <p:spPr/>
        <p:txBody>
          <a:bodyPr/>
          <a:lstStyle/>
          <a:p>
            <a:fld id="{1A48105D-ABCB-4F7D-92AB-E4C06AAC41BE}" type="datetimeFigureOut">
              <a:rPr lang="en-US" smtClean="0"/>
              <a:t>9/30/2025</a:t>
            </a:fld>
            <a:endParaRPr lang="en-US"/>
          </a:p>
        </p:txBody>
      </p:sp>
      <p:sp>
        <p:nvSpPr>
          <p:cNvPr id="5" name="Footer Placeholder 4">
            <a:extLst>
              <a:ext uri="{FF2B5EF4-FFF2-40B4-BE49-F238E27FC236}">
                <a16:creationId xmlns:a16="http://schemas.microsoft.com/office/drawing/2014/main" id="{67E2B028-EE22-D6B9-8D5D-0CC69D027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645EB-6C6E-C13C-AC1C-63BD81CDC22D}"/>
              </a:ext>
            </a:extLst>
          </p:cNvPr>
          <p:cNvSpPr>
            <a:spLocks noGrp="1"/>
          </p:cNvSpPr>
          <p:nvPr>
            <p:ph type="sldNum" sz="quarter" idx="12"/>
          </p:nvPr>
        </p:nvSpPr>
        <p:spPr/>
        <p:txBody>
          <a:bodyPr/>
          <a:lstStyle/>
          <a:p>
            <a:fld id="{20104703-2A23-47CF-8940-558ACAC1730F}" type="slidenum">
              <a:rPr lang="en-US" smtClean="0"/>
              <a:t>‹#›</a:t>
            </a:fld>
            <a:endParaRPr lang="en-US"/>
          </a:p>
        </p:txBody>
      </p:sp>
    </p:spTree>
    <p:extLst>
      <p:ext uri="{BB962C8B-B14F-4D97-AF65-F5344CB8AC3E}">
        <p14:creationId xmlns:p14="http://schemas.microsoft.com/office/powerpoint/2010/main" val="10881451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709BAE-A89E-FB4A-8DC2-10691B2FEB9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D1CABA-D111-4D06-784F-FFB371F76D4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A161C-B132-74C0-0C47-B487DF69C840}"/>
              </a:ext>
            </a:extLst>
          </p:cNvPr>
          <p:cNvSpPr>
            <a:spLocks noGrp="1"/>
          </p:cNvSpPr>
          <p:nvPr>
            <p:ph type="dt" sz="half" idx="10"/>
          </p:nvPr>
        </p:nvSpPr>
        <p:spPr/>
        <p:txBody>
          <a:bodyPr/>
          <a:lstStyle/>
          <a:p>
            <a:fld id="{1A48105D-ABCB-4F7D-92AB-E4C06AAC41BE}" type="datetimeFigureOut">
              <a:rPr lang="en-US" smtClean="0"/>
              <a:t>9/30/2025</a:t>
            </a:fld>
            <a:endParaRPr lang="en-US"/>
          </a:p>
        </p:txBody>
      </p:sp>
      <p:sp>
        <p:nvSpPr>
          <p:cNvPr id="5" name="Footer Placeholder 4">
            <a:extLst>
              <a:ext uri="{FF2B5EF4-FFF2-40B4-BE49-F238E27FC236}">
                <a16:creationId xmlns:a16="http://schemas.microsoft.com/office/drawing/2014/main" id="{1A8D323C-445C-0F79-68AD-0F0ABC8BD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9A7E2-D1BF-CB10-41F5-D48E35E57B9F}"/>
              </a:ext>
            </a:extLst>
          </p:cNvPr>
          <p:cNvSpPr>
            <a:spLocks noGrp="1"/>
          </p:cNvSpPr>
          <p:nvPr>
            <p:ph type="sldNum" sz="quarter" idx="12"/>
          </p:nvPr>
        </p:nvSpPr>
        <p:spPr/>
        <p:txBody>
          <a:bodyPr/>
          <a:lstStyle/>
          <a:p>
            <a:fld id="{20104703-2A23-47CF-8940-558ACAC1730F}" type="slidenum">
              <a:rPr lang="en-US" smtClean="0"/>
              <a:t>‹#›</a:t>
            </a:fld>
            <a:endParaRPr lang="en-US"/>
          </a:p>
        </p:txBody>
      </p:sp>
    </p:spTree>
    <p:extLst>
      <p:ext uri="{BB962C8B-B14F-4D97-AF65-F5344CB8AC3E}">
        <p14:creationId xmlns:p14="http://schemas.microsoft.com/office/powerpoint/2010/main" val="67420907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word header-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960" y="0"/>
            <a:ext cx="7559040" cy="1313688"/>
          </a:xfrm>
          <a:prstGeom prst="rect">
            <a:avLst/>
          </a:prstGeom>
        </p:spPr>
      </p:pic>
      <p:pic>
        <p:nvPicPr>
          <p:cNvPr id="8" name="Picture 7" descr="background-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14971" b="13280"/>
          <a:stretch/>
        </p:blipFill>
        <p:spPr>
          <a:xfrm flipH="1">
            <a:off x="252343" y="1981200"/>
            <a:ext cx="8535492" cy="4329555"/>
          </a:xfrm>
          <a:prstGeom prst="rect">
            <a:avLst/>
          </a:prstGeom>
        </p:spPr>
      </p:pic>
      <p:sp>
        <p:nvSpPr>
          <p:cNvPr id="9" name="Text Box 11"/>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eaLnBrk="0" fontAlgn="base" hangingPunct="0">
              <a:spcBef>
                <a:spcPct val="50000"/>
              </a:spcBef>
              <a:spcAft>
                <a:spcPct val="0"/>
              </a:spcAft>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solidFill>
                <a:srgbClr val="A7A9AC"/>
              </a:solidFill>
              <a:latin typeface="Century Gothic"/>
              <a:cs typeface="Century Gothic"/>
            </a:endParaRPr>
          </a:p>
        </p:txBody>
      </p:sp>
      <p:cxnSp>
        <p:nvCxnSpPr>
          <p:cNvPr id="11" name="AutoShape 9"/>
          <p:cNvCxnSpPr>
            <a:cxnSpLocks noChangeShapeType="1"/>
          </p:cNvCxnSpPr>
          <p:nvPr userDrawn="1"/>
        </p:nvCxnSpPr>
        <p:spPr bwMode="auto">
          <a:xfrm>
            <a:off x="304800" y="1772816"/>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cxnSp>
        <p:nvCxnSpPr>
          <p:cNvPr id="12"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627569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cxnSp>
        <p:nvCxnSpPr>
          <p:cNvPr id="8"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
        <p:nvSpPr>
          <p:cNvPr id="10" name="Text Box 11"/>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cxnSp>
        <p:nvCxnSpPr>
          <p:cNvPr id="11"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
        <p:nvSpPr>
          <p:cNvPr id="12" name="Text Placeholder 9"/>
          <p:cNvSpPr>
            <a:spLocks noGrp="1"/>
          </p:cNvSpPr>
          <p:nvPr>
            <p:ph type="body" sz="quarter" idx="13"/>
          </p:nvPr>
        </p:nvSpPr>
        <p:spPr>
          <a:xfrm>
            <a:off x="228600" y="1981200"/>
            <a:ext cx="8610600" cy="1066800"/>
          </a:xfrm>
          <a:prstGeom prst="rect">
            <a:avLst/>
          </a:prstGeom>
        </p:spPr>
        <p:txBody>
          <a:bodyPr/>
          <a:lstStyle/>
          <a:p>
            <a:endParaRPr lang="en-US">
              <a:latin typeface="Century Gothic"/>
              <a:cs typeface="Century Gothic"/>
            </a:endParaRPr>
          </a:p>
        </p:txBody>
      </p:sp>
      <p:sp>
        <p:nvSpPr>
          <p:cNvPr id="13" name="Text Placeholder 10"/>
          <p:cNvSpPr>
            <a:spLocks noGrp="1"/>
          </p:cNvSpPr>
          <p:nvPr>
            <p:ph type="body" sz="quarter" idx="14"/>
          </p:nvPr>
        </p:nvSpPr>
        <p:spPr>
          <a:xfrm>
            <a:off x="228600" y="3429000"/>
            <a:ext cx="8610600" cy="2819400"/>
          </a:xfrm>
          <a:prstGeom prst="rect">
            <a:avLst/>
          </a:prstGeom>
        </p:spPr>
        <p:txBody>
          <a:bodyPr/>
          <a:lstStyle/>
          <a:p>
            <a:endParaRPr lang="en-US">
              <a:latin typeface="Century Gothic"/>
              <a:cs typeface="Century Gothic"/>
            </a:endParaRPr>
          </a:p>
        </p:txBody>
      </p:sp>
      <p:pic>
        <p:nvPicPr>
          <p:cNvPr id="14" name="Picture 13" descr="word header-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7864" y="0"/>
            <a:ext cx="5796136" cy="1007312"/>
          </a:xfrm>
          <a:prstGeom prst="rect">
            <a:avLst/>
          </a:prstGeom>
        </p:spPr>
      </p:pic>
    </p:spTree>
    <p:extLst>
      <p:ext uri="{BB962C8B-B14F-4D97-AF65-F5344CB8AC3E}">
        <p14:creationId xmlns:p14="http://schemas.microsoft.com/office/powerpoint/2010/main" val="459195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
        <p:nvSpPr>
          <p:cNvPr id="9" name="Text Box 11"/>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cxnSp>
        <p:nvCxnSpPr>
          <p:cNvPr id="10"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pic>
        <p:nvPicPr>
          <p:cNvPr id="11" name="Picture 10" descr="word header-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7864" y="0"/>
            <a:ext cx="5796136" cy="1007312"/>
          </a:xfrm>
          <a:prstGeom prst="rect">
            <a:avLst/>
          </a:prstGeom>
        </p:spPr>
      </p:pic>
    </p:spTree>
    <p:extLst>
      <p:ext uri="{BB962C8B-B14F-4D97-AF65-F5344CB8AC3E}">
        <p14:creationId xmlns:p14="http://schemas.microsoft.com/office/powerpoint/2010/main" val="665386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background_2-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524" y="1916832"/>
            <a:ext cx="8568952" cy="4337410"/>
          </a:xfrm>
          <a:prstGeom prst="rect">
            <a:avLst/>
          </a:prstGeom>
        </p:spPr>
      </p:pic>
      <p:pic>
        <p:nvPicPr>
          <p:cNvPr id="9" name="Picture 8" descr="word header-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47864" y="0"/>
            <a:ext cx="5796136" cy="1007312"/>
          </a:xfrm>
          <a:prstGeom prst="rect">
            <a:avLst/>
          </a:prstGeom>
        </p:spPr>
      </p:pic>
      <p:cxnSp>
        <p:nvCxnSpPr>
          <p:cNvPr id="10"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
        <p:nvSpPr>
          <p:cNvPr id="11" name="Text Box 11"/>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cxnSp>
        <p:nvCxnSpPr>
          <p:cNvPr id="12"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164988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cxnSp>
        <p:nvCxnSpPr>
          <p:cNvPr id="10"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
        <p:nvSpPr>
          <p:cNvPr id="12" name="Text Box 11"/>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cxnSp>
        <p:nvCxnSpPr>
          <p:cNvPr id="13"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pic>
        <p:nvPicPr>
          <p:cNvPr id="14" name="Picture 13" descr="word header-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7864" y="0"/>
            <a:ext cx="5796136" cy="1007312"/>
          </a:xfrm>
          <a:prstGeom prst="rect">
            <a:avLst/>
          </a:prstGeom>
        </p:spPr>
      </p:pic>
      <p:sp>
        <p:nvSpPr>
          <p:cNvPr id="15" name="Text Placeholder 2"/>
          <p:cNvSpPr>
            <a:spLocks noGrp="1"/>
          </p:cNvSpPr>
          <p:nvPr>
            <p:ph type="body" sz="quarter" idx="13"/>
          </p:nvPr>
        </p:nvSpPr>
        <p:spPr>
          <a:xfrm>
            <a:off x="228600" y="1981200"/>
            <a:ext cx="8610600" cy="1066800"/>
          </a:xfrm>
          <a:prstGeom prst="rect">
            <a:avLst/>
          </a:prstGeom>
        </p:spPr>
        <p:txBody>
          <a:bodyPr/>
          <a:lstStyle/>
          <a:p>
            <a:endParaRPr lang="en-US">
              <a:latin typeface="Century Gothic"/>
              <a:cs typeface="Century Gothic"/>
            </a:endParaRPr>
          </a:p>
        </p:txBody>
      </p:sp>
      <p:sp>
        <p:nvSpPr>
          <p:cNvPr id="16" name="Text Placeholder 3"/>
          <p:cNvSpPr>
            <a:spLocks noGrp="1"/>
          </p:cNvSpPr>
          <p:nvPr>
            <p:ph type="body" sz="quarter" idx="14"/>
          </p:nvPr>
        </p:nvSpPr>
        <p:spPr>
          <a:xfrm>
            <a:off x="228600" y="3429000"/>
            <a:ext cx="8610600" cy="2819400"/>
          </a:xfrm>
          <a:prstGeom prst="rect">
            <a:avLst/>
          </a:prstGeom>
        </p:spPr>
        <p:txBody>
          <a:bodyPr/>
          <a:lstStyle/>
          <a:p>
            <a:endParaRPr lang="en-US">
              <a:latin typeface="Century Gothic"/>
              <a:cs typeface="Century Gothic"/>
            </a:endParaRPr>
          </a:p>
        </p:txBody>
      </p:sp>
    </p:spTree>
    <p:extLst>
      <p:ext uri="{BB962C8B-B14F-4D97-AF65-F5344CB8AC3E}">
        <p14:creationId xmlns:p14="http://schemas.microsoft.com/office/powerpoint/2010/main" val="1759846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6"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
        <p:nvSpPr>
          <p:cNvPr id="8" name="Text Box 11"/>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cxnSp>
        <p:nvCxnSpPr>
          <p:cNvPr id="9"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pic>
        <p:nvPicPr>
          <p:cNvPr id="10" name="Picture 9" descr="word header-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7864" y="0"/>
            <a:ext cx="5796136" cy="1007312"/>
          </a:xfrm>
          <a:prstGeom prst="rect">
            <a:avLst/>
          </a:prstGeom>
        </p:spPr>
      </p:pic>
      <p:sp>
        <p:nvSpPr>
          <p:cNvPr id="11" name="Text Placeholder 15"/>
          <p:cNvSpPr>
            <a:spLocks noGrp="1"/>
          </p:cNvSpPr>
          <p:nvPr>
            <p:ph type="body" sz="quarter" idx="13"/>
          </p:nvPr>
        </p:nvSpPr>
        <p:spPr>
          <a:xfrm>
            <a:off x="4495800" y="1981200"/>
            <a:ext cx="4343400" cy="1066800"/>
          </a:xfrm>
          <a:prstGeom prst="rect">
            <a:avLst/>
          </a:prstGeom>
        </p:spPr>
        <p:txBody>
          <a:bodyPr/>
          <a:lstStyle>
            <a:lvl1pPr>
              <a:defRPr sz="2400"/>
            </a:lvl1pPr>
          </a:lstStyle>
          <a:p>
            <a:endParaRPr lang="en-US">
              <a:latin typeface="Century Gothic"/>
              <a:cs typeface="Century Gothic"/>
            </a:endParaRPr>
          </a:p>
        </p:txBody>
      </p:sp>
      <p:sp>
        <p:nvSpPr>
          <p:cNvPr id="12" name="Text Placeholder 16"/>
          <p:cNvSpPr>
            <a:spLocks noGrp="1"/>
          </p:cNvSpPr>
          <p:nvPr>
            <p:ph type="body" sz="quarter" idx="14"/>
          </p:nvPr>
        </p:nvSpPr>
        <p:spPr>
          <a:xfrm>
            <a:off x="4419600" y="3429000"/>
            <a:ext cx="4267200" cy="2819400"/>
          </a:xfrm>
          <a:prstGeom prst="rect">
            <a:avLst/>
          </a:prstGeom>
        </p:spPr>
        <p:txBody>
          <a:bodyPr/>
          <a:lstStyle>
            <a:lvl1pPr>
              <a:defRPr sz="2400"/>
            </a:lvl1pPr>
          </a:lstStyle>
          <a:p>
            <a:endParaRPr lang="en-US">
              <a:latin typeface="Century Gothic"/>
              <a:cs typeface="Century Gothic"/>
            </a:endParaRPr>
          </a:p>
        </p:txBody>
      </p:sp>
      <p:sp>
        <p:nvSpPr>
          <p:cNvPr id="13" name="Picture Placeholder 18"/>
          <p:cNvSpPr>
            <a:spLocks noGrp="1"/>
          </p:cNvSpPr>
          <p:nvPr>
            <p:ph type="pic" sz="quarter" idx="16"/>
          </p:nvPr>
        </p:nvSpPr>
        <p:spPr>
          <a:xfrm>
            <a:off x="228600" y="1981200"/>
            <a:ext cx="3124200" cy="4267200"/>
          </a:xfrm>
          <a:prstGeom prst="rect">
            <a:avLst/>
          </a:prstGeom>
        </p:spPr>
      </p:sp>
      <p:sp>
        <p:nvSpPr>
          <p:cNvPr id="14" name="Text Box 5"/>
          <p:cNvSpPr txBox="1">
            <a:spLocks noChangeArrowheads="1"/>
          </p:cNvSpPr>
          <p:nvPr userDrawn="1"/>
        </p:nvSpPr>
        <p:spPr bwMode="auto">
          <a:xfrm>
            <a:off x="228600" y="304800"/>
            <a:ext cx="61722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spcBef>
                <a:spcPct val="50000"/>
              </a:spcBef>
              <a:defRPr/>
            </a:pPr>
            <a:r>
              <a:rPr lang="en-GB" sz="2000" b="1" baseline="0">
                <a:solidFill>
                  <a:schemeClr val="bg1">
                    <a:lumMod val="65000"/>
                  </a:schemeClr>
                </a:solidFill>
                <a:latin typeface="Century Gothic"/>
                <a:cs typeface="Century Gothic"/>
              </a:rPr>
              <a:t>Document heading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A41F00"/>
                </a:solidFill>
                <a:latin typeface="Century Gothic"/>
                <a:cs typeface="Century Gothic"/>
              </a:rPr>
              <a:t>Page heading goes here</a:t>
            </a:r>
            <a:endParaRPr lang="en-GB" sz="1400" b="1" baseline="0">
              <a:solidFill>
                <a:srgbClr val="A41F00"/>
              </a:solidFill>
              <a:latin typeface="Century Gothic"/>
              <a:cs typeface="Century Gothic"/>
            </a:endParaRPr>
          </a:p>
          <a:p>
            <a:pPr>
              <a:defRPr/>
            </a:pPr>
            <a:r>
              <a:rPr lang="en-GB" sz="1200" baseline="0">
                <a:solidFill>
                  <a:schemeClr val="bg1">
                    <a:lumMod val="65000"/>
                  </a:schemeClr>
                </a:solidFill>
                <a:latin typeface="Century Gothic"/>
                <a:cs typeface="Century Gothic"/>
              </a:rPr>
              <a:t>Date goes here</a:t>
            </a:r>
            <a:endParaRPr lang="en-GB" sz="1200" b="1" baseline="0">
              <a:solidFill>
                <a:schemeClr val="bg1">
                  <a:lumMod val="65000"/>
                </a:schemeClr>
              </a:solidFill>
              <a:latin typeface="Century Gothic"/>
              <a:cs typeface="Century Gothic"/>
            </a:endParaRPr>
          </a:p>
        </p:txBody>
      </p:sp>
    </p:spTree>
    <p:extLst>
      <p:ext uri="{BB962C8B-B14F-4D97-AF65-F5344CB8AC3E}">
        <p14:creationId xmlns:p14="http://schemas.microsoft.com/office/powerpoint/2010/main" val="240235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cxnSp>
        <p:nvCxnSpPr>
          <p:cNvPr id="8"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
        <p:nvSpPr>
          <p:cNvPr id="10" name="Text Box 11"/>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cxnSp>
        <p:nvCxnSpPr>
          <p:cNvPr id="11"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pic>
        <p:nvPicPr>
          <p:cNvPr id="12" name="Picture 11" descr="word header-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7864" y="0"/>
            <a:ext cx="5796136" cy="1007312"/>
          </a:xfrm>
          <a:prstGeom prst="rect">
            <a:avLst/>
          </a:prstGeom>
        </p:spPr>
      </p:pic>
      <p:sp>
        <p:nvSpPr>
          <p:cNvPr id="13" name="Rectangle 12"/>
          <p:cNvSpPr/>
          <p:nvPr userDrawn="1"/>
        </p:nvSpPr>
        <p:spPr bwMode="auto">
          <a:xfrm>
            <a:off x="6084168" y="1556792"/>
            <a:ext cx="2754306" cy="2106234"/>
          </a:xfrm>
          <a:prstGeom prst="rect">
            <a:avLst/>
          </a:prstGeom>
          <a:solidFill>
            <a:srgbClr val="D9D2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14" name="Rectangle 13"/>
          <p:cNvSpPr/>
          <p:nvPr userDrawn="1"/>
        </p:nvSpPr>
        <p:spPr bwMode="auto">
          <a:xfrm>
            <a:off x="3077834" y="1556792"/>
            <a:ext cx="2754306" cy="2106234"/>
          </a:xfrm>
          <a:prstGeom prst="rect">
            <a:avLst/>
          </a:prstGeom>
          <a:solidFill>
            <a:srgbClr val="D9D2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15" name="Rectangle 14"/>
          <p:cNvSpPr/>
          <p:nvPr userDrawn="1"/>
        </p:nvSpPr>
        <p:spPr bwMode="auto">
          <a:xfrm>
            <a:off x="6084168" y="3861048"/>
            <a:ext cx="2754306" cy="2106234"/>
          </a:xfrm>
          <a:prstGeom prst="rect">
            <a:avLst/>
          </a:prstGeom>
          <a:solidFill>
            <a:srgbClr val="D9D2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16" name="Rectangle 15"/>
          <p:cNvSpPr/>
          <p:nvPr userDrawn="1"/>
        </p:nvSpPr>
        <p:spPr bwMode="auto">
          <a:xfrm>
            <a:off x="3077834" y="3861048"/>
            <a:ext cx="2754306" cy="2106234"/>
          </a:xfrm>
          <a:prstGeom prst="rect">
            <a:avLst/>
          </a:prstGeom>
          <a:solidFill>
            <a:srgbClr val="D9D2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17" name="Text Box 5"/>
          <p:cNvSpPr txBox="1">
            <a:spLocks noChangeArrowheads="1"/>
          </p:cNvSpPr>
          <p:nvPr userDrawn="1"/>
        </p:nvSpPr>
        <p:spPr bwMode="auto">
          <a:xfrm>
            <a:off x="611560" y="2780928"/>
            <a:ext cx="316835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defRPr/>
            </a:pPr>
            <a:r>
              <a:rPr lang="en-GB" sz="2800" b="1" baseline="0">
                <a:solidFill>
                  <a:srgbClr val="B21E3B"/>
                </a:solidFill>
                <a:latin typeface="Century Gothic"/>
                <a:cs typeface="Century Gothic"/>
              </a:rPr>
              <a:t>Image placement example</a:t>
            </a:r>
          </a:p>
        </p:txBody>
      </p:sp>
    </p:spTree>
    <p:extLst>
      <p:ext uri="{BB962C8B-B14F-4D97-AF65-F5344CB8AC3E}">
        <p14:creationId xmlns:p14="http://schemas.microsoft.com/office/powerpoint/2010/main" val="3352489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cxnSp>
        <p:nvCxnSpPr>
          <p:cNvPr id="8"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
        <p:nvSpPr>
          <p:cNvPr id="10" name="Text Box 11"/>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cxnSp>
        <p:nvCxnSpPr>
          <p:cNvPr id="11"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pic>
        <p:nvPicPr>
          <p:cNvPr id="12" name="Picture 11" descr="word header-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7864" y="0"/>
            <a:ext cx="5796136" cy="1007312"/>
          </a:xfrm>
          <a:prstGeom prst="rect">
            <a:avLst/>
          </a:prstGeom>
        </p:spPr>
      </p:pic>
      <p:sp>
        <p:nvSpPr>
          <p:cNvPr id="13" name="Rectangle 12"/>
          <p:cNvSpPr/>
          <p:nvPr userDrawn="1"/>
        </p:nvSpPr>
        <p:spPr bwMode="auto">
          <a:xfrm>
            <a:off x="323528" y="1556792"/>
            <a:ext cx="8496944" cy="4608512"/>
          </a:xfrm>
          <a:prstGeom prst="rect">
            <a:avLst/>
          </a:prstGeom>
          <a:solidFill>
            <a:srgbClr val="D9D2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14" name="Text Box 5"/>
          <p:cNvSpPr txBox="1">
            <a:spLocks noChangeArrowheads="1"/>
          </p:cNvSpPr>
          <p:nvPr userDrawn="1"/>
        </p:nvSpPr>
        <p:spPr bwMode="auto">
          <a:xfrm>
            <a:off x="611560" y="2780928"/>
            <a:ext cx="316835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defRPr/>
            </a:pPr>
            <a:r>
              <a:rPr lang="en-GB" sz="2800" b="1" baseline="0">
                <a:solidFill>
                  <a:srgbClr val="B21E3B"/>
                </a:solidFill>
                <a:latin typeface="Century Gothic"/>
                <a:cs typeface="Century Gothic"/>
              </a:rPr>
              <a:t>Image placement example</a:t>
            </a:r>
          </a:p>
        </p:txBody>
      </p:sp>
    </p:spTree>
    <p:extLst>
      <p:ext uri="{BB962C8B-B14F-4D97-AF65-F5344CB8AC3E}">
        <p14:creationId xmlns:p14="http://schemas.microsoft.com/office/powerpoint/2010/main" val="404405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FF7F-2C88-F056-FB28-E3DAD068D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82606D-D36A-D20E-E7CE-41600E45C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B4F9F-F6A0-5C21-BCCA-900ED5B58878}"/>
              </a:ext>
            </a:extLst>
          </p:cNvPr>
          <p:cNvSpPr>
            <a:spLocks noGrp="1"/>
          </p:cNvSpPr>
          <p:nvPr>
            <p:ph type="dt" sz="half" idx="10"/>
          </p:nvPr>
        </p:nvSpPr>
        <p:spPr/>
        <p:txBody>
          <a:bodyPr/>
          <a:lstStyle/>
          <a:p>
            <a:fld id="{1A48105D-ABCB-4F7D-92AB-E4C06AAC41BE}" type="datetimeFigureOut">
              <a:rPr lang="en-US" smtClean="0"/>
              <a:t>9/30/2025</a:t>
            </a:fld>
            <a:endParaRPr lang="en-US"/>
          </a:p>
        </p:txBody>
      </p:sp>
      <p:sp>
        <p:nvSpPr>
          <p:cNvPr id="5" name="Footer Placeholder 4">
            <a:extLst>
              <a:ext uri="{FF2B5EF4-FFF2-40B4-BE49-F238E27FC236}">
                <a16:creationId xmlns:a16="http://schemas.microsoft.com/office/drawing/2014/main" id="{24ECD001-EA53-1602-19FD-E71EF2B84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1D45F-7B9E-5073-F14E-F6C9DCD9C7DE}"/>
              </a:ext>
            </a:extLst>
          </p:cNvPr>
          <p:cNvSpPr>
            <a:spLocks noGrp="1"/>
          </p:cNvSpPr>
          <p:nvPr>
            <p:ph type="sldNum" sz="quarter" idx="12"/>
          </p:nvPr>
        </p:nvSpPr>
        <p:spPr/>
        <p:txBody>
          <a:bodyPr/>
          <a:lstStyle/>
          <a:p>
            <a:fld id="{20104703-2A23-47CF-8940-558ACAC1730F}" type="slidenum">
              <a:rPr lang="en-US" smtClean="0"/>
              <a:t>‹#›</a:t>
            </a:fld>
            <a:endParaRPr lang="en-US"/>
          </a:p>
        </p:txBody>
      </p:sp>
    </p:spTree>
    <p:extLst>
      <p:ext uri="{BB962C8B-B14F-4D97-AF65-F5344CB8AC3E}">
        <p14:creationId xmlns:p14="http://schemas.microsoft.com/office/powerpoint/2010/main" val="155992469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cxnSp>
        <p:nvCxnSpPr>
          <p:cNvPr id="7"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
        <p:nvSpPr>
          <p:cNvPr id="9" name="Text Box 11"/>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cxnSp>
        <p:nvCxnSpPr>
          <p:cNvPr id="10"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pic>
        <p:nvPicPr>
          <p:cNvPr id="11" name="Picture 10" descr="word header-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7864" y="0"/>
            <a:ext cx="5796136" cy="1007312"/>
          </a:xfrm>
          <a:prstGeom prst="rect">
            <a:avLst/>
          </a:prstGeom>
        </p:spPr>
      </p:pic>
    </p:spTree>
    <p:extLst>
      <p:ext uri="{BB962C8B-B14F-4D97-AF65-F5344CB8AC3E}">
        <p14:creationId xmlns:p14="http://schemas.microsoft.com/office/powerpoint/2010/main" val="1556157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cxnSp>
        <p:nvCxnSpPr>
          <p:cNvPr id="7"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
        <p:nvSpPr>
          <p:cNvPr id="9" name="Text Box 11"/>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cxnSp>
        <p:nvCxnSpPr>
          <p:cNvPr id="10"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pic>
        <p:nvPicPr>
          <p:cNvPr id="11" name="Picture 10" descr="word header-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7864" y="0"/>
            <a:ext cx="5796136" cy="1007312"/>
          </a:xfrm>
          <a:prstGeom prst="rect">
            <a:avLst/>
          </a:prstGeom>
        </p:spPr>
      </p:pic>
    </p:spTree>
    <p:extLst>
      <p:ext uri="{BB962C8B-B14F-4D97-AF65-F5344CB8AC3E}">
        <p14:creationId xmlns:p14="http://schemas.microsoft.com/office/powerpoint/2010/main" val="268789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9C0C36E-930D-F348-AE81-7323F5EA7858}" type="slidenum">
              <a:rPr lang="en-US" smtClean="0"/>
              <a:pPr>
                <a:defRPr/>
              </a:pPr>
              <a:t>‹#›</a:t>
            </a:fld>
            <a:endParaRPr lang="en-US"/>
          </a:p>
        </p:txBody>
      </p:sp>
      <p:sp>
        <p:nvSpPr>
          <p:cNvPr id="6" name="Text Placeholder 5"/>
          <p:cNvSpPr>
            <a:spLocks noGrp="1"/>
          </p:cNvSpPr>
          <p:nvPr>
            <p:ph type="body" sz="quarter" idx="13" hasCustomPrompt="1"/>
          </p:nvPr>
        </p:nvSpPr>
        <p:spPr>
          <a:xfrm>
            <a:off x="307975" y="1751516"/>
            <a:ext cx="8531225" cy="1097647"/>
          </a:xfrm>
          <a:prstGeom prst="rect">
            <a:avLst/>
          </a:prstGeom>
        </p:spPr>
        <p:txBody>
          <a:bodyPr vert="horz"/>
          <a:lstStyle>
            <a:lvl1pPr marL="0" indent="0">
              <a:buNone/>
              <a:defRPr sz="1800" baseline="0">
                <a:solidFill>
                  <a:srgbClr val="761225"/>
                </a:solidFill>
                <a:latin typeface="Verdana"/>
                <a:cs typeface="Verdana"/>
              </a:defRPr>
            </a:lvl1pPr>
          </a:lstStyle>
          <a:p>
            <a:pPr lvl="0"/>
            <a:r>
              <a:rPr lang="en-GB"/>
              <a:t>Single column slide.</a:t>
            </a:r>
          </a:p>
          <a:p>
            <a:pPr lvl="0"/>
            <a:r>
              <a:rPr lang="en-GB"/>
              <a:t>Type in this area. </a:t>
            </a:r>
            <a:r>
              <a:rPr lang="en-US"/>
              <a:t>Master text first level. This text is set in Verdana regular 18pt, </a:t>
            </a:r>
            <a:r>
              <a:rPr lang="en-US" err="1"/>
              <a:t>coloured</a:t>
            </a:r>
            <a:r>
              <a:rPr lang="en-US"/>
              <a:t> </a:t>
            </a:r>
            <a:r>
              <a:rPr lang="en-US" err="1"/>
              <a:t>red,with</a:t>
            </a:r>
            <a:r>
              <a:rPr lang="en-US"/>
              <a:t> single line feed.</a:t>
            </a:r>
          </a:p>
          <a:p>
            <a:pPr lvl="0"/>
            <a:endParaRPr lang="en-GB"/>
          </a:p>
        </p:txBody>
      </p:sp>
      <p:sp>
        <p:nvSpPr>
          <p:cNvPr id="8" name="Text Placeholder 7"/>
          <p:cNvSpPr>
            <a:spLocks noGrp="1"/>
          </p:cNvSpPr>
          <p:nvPr>
            <p:ph type="body" sz="quarter" idx="14" hasCustomPrompt="1"/>
          </p:nvPr>
        </p:nvSpPr>
        <p:spPr>
          <a:xfrm>
            <a:off x="307975" y="3069460"/>
            <a:ext cx="8531225" cy="1837702"/>
          </a:xfrm>
          <a:prstGeom prst="rect">
            <a:avLst/>
          </a:prstGeom>
        </p:spPr>
        <p:txBody>
          <a:bodyPr vert="horz"/>
          <a:lstStyle>
            <a:lvl1pPr marL="269875" marR="0" indent="-269875" algn="l" defTabSz="457200" rtl="0" eaLnBrk="1" fontAlgn="auto" latinLnBrk="0" hangingPunct="1">
              <a:lnSpc>
                <a:spcPct val="100000"/>
              </a:lnSpc>
              <a:spcBef>
                <a:spcPct val="20000"/>
              </a:spcBef>
              <a:spcAft>
                <a:spcPts val="0"/>
              </a:spcAft>
              <a:buClrTx/>
              <a:buSzTx/>
              <a:buFont typeface="Arial"/>
              <a:buChar char="•"/>
              <a:tabLst/>
              <a:defRPr sz="1600" b="0" i="0" baseline="0">
                <a:solidFill>
                  <a:schemeClr val="bg1">
                    <a:lumMod val="50000"/>
                  </a:schemeClr>
                </a:solidFill>
                <a:latin typeface="Verdana"/>
                <a:cs typeface="Verdana"/>
              </a:defRPr>
            </a:lvl1pPr>
          </a:lstStyle>
          <a:p>
            <a:pPr lvl="0"/>
            <a:r>
              <a:rPr lang="en-GB"/>
              <a:t>Single text set in Verdana regular 16pt, single line feed, coloured grey. This is what happens with a second line of the same paragraph.</a:t>
            </a:r>
          </a:p>
          <a:p>
            <a:pPr lvl="0"/>
            <a:r>
              <a:rPr lang="en-GB"/>
              <a:t>Single text set in Verdana regular 16pt, single line feed, coloured grey. This is what happens with a second line of the same paragraph.</a:t>
            </a:r>
          </a:p>
          <a:p>
            <a:pPr marL="269875" marR="0" lvl="0" indent="-269875" algn="l" defTabSz="457200" rtl="0" eaLnBrk="1" fontAlgn="auto" latinLnBrk="0" hangingPunct="1">
              <a:lnSpc>
                <a:spcPct val="100000"/>
              </a:lnSpc>
              <a:spcBef>
                <a:spcPct val="20000"/>
              </a:spcBef>
              <a:spcAft>
                <a:spcPts val="0"/>
              </a:spcAft>
              <a:buClrTx/>
              <a:buSzTx/>
              <a:buFont typeface="Arial"/>
              <a:buChar char="•"/>
              <a:tabLst/>
              <a:defRPr/>
            </a:pPr>
            <a:r>
              <a:rPr lang="en-GB"/>
              <a:t>Single text set in Verdana regular 16pt, single line feed, coloured grey. This is what happens with a second line of the same paragraph.</a:t>
            </a:r>
          </a:p>
          <a:p>
            <a:pPr lvl="0"/>
            <a:endParaRPr lang="en-GB"/>
          </a:p>
          <a:p>
            <a:pPr lvl="0"/>
            <a:endParaRPr lang="en-GB"/>
          </a:p>
          <a:p>
            <a:pPr lvl="0"/>
            <a:endParaRPr lang="en-GB"/>
          </a:p>
          <a:p>
            <a:pPr lvl="0"/>
            <a:endParaRPr lang="en-GB"/>
          </a:p>
        </p:txBody>
      </p:sp>
      <p:sp>
        <p:nvSpPr>
          <p:cNvPr id="11" name="Text Placeholder 16"/>
          <p:cNvSpPr>
            <a:spLocks noGrp="1"/>
          </p:cNvSpPr>
          <p:nvPr>
            <p:ph type="body" sz="quarter" idx="11" hasCustomPrompt="1"/>
          </p:nvPr>
        </p:nvSpPr>
        <p:spPr>
          <a:xfrm>
            <a:off x="288925" y="0"/>
            <a:ext cx="4270375" cy="558069"/>
          </a:xfrm>
          <a:prstGeom prst="rect">
            <a:avLst/>
          </a:prstGeom>
        </p:spPr>
        <p:txBody>
          <a:bodyPr vert="horz"/>
          <a:lstStyle>
            <a:lvl1pPr>
              <a:buNone/>
              <a:defRPr sz="2400" b="1" i="0">
                <a:solidFill>
                  <a:schemeClr val="bg1">
                    <a:lumMod val="50000"/>
                  </a:schemeClr>
                </a:solidFill>
                <a:latin typeface="Verdana"/>
                <a:cs typeface="Verdana"/>
              </a:defRPr>
            </a:lvl1pPr>
            <a:lvl2pPr marL="0" indent="0">
              <a:buNone/>
              <a:defRPr sz="2000" b="1" i="0" baseline="0">
                <a:solidFill>
                  <a:srgbClr val="800000"/>
                </a:solidFill>
                <a:latin typeface="Verdana"/>
                <a:cs typeface="Verdana"/>
              </a:defRPr>
            </a:lvl2pPr>
            <a:lvl3pPr marL="0" indent="0">
              <a:buNone/>
              <a:defRPr sz="2000" b="0" i="0" baseline="0">
                <a:solidFill>
                  <a:schemeClr val="bg1">
                    <a:lumMod val="50000"/>
                  </a:schemeClr>
                </a:solidFill>
                <a:latin typeface="Verdana"/>
                <a:cs typeface="Verdana"/>
              </a:defRPr>
            </a:lvl3pPr>
          </a:lstStyle>
          <a:p>
            <a:pPr lvl="0"/>
            <a:r>
              <a:rPr lang="en-GB"/>
              <a:t>Document heading here</a:t>
            </a:r>
          </a:p>
        </p:txBody>
      </p:sp>
      <p:sp>
        <p:nvSpPr>
          <p:cNvPr id="12" name="Text Placeholder 18"/>
          <p:cNvSpPr>
            <a:spLocks noGrp="1"/>
          </p:cNvSpPr>
          <p:nvPr>
            <p:ph type="body" sz="quarter" idx="12" hasCustomPrompt="1"/>
          </p:nvPr>
        </p:nvSpPr>
        <p:spPr>
          <a:xfrm>
            <a:off x="288925" y="558800"/>
            <a:ext cx="4270375" cy="441325"/>
          </a:xfrm>
          <a:prstGeom prst="rect">
            <a:avLst/>
          </a:prstGeom>
        </p:spPr>
        <p:txBody>
          <a:bodyPr vert="horz"/>
          <a:lstStyle>
            <a:lvl1pPr>
              <a:buNone/>
              <a:defRPr sz="2000" b="1" i="0">
                <a:solidFill>
                  <a:srgbClr val="800000"/>
                </a:solidFill>
                <a:latin typeface="Verdana"/>
                <a:cs typeface="Verdana"/>
              </a:defRPr>
            </a:lvl1pPr>
          </a:lstStyle>
          <a:p>
            <a:pPr lvl="0"/>
            <a:r>
              <a:rPr lang="en-GB"/>
              <a:t>Page heading here</a:t>
            </a:r>
            <a:endParaRPr lang="en-US"/>
          </a:p>
        </p:txBody>
      </p:sp>
      <p:sp>
        <p:nvSpPr>
          <p:cNvPr id="14" name="Text Placeholder 20"/>
          <p:cNvSpPr>
            <a:spLocks noGrp="1"/>
          </p:cNvSpPr>
          <p:nvPr>
            <p:ph type="body" sz="quarter" idx="15" hasCustomPrompt="1"/>
          </p:nvPr>
        </p:nvSpPr>
        <p:spPr>
          <a:xfrm>
            <a:off x="288925" y="1000125"/>
            <a:ext cx="4270375" cy="347663"/>
          </a:xfrm>
          <a:prstGeom prst="rect">
            <a:avLst/>
          </a:prstGeom>
        </p:spPr>
        <p:txBody>
          <a:bodyPr vert="horz"/>
          <a:lstStyle>
            <a:lvl1pPr>
              <a:buNone/>
              <a:defRPr sz="2000" b="0" i="0">
                <a:solidFill>
                  <a:schemeClr val="bg1">
                    <a:lumMod val="50000"/>
                  </a:schemeClr>
                </a:solidFill>
                <a:latin typeface="Verdana"/>
                <a:cs typeface="Verdana"/>
              </a:defRPr>
            </a:lvl1pPr>
          </a:lstStyle>
          <a:p>
            <a:pPr lvl="0"/>
            <a:r>
              <a:rPr lang="en-GB"/>
              <a:t>Date here</a:t>
            </a:r>
            <a:endParaRPr lang="en-US"/>
          </a:p>
        </p:txBody>
      </p:sp>
    </p:spTree>
    <p:extLst>
      <p:ext uri="{BB962C8B-B14F-4D97-AF65-F5344CB8AC3E}">
        <p14:creationId xmlns:p14="http://schemas.microsoft.com/office/powerpoint/2010/main" val="393476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0C80-1B32-DC4C-3B3C-17F088AA1E1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D206DEF-3FC1-8F9B-1CEF-19C1691349E6}"/>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60B54F-CC76-4472-865D-6E4CD354FE62}"/>
              </a:ext>
            </a:extLst>
          </p:cNvPr>
          <p:cNvSpPr>
            <a:spLocks noGrp="1"/>
          </p:cNvSpPr>
          <p:nvPr>
            <p:ph type="dt" sz="half" idx="10"/>
          </p:nvPr>
        </p:nvSpPr>
        <p:spPr/>
        <p:txBody>
          <a:bodyPr/>
          <a:lstStyle/>
          <a:p>
            <a:fld id="{1A48105D-ABCB-4F7D-92AB-E4C06AAC41BE}" type="datetimeFigureOut">
              <a:rPr lang="en-US" smtClean="0"/>
              <a:t>9/30/2025</a:t>
            </a:fld>
            <a:endParaRPr lang="en-US"/>
          </a:p>
        </p:txBody>
      </p:sp>
      <p:sp>
        <p:nvSpPr>
          <p:cNvPr id="5" name="Footer Placeholder 4">
            <a:extLst>
              <a:ext uri="{FF2B5EF4-FFF2-40B4-BE49-F238E27FC236}">
                <a16:creationId xmlns:a16="http://schemas.microsoft.com/office/drawing/2014/main" id="{F59FD23A-9892-2C5D-D324-0AB4B5588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DF408-A25E-ADB2-8AB9-EE68634690B6}"/>
              </a:ext>
            </a:extLst>
          </p:cNvPr>
          <p:cNvSpPr>
            <a:spLocks noGrp="1"/>
          </p:cNvSpPr>
          <p:nvPr>
            <p:ph type="sldNum" sz="quarter" idx="12"/>
          </p:nvPr>
        </p:nvSpPr>
        <p:spPr/>
        <p:txBody>
          <a:bodyPr/>
          <a:lstStyle/>
          <a:p>
            <a:fld id="{20104703-2A23-47CF-8940-558ACAC1730F}" type="slidenum">
              <a:rPr lang="en-US" smtClean="0"/>
              <a:t>‹#›</a:t>
            </a:fld>
            <a:endParaRPr lang="en-US"/>
          </a:p>
        </p:txBody>
      </p:sp>
    </p:spTree>
    <p:extLst>
      <p:ext uri="{BB962C8B-B14F-4D97-AF65-F5344CB8AC3E}">
        <p14:creationId xmlns:p14="http://schemas.microsoft.com/office/powerpoint/2010/main" val="28722979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AE62-1F07-316C-8F70-339D2BA8E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6E3E99-A6EB-A64D-87FA-F0467582067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C98309-F53B-3357-4A52-925105F1B2C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AB3A51-45D2-7E18-AD5A-099F90879B14}"/>
              </a:ext>
            </a:extLst>
          </p:cNvPr>
          <p:cNvSpPr>
            <a:spLocks noGrp="1"/>
          </p:cNvSpPr>
          <p:nvPr>
            <p:ph type="dt" sz="half" idx="10"/>
          </p:nvPr>
        </p:nvSpPr>
        <p:spPr/>
        <p:txBody>
          <a:bodyPr/>
          <a:lstStyle/>
          <a:p>
            <a:fld id="{1A48105D-ABCB-4F7D-92AB-E4C06AAC41BE}" type="datetimeFigureOut">
              <a:rPr lang="en-US" smtClean="0"/>
              <a:t>9/30/2025</a:t>
            </a:fld>
            <a:endParaRPr lang="en-US"/>
          </a:p>
        </p:txBody>
      </p:sp>
      <p:sp>
        <p:nvSpPr>
          <p:cNvPr id="6" name="Footer Placeholder 5">
            <a:extLst>
              <a:ext uri="{FF2B5EF4-FFF2-40B4-BE49-F238E27FC236}">
                <a16:creationId xmlns:a16="http://schemas.microsoft.com/office/drawing/2014/main" id="{301A5245-3029-7F1B-C8BE-2FD92378FD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8C6C0-693F-50A8-5038-809CDC548516}"/>
              </a:ext>
            </a:extLst>
          </p:cNvPr>
          <p:cNvSpPr>
            <a:spLocks noGrp="1"/>
          </p:cNvSpPr>
          <p:nvPr>
            <p:ph type="sldNum" sz="quarter" idx="12"/>
          </p:nvPr>
        </p:nvSpPr>
        <p:spPr/>
        <p:txBody>
          <a:bodyPr/>
          <a:lstStyle/>
          <a:p>
            <a:fld id="{20104703-2A23-47CF-8940-558ACAC1730F}" type="slidenum">
              <a:rPr lang="en-US" smtClean="0"/>
              <a:t>‹#›</a:t>
            </a:fld>
            <a:endParaRPr lang="en-US"/>
          </a:p>
        </p:txBody>
      </p:sp>
    </p:spTree>
    <p:extLst>
      <p:ext uri="{BB962C8B-B14F-4D97-AF65-F5344CB8AC3E}">
        <p14:creationId xmlns:p14="http://schemas.microsoft.com/office/powerpoint/2010/main" val="36549748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7F1F-D7B8-1315-AEC7-37E1F7B745D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2BE2FE-0361-7C20-5227-20D0F68DF14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66822-4DCF-1394-D4F2-6652D6AE905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BE6F06-2585-B5E6-B7C1-ED961CD1179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3370D-6FAB-DEE0-7F2E-DD4116C53AF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2221BD-85DD-C779-F23A-023789512654}"/>
              </a:ext>
            </a:extLst>
          </p:cNvPr>
          <p:cNvSpPr>
            <a:spLocks noGrp="1"/>
          </p:cNvSpPr>
          <p:nvPr>
            <p:ph type="dt" sz="half" idx="10"/>
          </p:nvPr>
        </p:nvSpPr>
        <p:spPr/>
        <p:txBody>
          <a:bodyPr/>
          <a:lstStyle/>
          <a:p>
            <a:fld id="{1A48105D-ABCB-4F7D-92AB-E4C06AAC41BE}" type="datetimeFigureOut">
              <a:rPr lang="en-US" smtClean="0"/>
              <a:t>9/30/2025</a:t>
            </a:fld>
            <a:endParaRPr lang="en-US"/>
          </a:p>
        </p:txBody>
      </p:sp>
      <p:sp>
        <p:nvSpPr>
          <p:cNvPr id="8" name="Footer Placeholder 7">
            <a:extLst>
              <a:ext uri="{FF2B5EF4-FFF2-40B4-BE49-F238E27FC236}">
                <a16:creationId xmlns:a16="http://schemas.microsoft.com/office/drawing/2014/main" id="{FBB9B1EC-487C-C01A-83CE-95857854E4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C996C8-D687-FA9D-5DC1-66F2AA05F753}"/>
              </a:ext>
            </a:extLst>
          </p:cNvPr>
          <p:cNvSpPr>
            <a:spLocks noGrp="1"/>
          </p:cNvSpPr>
          <p:nvPr>
            <p:ph type="sldNum" sz="quarter" idx="12"/>
          </p:nvPr>
        </p:nvSpPr>
        <p:spPr/>
        <p:txBody>
          <a:bodyPr/>
          <a:lstStyle/>
          <a:p>
            <a:fld id="{20104703-2A23-47CF-8940-558ACAC1730F}" type="slidenum">
              <a:rPr lang="en-US" smtClean="0"/>
              <a:t>‹#›</a:t>
            </a:fld>
            <a:endParaRPr lang="en-US"/>
          </a:p>
        </p:txBody>
      </p:sp>
    </p:spTree>
    <p:extLst>
      <p:ext uri="{BB962C8B-B14F-4D97-AF65-F5344CB8AC3E}">
        <p14:creationId xmlns:p14="http://schemas.microsoft.com/office/powerpoint/2010/main" val="15294024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D8D6-4163-676A-FD16-AA5A13A97C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F5433E-3814-F1AE-9494-A6554353C0FA}"/>
              </a:ext>
            </a:extLst>
          </p:cNvPr>
          <p:cNvSpPr>
            <a:spLocks noGrp="1"/>
          </p:cNvSpPr>
          <p:nvPr>
            <p:ph type="dt" sz="half" idx="10"/>
          </p:nvPr>
        </p:nvSpPr>
        <p:spPr/>
        <p:txBody>
          <a:bodyPr/>
          <a:lstStyle/>
          <a:p>
            <a:fld id="{1A48105D-ABCB-4F7D-92AB-E4C06AAC41BE}" type="datetimeFigureOut">
              <a:rPr lang="en-US" smtClean="0"/>
              <a:t>9/30/2025</a:t>
            </a:fld>
            <a:endParaRPr lang="en-US"/>
          </a:p>
        </p:txBody>
      </p:sp>
      <p:sp>
        <p:nvSpPr>
          <p:cNvPr id="4" name="Footer Placeholder 3">
            <a:extLst>
              <a:ext uri="{FF2B5EF4-FFF2-40B4-BE49-F238E27FC236}">
                <a16:creationId xmlns:a16="http://schemas.microsoft.com/office/drawing/2014/main" id="{F0287BC1-7CD5-ABA1-7D25-0359BDC6D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900E41-AEB7-8A3E-1C1C-7ECE1A7FE3AB}"/>
              </a:ext>
            </a:extLst>
          </p:cNvPr>
          <p:cNvSpPr>
            <a:spLocks noGrp="1"/>
          </p:cNvSpPr>
          <p:nvPr>
            <p:ph type="sldNum" sz="quarter" idx="12"/>
          </p:nvPr>
        </p:nvSpPr>
        <p:spPr/>
        <p:txBody>
          <a:bodyPr/>
          <a:lstStyle/>
          <a:p>
            <a:fld id="{20104703-2A23-47CF-8940-558ACAC1730F}" type="slidenum">
              <a:rPr lang="en-US" smtClean="0"/>
              <a:t>‹#›</a:t>
            </a:fld>
            <a:endParaRPr lang="en-US"/>
          </a:p>
        </p:txBody>
      </p:sp>
    </p:spTree>
    <p:extLst>
      <p:ext uri="{BB962C8B-B14F-4D97-AF65-F5344CB8AC3E}">
        <p14:creationId xmlns:p14="http://schemas.microsoft.com/office/powerpoint/2010/main" val="168731544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7C4DE7-F0F1-5967-F822-F88941829407}"/>
              </a:ext>
            </a:extLst>
          </p:cNvPr>
          <p:cNvSpPr>
            <a:spLocks noGrp="1"/>
          </p:cNvSpPr>
          <p:nvPr>
            <p:ph type="dt" sz="half" idx="10"/>
          </p:nvPr>
        </p:nvSpPr>
        <p:spPr/>
        <p:txBody>
          <a:bodyPr/>
          <a:lstStyle/>
          <a:p>
            <a:fld id="{1A48105D-ABCB-4F7D-92AB-E4C06AAC41BE}" type="datetimeFigureOut">
              <a:rPr lang="en-US" smtClean="0"/>
              <a:t>9/30/2025</a:t>
            </a:fld>
            <a:endParaRPr lang="en-US"/>
          </a:p>
        </p:txBody>
      </p:sp>
      <p:sp>
        <p:nvSpPr>
          <p:cNvPr id="3" name="Footer Placeholder 2">
            <a:extLst>
              <a:ext uri="{FF2B5EF4-FFF2-40B4-BE49-F238E27FC236}">
                <a16:creationId xmlns:a16="http://schemas.microsoft.com/office/drawing/2014/main" id="{E510DD06-6C69-DB24-30E5-8740A8DCEF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2936D-9B1B-D448-54D6-200CEB8A3211}"/>
              </a:ext>
            </a:extLst>
          </p:cNvPr>
          <p:cNvSpPr>
            <a:spLocks noGrp="1"/>
          </p:cNvSpPr>
          <p:nvPr>
            <p:ph type="sldNum" sz="quarter" idx="12"/>
          </p:nvPr>
        </p:nvSpPr>
        <p:spPr/>
        <p:txBody>
          <a:bodyPr/>
          <a:lstStyle/>
          <a:p>
            <a:fld id="{20104703-2A23-47CF-8940-558ACAC1730F}" type="slidenum">
              <a:rPr lang="en-US" smtClean="0"/>
              <a:t>‹#›</a:t>
            </a:fld>
            <a:endParaRPr lang="en-US"/>
          </a:p>
        </p:txBody>
      </p:sp>
      <p:cxnSp>
        <p:nvCxnSpPr>
          <p:cNvPr id="5" name="AutoShape 9">
            <a:extLst>
              <a:ext uri="{FF2B5EF4-FFF2-40B4-BE49-F238E27FC236}">
                <a16:creationId xmlns:a16="http://schemas.microsoft.com/office/drawing/2014/main" id="{31B04D9E-4F51-3171-589E-ED30386CA9E1}"/>
              </a:ext>
            </a:extLst>
          </p:cNvPr>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sp>
        <p:nvSpPr>
          <p:cNvPr id="6" name="Text Box 11">
            <a:extLst>
              <a:ext uri="{FF2B5EF4-FFF2-40B4-BE49-F238E27FC236}">
                <a16:creationId xmlns:a16="http://schemas.microsoft.com/office/drawing/2014/main" id="{EE604DBF-6F4E-0998-0E2F-A96E38934457}"/>
              </a:ext>
            </a:extLst>
          </p:cNvPr>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cxnSp>
        <p:nvCxnSpPr>
          <p:cNvPr id="7" name="AutoShape 10">
            <a:extLst>
              <a:ext uri="{FF2B5EF4-FFF2-40B4-BE49-F238E27FC236}">
                <a16:creationId xmlns:a16="http://schemas.microsoft.com/office/drawing/2014/main" id="{9D9E5651-FC70-C860-402D-B62ACC420C13}"/>
              </a:ext>
            </a:extLst>
          </p:cNvPr>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a14="http://schemas.microsoft.com/office/drawing/2010/main" xmlns="">
                <a:noFill/>
              </a14:hiddenFill>
            </a:ext>
          </a:extLst>
        </p:spPr>
      </p:cxnSp>
      <p:pic>
        <p:nvPicPr>
          <p:cNvPr id="8" name="Picture 7" descr="word header-01.png">
            <a:extLst>
              <a:ext uri="{FF2B5EF4-FFF2-40B4-BE49-F238E27FC236}">
                <a16:creationId xmlns:a16="http://schemas.microsoft.com/office/drawing/2014/main" id="{2FE8E4AF-90B2-9D3C-0418-F65CE8F4B5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7864" y="0"/>
            <a:ext cx="5796136" cy="1007312"/>
          </a:xfrm>
          <a:prstGeom prst="rect">
            <a:avLst/>
          </a:prstGeom>
        </p:spPr>
      </p:pic>
      <p:sp>
        <p:nvSpPr>
          <p:cNvPr id="9" name="Text Box 5">
            <a:extLst>
              <a:ext uri="{FF2B5EF4-FFF2-40B4-BE49-F238E27FC236}">
                <a16:creationId xmlns:a16="http://schemas.microsoft.com/office/drawing/2014/main" id="{C83BFDE7-7BD1-1051-2F2E-10E3F6793B37}"/>
              </a:ext>
            </a:extLst>
          </p:cNvPr>
          <p:cNvSpPr txBox="1">
            <a:spLocks noChangeArrowheads="1"/>
          </p:cNvSpPr>
          <p:nvPr userDrawn="1"/>
        </p:nvSpPr>
        <p:spPr bwMode="auto">
          <a:xfrm>
            <a:off x="228600" y="2780928"/>
            <a:ext cx="1679104"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defRPr/>
            </a:pPr>
            <a:r>
              <a:rPr lang="en-GB" sz="2800" b="1" baseline="0">
                <a:solidFill>
                  <a:srgbClr val="B21E3B"/>
                </a:solidFill>
                <a:latin typeface="Century Gothic"/>
                <a:cs typeface="Century Gothic"/>
              </a:rPr>
              <a:t>Chart </a:t>
            </a:r>
          </a:p>
          <a:p>
            <a:pPr>
              <a:defRPr/>
            </a:pPr>
            <a:r>
              <a:rPr lang="en-GB" sz="2800" b="1" baseline="0">
                <a:solidFill>
                  <a:srgbClr val="B21E3B"/>
                </a:solidFill>
                <a:latin typeface="Century Gothic"/>
                <a:cs typeface="Century Gothic"/>
              </a:rPr>
              <a:t>colour </a:t>
            </a:r>
          </a:p>
          <a:p>
            <a:pPr>
              <a:defRPr/>
            </a:pPr>
            <a:r>
              <a:rPr lang="en-GB" sz="2800" b="1" baseline="0">
                <a:solidFill>
                  <a:srgbClr val="B21E3B"/>
                </a:solidFill>
                <a:latin typeface="Century Gothic"/>
                <a:cs typeface="Century Gothic"/>
              </a:rPr>
              <a:t>guide</a:t>
            </a:r>
          </a:p>
        </p:txBody>
      </p:sp>
      <p:sp>
        <p:nvSpPr>
          <p:cNvPr id="10" name="Rectangle 9">
            <a:extLst>
              <a:ext uri="{FF2B5EF4-FFF2-40B4-BE49-F238E27FC236}">
                <a16:creationId xmlns:a16="http://schemas.microsoft.com/office/drawing/2014/main" id="{ED039A45-A036-3C89-2C1B-67C8D64C9CB3}"/>
              </a:ext>
            </a:extLst>
          </p:cNvPr>
          <p:cNvSpPr/>
          <p:nvPr userDrawn="1"/>
        </p:nvSpPr>
        <p:spPr bwMode="auto">
          <a:xfrm>
            <a:off x="2051720" y="2204864"/>
            <a:ext cx="1944216" cy="1296144"/>
          </a:xfrm>
          <a:prstGeom prst="rect">
            <a:avLst/>
          </a:prstGeom>
          <a:solidFill>
            <a:srgbClr val="D9D2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11" name="Rectangle 10">
            <a:extLst>
              <a:ext uri="{FF2B5EF4-FFF2-40B4-BE49-F238E27FC236}">
                <a16:creationId xmlns:a16="http://schemas.microsoft.com/office/drawing/2014/main" id="{8279EC51-4F22-B96C-A953-6E79F99E2CA7}"/>
              </a:ext>
            </a:extLst>
          </p:cNvPr>
          <p:cNvSpPr/>
          <p:nvPr userDrawn="1"/>
        </p:nvSpPr>
        <p:spPr bwMode="auto">
          <a:xfrm>
            <a:off x="2051720" y="3573016"/>
            <a:ext cx="1944216" cy="648072"/>
          </a:xfrm>
          <a:prstGeom prst="rect">
            <a:avLst/>
          </a:prstGeom>
          <a:solidFill>
            <a:srgbClr val="D9D2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12" name="Rectangle 11">
            <a:extLst>
              <a:ext uri="{FF2B5EF4-FFF2-40B4-BE49-F238E27FC236}">
                <a16:creationId xmlns:a16="http://schemas.microsoft.com/office/drawing/2014/main" id="{FA0F0249-5875-9EA9-C623-60D6237C03ED}"/>
              </a:ext>
            </a:extLst>
          </p:cNvPr>
          <p:cNvSpPr/>
          <p:nvPr userDrawn="1"/>
        </p:nvSpPr>
        <p:spPr bwMode="auto">
          <a:xfrm>
            <a:off x="2051720" y="4293096"/>
            <a:ext cx="1944216" cy="1008112"/>
          </a:xfrm>
          <a:prstGeom prst="rect">
            <a:avLst/>
          </a:prstGeom>
          <a:solidFill>
            <a:srgbClr val="D9D2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13" name="Text Box 5">
            <a:extLst>
              <a:ext uri="{FF2B5EF4-FFF2-40B4-BE49-F238E27FC236}">
                <a16:creationId xmlns:a16="http://schemas.microsoft.com/office/drawing/2014/main" id="{F13501A2-27D4-FE9E-73C1-A7540D83FF0C}"/>
              </a:ext>
            </a:extLst>
          </p:cNvPr>
          <p:cNvSpPr txBox="1">
            <a:spLocks noChangeArrowheads="1"/>
          </p:cNvSpPr>
          <p:nvPr userDrawn="1"/>
        </p:nvSpPr>
        <p:spPr bwMode="auto">
          <a:xfrm>
            <a:off x="2051720" y="2204864"/>
            <a:ext cx="194421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gn="ctr">
              <a:defRPr/>
            </a:pPr>
            <a:r>
              <a:rPr lang="en-GB" sz="7200" b="1" baseline="0">
                <a:solidFill>
                  <a:srgbClr val="B21E3B"/>
                </a:solidFill>
                <a:latin typeface="Century Gothic"/>
                <a:cs typeface="Century Gothic"/>
              </a:rPr>
              <a:t>V1</a:t>
            </a:r>
          </a:p>
        </p:txBody>
      </p:sp>
      <p:sp>
        <p:nvSpPr>
          <p:cNvPr id="14" name="Text Box 5">
            <a:extLst>
              <a:ext uri="{FF2B5EF4-FFF2-40B4-BE49-F238E27FC236}">
                <a16:creationId xmlns:a16="http://schemas.microsoft.com/office/drawing/2014/main" id="{5ED22A37-34B4-45E1-4521-4C7003B10854}"/>
              </a:ext>
            </a:extLst>
          </p:cNvPr>
          <p:cNvSpPr txBox="1">
            <a:spLocks noChangeArrowheads="1"/>
          </p:cNvSpPr>
          <p:nvPr userDrawn="1"/>
        </p:nvSpPr>
        <p:spPr bwMode="auto">
          <a:xfrm>
            <a:off x="2267744" y="3513202"/>
            <a:ext cx="151216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gn="ctr">
              <a:defRPr/>
            </a:pPr>
            <a:r>
              <a:rPr lang="en-GB" sz="2000" b="1" baseline="0">
                <a:solidFill>
                  <a:srgbClr val="B21E3B"/>
                </a:solidFill>
                <a:latin typeface="Century Gothic"/>
                <a:cs typeface="Century Gothic"/>
              </a:rPr>
              <a:t>Using </a:t>
            </a:r>
          </a:p>
          <a:p>
            <a:pPr algn="ctr">
              <a:defRPr/>
            </a:pPr>
            <a:r>
              <a:rPr lang="en-GB" sz="2000" b="1" baseline="0">
                <a:solidFill>
                  <a:srgbClr val="B21E3B"/>
                </a:solidFill>
                <a:latin typeface="Century Gothic"/>
                <a:cs typeface="Century Gothic"/>
              </a:rPr>
              <a:t>red text</a:t>
            </a:r>
          </a:p>
        </p:txBody>
      </p:sp>
      <p:sp>
        <p:nvSpPr>
          <p:cNvPr id="15" name="Text Box 5">
            <a:extLst>
              <a:ext uri="{FF2B5EF4-FFF2-40B4-BE49-F238E27FC236}">
                <a16:creationId xmlns:a16="http://schemas.microsoft.com/office/drawing/2014/main" id="{555CB9C3-E44A-60AD-014F-0FE72E368461}"/>
              </a:ext>
            </a:extLst>
          </p:cNvPr>
          <p:cNvSpPr txBox="1">
            <a:spLocks noChangeArrowheads="1"/>
          </p:cNvSpPr>
          <p:nvPr userDrawn="1"/>
        </p:nvSpPr>
        <p:spPr bwMode="auto">
          <a:xfrm>
            <a:off x="2051720" y="4437112"/>
            <a:ext cx="194421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gn="ctr">
              <a:defRPr/>
            </a:pPr>
            <a:r>
              <a:rPr lang="en-GB" sz="2000" b="1" baseline="0">
                <a:solidFill>
                  <a:schemeClr val="bg1">
                    <a:lumMod val="65000"/>
                  </a:schemeClr>
                </a:solidFill>
                <a:latin typeface="Century Gothic"/>
                <a:cs typeface="Century Gothic"/>
              </a:rPr>
              <a:t>Using </a:t>
            </a:r>
          </a:p>
          <a:p>
            <a:pPr algn="ctr">
              <a:defRPr/>
            </a:pPr>
            <a:r>
              <a:rPr lang="en-GB" sz="2000" b="1" baseline="0">
                <a:solidFill>
                  <a:schemeClr val="bg1">
                    <a:lumMod val="65000"/>
                  </a:schemeClr>
                </a:solidFill>
                <a:latin typeface="Century Gothic"/>
                <a:cs typeface="Century Gothic"/>
              </a:rPr>
              <a:t>grey text</a:t>
            </a:r>
          </a:p>
        </p:txBody>
      </p:sp>
      <p:sp>
        <p:nvSpPr>
          <p:cNvPr id="16" name="Rectangle 15">
            <a:extLst>
              <a:ext uri="{FF2B5EF4-FFF2-40B4-BE49-F238E27FC236}">
                <a16:creationId xmlns:a16="http://schemas.microsoft.com/office/drawing/2014/main" id="{2DEFA0BF-8A36-8A16-B551-469349CD23A2}"/>
              </a:ext>
            </a:extLst>
          </p:cNvPr>
          <p:cNvSpPr/>
          <p:nvPr userDrawn="1"/>
        </p:nvSpPr>
        <p:spPr bwMode="auto">
          <a:xfrm>
            <a:off x="4067944" y="2204864"/>
            <a:ext cx="1944216" cy="1296144"/>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17" name="Rectangle 16">
            <a:extLst>
              <a:ext uri="{FF2B5EF4-FFF2-40B4-BE49-F238E27FC236}">
                <a16:creationId xmlns:a16="http://schemas.microsoft.com/office/drawing/2014/main" id="{E960C843-D08D-3A25-59D9-9C5EAFCDAB4F}"/>
              </a:ext>
            </a:extLst>
          </p:cNvPr>
          <p:cNvSpPr/>
          <p:nvPr userDrawn="1"/>
        </p:nvSpPr>
        <p:spPr bwMode="auto">
          <a:xfrm>
            <a:off x="4067944" y="3573016"/>
            <a:ext cx="1944216" cy="648072"/>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18" name="Rectangle 17">
            <a:extLst>
              <a:ext uri="{FF2B5EF4-FFF2-40B4-BE49-F238E27FC236}">
                <a16:creationId xmlns:a16="http://schemas.microsoft.com/office/drawing/2014/main" id="{0388D8A5-A546-5AFF-7EE0-0E46A31D178D}"/>
              </a:ext>
            </a:extLst>
          </p:cNvPr>
          <p:cNvSpPr/>
          <p:nvPr userDrawn="1"/>
        </p:nvSpPr>
        <p:spPr bwMode="auto">
          <a:xfrm>
            <a:off x="4067944" y="4293096"/>
            <a:ext cx="1944216" cy="1008112"/>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19" name="Text Box 5">
            <a:extLst>
              <a:ext uri="{FF2B5EF4-FFF2-40B4-BE49-F238E27FC236}">
                <a16:creationId xmlns:a16="http://schemas.microsoft.com/office/drawing/2014/main" id="{63F1A166-9D03-9683-A132-95C91C7AF988}"/>
              </a:ext>
            </a:extLst>
          </p:cNvPr>
          <p:cNvSpPr txBox="1">
            <a:spLocks noChangeArrowheads="1"/>
          </p:cNvSpPr>
          <p:nvPr userDrawn="1"/>
        </p:nvSpPr>
        <p:spPr bwMode="auto">
          <a:xfrm>
            <a:off x="4067944" y="2204864"/>
            <a:ext cx="194421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gn="ctr">
              <a:defRPr/>
            </a:pPr>
            <a:r>
              <a:rPr lang="en-GB" sz="7200" b="1" baseline="0">
                <a:solidFill>
                  <a:schemeClr val="bg1"/>
                </a:solidFill>
                <a:latin typeface="Century Gothic"/>
                <a:cs typeface="Century Gothic"/>
              </a:rPr>
              <a:t>V2</a:t>
            </a:r>
          </a:p>
        </p:txBody>
      </p:sp>
      <p:sp>
        <p:nvSpPr>
          <p:cNvPr id="20" name="Text Box 5">
            <a:extLst>
              <a:ext uri="{FF2B5EF4-FFF2-40B4-BE49-F238E27FC236}">
                <a16:creationId xmlns:a16="http://schemas.microsoft.com/office/drawing/2014/main" id="{DF4DB93D-C497-3CB5-0856-5236D093F2AD}"/>
              </a:ext>
            </a:extLst>
          </p:cNvPr>
          <p:cNvSpPr txBox="1">
            <a:spLocks noChangeArrowheads="1"/>
          </p:cNvSpPr>
          <p:nvPr userDrawn="1"/>
        </p:nvSpPr>
        <p:spPr bwMode="auto">
          <a:xfrm>
            <a:off x="4283968" y="3513202"/>
            <a:ext cx="151216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gn="ctr">
              <a:defRPr/>
            </a:pPr>
            <a:r>
              <a:rPr lang="en-GB" sz="2000" b="1" baseline="0">
                <a:solidFill>
                  <a:schemeClr val="bg1"/>
                </a:solidFill>
                <a:latin typeface="Century Gothic"/>
                <a:cs typeface="Century Gothic"/>
              </a:rPr>
              <a:t>Using </a:t>
            </a:r>
          </a:p>
          <a:p>
            <a:pPr algn="ctr">
              <a:defRPr/>
            </a:pPr>
            <a:r>
              <a:rPr lang="en-GB" sz="2000" b="1" baseline="0">
                <a:solidFill>
                  <a:schemeClr val="bg1"/>
                </a:solidFill>
                <a:latin typeface="Century Gothic"/>
                <a:cs typeface="Century Gothic"/>
              </a:rPr>
              <a:t>white text</a:t>
            </a:r>
          </a:p>
        </p:txBody>
      </p:sp>
      <p:sp>
        <p:nvSpPr>
          <p:cNvPr id="21" name="Text Box 5">
            <a:extLst>
              <a:ext uri="{FF2B5EF4-FFF2-40B4-BE49-F238E27FC236}">
                <a16:creationId xmlns:a16="http://schemas.microsoft.com/office/drawing/2014/main" id="{77A507D5-F0E5-CA20-BB27-FD7269A44B3B}"/>
              </a:ext>
            </a:extLst>
          </p:cNvPr>
          <p:cNvSpPr txBox="1">
            <a:spLocks noChangeArrowheads="1"/>
          </p:cNvSpPr>
          <p:nvPr userDrawn="1"/>
        </p:nvSpPr>
        <p:spPr bwMode="auto">
          <a:xfrm>
            <a:off x="4067944" y="4437112"/>
            <a:ext cx="194421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gn="ctr">
              <a:defRPr/>
            </a:pPr>
            <a:r>
              <a:rPr lang="en-GB" sz="2000" b="1" baseline="0">
                <a:solidFill>
                  <a:srgbClr val="B21E3B"/>
                </a:solidFill>
                <a:latin typeface="Century Gothic"/>
                <a:cs typeface="Century Gothic"/>
              </a:rPr>
              <a:t>Using </a:t>
            </a:r>
          </a:p>
          <a:p>
            <a:pPr algn="ctr">
              <a:defRPr/>
            </a:pPr>
            <a:r>
              <a:rPr lang="en-GB" sz="2000" b="1" baseline="0">
                <a:solidFill>
                  <a:srgbClr val="B21E3B"/>
                </a:solidFill>
                <a:latin typeface="Century Gothic"/>
                <a:cs typeface="Century Gothic"/>
              </a:rPr>
              <a:t>red text</a:t>
            </a:r>
          </a:p>
        </p:txBody>
      </p:sp>
      <p:sp>
        <p:nvSpPr>
          <p:cNvPr id="22" name="Rectangle 21">
            <a:extLst>
              <a:ext uri="{FF2B5EF4-FFF2-40B4-BE49-F238E27FC236}">
                <a16:creationId xmlns:a16="http://schemas.microsoft.com/office/drawing/2014/main" id="{F7E7D238-6406-6A94-7582-82A77930B287}"/>
              </a:ext>
            </a:extLst>
          </p:cNvPr>
          <p:cNvSpPr/>
          <p:nvPr userDrawn="1"/>
        </p:nvSpPr>
        <p:spPr bwMode="auto">
          <a:xfrm>
            <a:off x="6084168" y="2204864"/>
            <a:ext cx="1944216" cy="1296144"/>
          </a:xfrm>
          <a:prstGeom prst="rect">
            <a:avLst/>
          </a:prstGeom>
          <a:solidFill>
            <a:srgbClr val="B2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23" name="Rectangle 22">
            <a:extLst>
              <a:ext uri="{FF2B5EF4-FFF2-40B4-BE49-F238E27FC236}">
                <a16:creationId xmlns:a16="http://schemas.microsoft.com/office/drawing/2014/main" id="{55F7410E-E853-7BE0-5B1A-EE444F6DE4F4}"/>
              </a:ext>
            </a:extLst>
          </p:cNvPr>
          <p:cNvSpPr/>
          <p:nvPr userDrawn="1"/>
        </p:nvSpPr>
        <p:spPr bwMode="auto">
          <a:xfrm>
            <a:off x="6084168" y="3573016"/>
            <a:ext cx="1944216" cy="648072"/>
          </a:xfrm>
          <a:prstGeom prst="rect">
            <a:avLst/>
          </a:prstGeom>
          <a:solidFill>
            <a:srgbClr val="B2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24" name="Rectangle 23">
            <a:extLst>
              <a:ext uri="{FF2B5EF4-FFF2-40B4-BE49-F238E27FC236}">
                <a16:creationId xmlns:a16="http://schemas.microsoft.com/office/drawing/2014/main" id="{E4B038C8-66B6-0D3F-41A7-6B27320ED2F2}"/>
              </a:ext>
            </a:extLst>
          </p:cNvPr>
          <p:cNvSpPr/>
          <p:nvPr userDrawn="1"/>
        </p:nvSpPr>
        <p:spPr bwMode="auto">
          <a:xfrm>
            <a:off x="6084168" y="4293096"/>
            <a:ext cx="1944216" cy="1008112"/>
          </a:xfrm>
          <a:prstGeom prst="rect">
            <a:avLst/>
          </a:prstGeom>
          <a:solidFill>
            <a:srgbClr val="B2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Arial" pitchFamily="34" charset="0"/>
              <a:ea typeface="ＭＳ Ｐゴシック" pitchFamily="16" charset="-128"/>
            </a:endParaRPr>
          </a:p>
        </p:txBody>
      </p:sp>
      <p:sp>
        <p:nvSpPr>
          <p:cNvPr id="25" name="Text Box 5">
            <a:extLst>
              <a:ext uri="{FF2B5EF4-FFF2-40B4-BE49-F238E27FC236}">
                <a16:creationId xmlns:a16="http://schemas.microsoft.com/office/drawing/2014/main" id="{F641B5B1-0009-A35E-3E30-1AB8BDC5223F}"/>
              </a:ext>
            </a:extLst>
          </p:cNvPr>
          <p:cNvSpPr txBox="1">
            <a:spLocks noChangeArrowheads="1"/>
          </p:cNvSpPr>
          <p:nvPr userDrawn="1"/>
        </p:nvSpPr>
        <p:spPr bwMode="auto">
          <a:xfrm>
            <a:off x="6084168" y="2204864"/>
            <a:ext cx="194421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gn="ctr">
              <a:defRPr/>
            </a:pPr>
            <a:r>
              <a:rPr lang="en-GB" sz="7200" b="1" baseline="0">
                <a:solidFill>
                  <a:schemeClr val="bg1"/>
                </a:solidFill>
                <a:latin typeface="Century Gothic"/>
                <a:cs typeface="Century Gothic"/>
              </a:rPr>
              <a:t>V3</a:t>
            </a:r>
          </a:p>
        </p:txBody>
      </p:sp>
      <p:sp>
        <p:nvSpPr>
          <p:cNvPr id="26" name="Text Box 5">
            <a:extLst>
              <a:ext uri="{FF2B5EF4-FFF2-40B4-BE49-F238E27FC236}">
                <a16:creationId xmlns:a16="http://schemas.microsoft.com/office/drawing/2014/main" id="{7F663394-D4EB-EB14-7856-C2D044C86796}"/>
              </a:ext>
            </a:extLst>
          </p:cNvPr>
          <p:cNvSpPr txBox="1">
            <a:spLocks noChangeArrowheads="1"/>
          </p:cNvSpPr>
          <p:nvPr userDrawn="1"/>
        </p:nvSpPr>
        <p:spPr bwMode="auto">
          <a:xfrm>
            <a:off x="6300192" y="3513202"/>
            <a:ext cx="151216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gn="ctr">
              <a:defRPr/>
            </a:pPr>
            <a:r>
              <a:rPr lang="en-GB" sz="2000" b="1" baseline="0">
                <a:solidFill>
                  <a:schemeClr val="bg1"/>
                </a:solidFill>
                <a:latin typeface="Century Gothic"/>
                <a:cs typeface="Century Gothic"/>
              </a:rPr>
              <a:t>Using </a:t>
            </a:r>
          </a:p>
          <a:p>
            <a:pPr algn="ctr">
              <a:defRPr/>
            </a:pPr>
            <a:r>
              <a:rPr lang="en-GB" sz="2000" b="1" baseline="0">
                <a:solidFill>
                  <a:schemeClr val="bg1"/>
                </a:solidFill>
                <a:latin typeface="Century Gothic"/>
                <a:cs typeface="Century Gothic"/>
              </a:rPr>
              <a:t>white text</a:t>
            </a:r>
          </a:p>
        </p:txBody>
      </p:sp>
      <p:sp>
        <p:nvSpPr>
          <p:cNvPr id="27" name="Text Box 5">
            <a:extLst>
              <a:ext uri="{FF2B5EF4-FFF2-40B4-BE49-F238E27FC236}">
                <a16:creationId xmlns:a16="http://schemas.microsoft.com/office/drawing/2014/main" id="{9D7751A2-69B1-92E2-4EDF-012C6D62890A}"/>
              </a:ext>
            </a:extLst>
          </p:cNvPr>
          <p:cNvSpPr txBox="1">
            <a:spLocks noChangeArrowheads="1"/>
          </p:cNvSpPr>
          <p:nvPr userDrawn="1"/>
        </p:nvSpPr>
        <p:spPr bwMode="auto">
          <a:xfrm>
            <a:off x="6084168" y="4437112"/>
            <a:ext cx="194421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gn="ctr">
              <a:defRPr/>
            </a:pPr>
            <a:r>
              <a:rPr lang="en-GB" sz="2000" b="1" baseline="0">
                <a:solidFill>
                  <a:schemeClr val="bg1">
                    <a:lumMod val="65000"/>
                  </a:schemeClr>
                </a:solidFill>
                <a:latin typeface="Century Gothic"/>
                <a:cs typeface="Century Gothic"/>
              </a:rPr>
              <a:t>Using </a:t>
            </a:r>
          </a:p>
          <a:p>
            <a:pPr algn="ctr">
              <a:defRPr/>
            </a:pPr>
            <a:r>
              <a:rPr lang="en-GB" sz="2000" b="1" baseline="0">
                <a:solidFill>
                  <a:schemeClr val="bg1">
                    <a:lumMod val="65000"/>
                  </a:schemeClr>
                </a:solidFill>
                <a:latin typeface="Century Gothic"/>
                <a:cs typeface="Century Gothic"/>
              </a:rPr>
              <a:t>grey text</a:t>
            </a:r>
          </a:p>
        </p:txBody>
      </p:sp>
    </p:spTree>
    <p:extLst>
      <p:ext uri="{BB962C8B-B14F-4D97-AF65-F5344CB8AC3E}">
        <p14:creationId xmlns:p14="http://schemas.microsoft.com/office/powerpoint/2010/main" val="275593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1FF6-FFAC-1D93-72FD-2885EB1EF14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63D5E73-C5ED-E6D1-1221-FECA46C2079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CCEAC4-C99A-CF67-196E-D39976BDBB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66BDE5-B15A-8059-902E-0D498E711C24}"/>
              </a:ext>
            </a:extLst>
          </p:cNvPr>
          <p:cNvSpPr>
            <a:spLocks noGrp="1"/>
          </p:cNvSpPr>
          <p:nvPr>
            <p:ph type="dt" sz="half" idx="10"/>
          </p:nvPr>
        </p:nvSpPr>
        <p:spPr/>
        <p:txBody>
          <a:bodyPr/>
          <a:lstStyle/>
          <a:p>
            <a:fld id="{1A48105D-ABCB-4F7D-92AB-E4C06AAC41BE}" type="datetimeFigureOut">
              <a:rPr lang="en-US" smtClean="0"/>
              <a:t>9/30/2025</a:t>
            </a:fld>
            <a:endParaRPr lang="en-US"/>
          </a:p>
        </p:txBody>
      </p:sp>
      <p:sp>
        <p:nvSpPr>
          <p:cNvPr id="6" name="Footer Placeholder 5">
            <a:extLst>
              <a:ext uri="{FF2B5EF4-FFF2-40B4-BE49-F238E27FC236}">
                <a16:creationId xmlns:a16="http://schemas.microsoft.com/office/drawing/2014/main" id="{649070DE-CD89-7438-A618-BAE8EBC03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6802D-37B5-3DFE-9098-9448DD55AD69}"/>
              </a:ext>
            </a:extLst>
          </p:cNvPr>
          <p:cNvSpPr>
            <a:spLocks noGrp="1"/>
          </p:cNvSpPr>
          <p:nvPr>
            <p:ph type="sldNum" sz="quarter" idx="12"/>
          </p:nvPr>
        </p:nvSpPr>
        <p:spPr/>
        <p:txBody>
          <a:bodyPr/>
          <a:lstStyle/>
          <a:p>
            <a:fld id="{20104703-2A23-47CF-8940-558ACAC1730F}" type="slidenum">
              <a:rPr lang="en-US" smtClean="0"/>
              <a:t>‹#›</a:t>
            </a:fld>
            <a:endParaRPr lang="en-US"/>
          </a:p>
        </p:txBody>
      </p:sp>
    </p:spTree>
    <p:extLst>
      <p:ext uri="{BB962C8B-B14F-4D97-AF65-F5344CB8AC3E}">
        <p14:creationId xmlns:p14="http://schemas.microsoft.com/office/powerpoint/2010/main" val="24950140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ACCF-FECF-E972-0217-35878252756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036DFF2-B82D-C69B-8F86-C35A4D9DB2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DA71734-4420-91DF-A109-3346E5D690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DC2B07A-DB7A-397B-2678-5F1B7F0844F4}"/>
              </a:ext>
            </a:extLst>
          </p:cNvPr>
          <p:cNvSpPr>
            <a:spLocks noGrp="1"/>
          </p:cNvSpPr>
          <p:nvPr>
            <p:ph type="dt" sz="half" idx="10"/>
          </p:nvPr>
        </p:nvSpPr>
        <p:spPr/>
        <p:txBody>
          <a:bodyPr/>
          <a:lstStyle/>
          <a:p>
            <a:fld id="{1A48105D-ABCB-4F7D-92AB-E4C06AAC41BE}" type="datetimeFigureOut">
              <a:rPr lang="en-US" smtClean="0"/>
              <a:t>9/30/2025</a:t>
            </a:fld>
            <a:endParaRPr lang="en-US"/>
          </a:p>
        </p:txBody>
      </p:sp>
      <p:sp>
        <p:nvSpPr>
          <p:cNvPr id="6" name="Footer Placeholder 5">
            <a:extLst>
              <a:ext uri="{FF2B5EF4-FFF2-40B4-BE49-F238E27FC236}">
                <a16:creationId xmlns:a16="http://schemas.microsoft.com/office/drawing/2014/main" id="{B10A2D5D-FC91-9C68-859A-412BEDEA1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3321F-3B8C-C8D8-439E-209AAF5B2A62}"/>
              </a:ext>
            </a:extLst>
          </p:cNvPr>
          <p:cNvSpPr>
            <a:spLocks noGrp="1"/>
          </p:cNvSpPr>
          <p:nvPr>
            <p:ph type="sldNum" sz="quarter" idx="12"/>
          </p:nvPr>
        </p:nvSpPr>
        <p:spPr/>
        <p:txBody>
          <a:bodyPr/>
          <a:lstStyle/>
          <a:p>
            <a:fld id="{20104703-2A23-47CF-8940-558ACAC1730F}" type="slidenum">
              <a:rPr lang="en-US" smtClean="0"/>
              <a:t>‹#›</a:t>
            </a:fld>
            <a:endParaRPr lang="en-US"/>
          </a:p>
        </p:txBody>
      </p:sp>
    </p:spTree>
    <p:extLst>
      <p:ext uri="{BB962C8B-B14F-4D97-AF65-F5344CB8AC3E}">
        <p14:creationId xmlns:p14="http://schemas.microsoft.com/office/powerpoint/2010/main" val="21364056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929AB-6265-4556-27B7-F1721E64187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D06FA5-8AC2-ADD1-4714-E01E1CA4DE8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22E78-CF71-615E-76C7-122BBB6468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A48105D-ABCB-4F7D-92AB-E4C06AAC41BE}" type="datetimeFigureOut">
              <a:rPr lang="en-US" smtClean="0"/>
              <a:t>9/30/2025</a:t>
            </a:fld>
            <a:endParaRPr lang="en-US"/>
          </a:p>
        </p:txBody>
      </p:sp>
      <p:sp>
        <p:nvSpPr>
          <p:cNvPr id="5" name="Footer Placeholder 4">
            <a:extLst>
              <a:ext uri="{FF2B5EF4-FFF2-40B4-BE49-F238E27FC236}">
                <a16:creationId xmlns:a16="http://schemas.microsoft.com/office/drawing/2014/main" id="{B49BCFB1-91F7-0F9B-B6EB-E8BFD36E22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CC6397-57DC-AE34-06A6-4F28C66C0EC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20104703-2A23-47CF-8940-558ACAC1730F}" type="slidenum">
              <a:rPr lang="en-US" smtClean="0"/>
              <a:t>‹#›</a:t>
            </a:fld>
            <a:endParaRPr lang="en-US"/>
          </a:p>
        </p:txBody>
      </p:sp>
      <p:sp>
        <p:nvSpPr>
          <p:cNvPr id="7" name="Text Box 11">
            <a:extLst>
              <a:ext uri="{FF2B5EF4-FFF2-40B4-BE49-F238E27FC236}">
                <a16:creationId xmlns:a16="http://schemas.microsoft.com/office/drawing/2014/main" id="{4BADFC5F-3769-3C5C-0275-C0DE4132C12B}"/>
              </a:ext>
            </a:extLst>
          </p:cNvPr>
          <p:cNvSpPr txBox="1">
            <a:spLocks noChangeArrowheads="1"/>
          </p:cNvSpPr>
          <p:nvPr userDrawn="1"/>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eaLnBrk="0" fontAlgn="base" hangingPunct="0">
              <a:spcBef>
                <a:spcPct val="50000"/>
              </a:spcBef>
              <a:spcAft>
                <a:spcPct val="0"/>
              </a:spcAft>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solidFill>
                <a:srgbClr val="A7A9AC"/>
              </a:solidFill>
              <a:latin typeface="Century Gothic"/>
              <a:cs typeface="Century Gothic"/>
            </a:endParaRPr>
          </a:p>
        </p:txBody>
      </p:sp>
    </p:spTree>
    <p:extLst>
      <p:ext uri="{BB962C8B-B14F-4D97-AF65-F5344CB8AC3E}">
        <p14:creationId xmlns:p14="http://schemas.microsoft.com/office/powerpoint/2010/main" val="29870031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650" r:id="rId14"/>
    <p:sldLayoutId id="2147483651" r:id="rId15"/>
    <p:sldLayoutId id="2147483653" r:id="rId16"/>
    <p:sldLayoutId id="2147483654" r:id="rId17"/>
    <p:sldLayoutId id="2147483656" r:id="rId18"/>
    <p:sldLayoutId id="2147483657" r:id="rId19"/>
    <p:sldLayoutId id="2147483658" r:id="rId20"/>
    <p:sldLayoutId id="2147483659" r:id="rId21"/>
    <p:sldLayoutId id="2147483661" r:id="rId2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pp.sli.do/event/b1tHEr7FZLSWFnPKK3qyFa"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8CA1877-D996-A16A-6244-CFE3A3A798DD}"/>
              </a:ext>
            </a:extLst>
          </p:cNvPr>
          <p:cNvSpPr>
            <a:spLocks noGrp="1"/>
          </p:cNvSpPr>
          <p:nvPr>
            <p:ph type="title"/>
          </p:nvPr>
        </p:nvSpPr>
        <p:spPr>
          <a:xfrm>
            <a:off x="628650" y="365126"/>
            <a:ext cx="7886700" cy="1325563"/>
          </a:xfrm>
        </p:spPr>
        <p:txBody>
          <a:bodyPr>
            <a:normAutofit fontScale="90000"/>
          </a:bodyPr>
          <a:lstStyle/>
          <a:p>
            <a:pPr algn="ctr" fontAlgn="base">
              <a:spcBef>
                <a:spcPts val="750"/>
              </a:spcBef>
              <a:spcAft>
                <a:spcPct val="0"/>
              </a:spcAft>
            </a:pPr>
            <a:r>
              <a:rPr lang="en-US" sz="3600" b="1" dirty="0">
                <a:latin typeface="Century Gothic" panose="020B0502020202020204" pitchFamily="34" charset="0"/>
              </a:rPr>
              <a:t>Securities Supervision and </a:t>
            </a:r>
            <a:br>
              <a:rPr lang="en-US" sz="3600" b="1" dirty="0">
                <a:latin typeface="Century Gothic" panose="020B0502020202020204" pitchFamily="34" charset="0"/>
              </a:rPr>
            </a:br>
            <a:r>
              <a:rPr lang="en-US" sz="3600" b="1" dirty="0">
                <a:latin typeface="Century Gothic" panose="020B0502020202020204" pitchFamily="34" charset="0"/>
              </a:rPr>
              <a:t>its Risk Universe</a:t>
            </a:r>
            <a:br>
              <a:rPr lang="en-US" sz="3600" b="1" dirty="0">
                <a:latin typeface="Century Gothic" panose="020B0502020202020204" pitchFamily="34" charset="0"/>
              </a:rPr>
            </a:br>
            <a:endParaRPr lang="en-US" dirty="0">
              <a:latin typeface="Century Gothic" panose="020B0502020202020204" pitchFamily="34" charset="0"/>
            </a:endParaRPr>
          </a:p>
        </p:txBody>
      </p:sp>
      <p:sp>
        <p:nvSpPr>
          <p:cNvPr id="4" name="Text Box 9"/>
          <p:cNvSpPr txBox="1">
            <a:spLocks noChangeArrowheads="1"/>
          </p:cNvSpPr>
          <p:nvPr/>
        </p:nvSpPr>
        <p:spPr bwMode="auto">
          <a:xfrm>
            <a:off x="453286" y="2005013"/>
            <a:ext cx="4269026" cy="435133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171450" indent="-171450" defTabSz="685800" fontAlgn="base">
              <a:lnSpc>
                <a:spcPct val="90000"/>
              </a:lnSpc>
              <a:spcBef>
                <a:spcPts val="750"/>
              </a:spcBef>
              <a:spcAft>
                <a:spcPct val="0"/>
              </a:spcAft>
              <a:buFont typeface="Arial" panose="020B0604020202020204" pitchFamily="34" charset="0"/>
              <a:buChar char="•"/>
            </a:pPr>
            <a:endParaRPr lang="en-US" sz="1500" b="1" baseline="0" dirty="0">
              <a:latin typeface="+mn-lt"/>
              <a:ea typeface="+mn-ea"/>
              <a:cs typeface="+mn-cs"/>
            </a:endParaRPr>
          </a:p>
          <a:p>
            <a:pPr marL="171450" indent="-171450" defTabSz="685800">
              <a:lnSpc>
                <a:spcPct val="90000"/>
              </a:lnSpc>
              <a:spcBef>
                <a:spcPts val="750"/>
              </a:spcBef>
              <a:spcAft>
                <a:spcPct val="0"/>
              </a:spcAft>
              <a:buFont typeface="Arial" panose="020B0604020202020204" pitchFamily="34" charset="0"/>
              <a:buChar char="•"/>
            </a:pPr>
            <a:endParaRPr lang="en-US" sz="1500" b="1" baseline="0" dirty="0">
              <a:latin typeface="+mn-lt"/>
              <a:ea typeface="+mn-ea"/>
              <a:cs typeface="+mn-cs"/>
            </a:endParaRPr>
          </a:p>
          <a:p>
            <a:pPr algn="ctr" defTabSz="685800">
              <a:lnSpc>
                <a:spcPct val="90000"/>
              </a:lnSpc>
              <a:spcBef>
                <a:spcPts val="750"/>
              </a:spcBef>
              <a:spcAft>
                <a:spcPct val="0"/>
              </a:spcAft>
            </a:pPr>
            <a:r>
              <a:rPr lang="en-US" sz="1500" b="1" baseline="0" dirty="0">
                <a:latin typeface="Century Gothic" panose="020B0502020202020204" pitchFamily="34" charset="0"/>
                <a:ea typeface="+mn-ea"/>
                <a:cs typeface="+mn-cs"/>
              </a:rPr>
              <a:t>"</a:t>
            </a:r>
            <a:r>
              <a:rPr lang="en-US" sz="2000" b="1" baseline="0" dirty="0">
                <a:latin typeface="Century Gothic" panose="020B0502020202020204" pitchFamily="34" charset="0"/>
                <a:ea typeface="+mn-ea"/>
                <a:cs typeface="+mn-cs"/>
              </a:rPr>
              <a:t>One Size Fits All and Easy to Mitigate:</a:t>
            </a:r>
            <a:endParaRPr lang="en-US" sz="2000" dirty="0">
              <a:latin typeface="Century Gothic" panose="020B0502020202020204" pitchFamily="34" charset="0"/>
              <a:ea typeface="+mn-ea"/>
              <a:cs typeface="+mn-cs"/>
            </a:endParaRPr>
          </a:p>
          <a:p>
            <a:pPr algn="ctr" defTabSz="685800">
              <a:lnSpc>
                <a:spcPct val="90000"/>
              </a:lnSpc>
              <a:spcBef>
                <a:spcPts val="750"/>
              </a:spcBef>
              <a:spcAft>
                <a:spcPct val="0"/>
              </a:spcAft>
            </a:pPr>
            <a:r>
              <a:rPr lang="en-US" sz="2000" b="1" baseline="0" dirty="0">
                <a:latin typeface="Century Gothic" panose="020B0502020202020204" pitchFamily="34" charset="0"/>
                <a:ea typeface="+mn-ea"/>
                <a:cs typeface="+mn-cs"/>
              </a:rPr>
              <a:t>Absolutely NOT !"</a:t>
            </a:r>
            <a:endParaRPr lang="en-US" sz="2000" dirty="0">
              <a:latin typeface="Century Gothic" panose="020B0502020202020204" pitchFamily="34" charset="0"/>
              <a:ea typeface="+mn-ea"/>
              <a:cs typeface="+mn-cs"/>
            </a:endParaRPr>
          </a:p>
          <a:p>
            <a:pPr marL="171450" indent="-171450" algn="ctr" defTabSz="685800" fontAlgn="base">
              <a:lnSpc>
                <a:spcPct val="90000"/>
              </a:lnSpc>
              <a:spcBef>
                <a:spcPts val="750"/>
              </a:spcBef>
              <a:spcAft>
                <a:spcPct val="0"/>
              </a:spcAft>
              <a:buFont typeface="Arial" panose="020B0604020202020204" pitchFamily="34" charset="0"/>
              <a:buChar char="•"/>
            </a:pPr>
            <a:endParaRPr lang="en-US" sz="2000" b="1" i="1" baseline="0" dirty="0">
              <a:latin typeface="Century Gothic" panose="020B0502020202020204" pitchFamily="34" charset="0"/>
              <a:ea typeface="+mn-ea"/>
              <a:cs typeface="+mn-cs"/>
            </a:endParaRPr>
          </a:p>
          <a:p>
            <a:pPr defTabSz="685800" fontAlgn="base">
              <a:lnSpc>
                <a:spcPct val="90000"/>
              </a:lnSpc>
              <a:spcBef>
                <a:spcPts val="750"/>
              </a:spcBef>
              <a:spcAft>
                <a:spcPct val="0"/>
              </a:spcAft>
            </a:pPr>
            <a:endParaRPr lang="en-US" sz="1500" baseline="0" dirty="0">
              <a:latin typeface="Century Gothic" panose="020B0502020202020204" pitchFamily="34" charset="0"/>
              <a:ea typeface="+mn-ea"/>
              <a:cs typeface="+mn-cs"/>
            </a:endParaRPr>
          </a:p>
          <a:p>
            <a:pPr defTabSz="685800" fontAlgn="base">
              <a:lnSpc>
                <a:spcPct val="90000"/>
              </a:lnSpc>
              <a:spcBef>
                <a:spcPts val="750"/>
              </a:spcBef>
              <a:spcAft>
                <a:spcPct val="0"/>
              </a:spcAft>
            </a:pPr>
            <a:endParaRPr lang="en-US" sz="1500" baseline="0" dirty="0">
              <a:latin typeface="Century Gothic" panose="020B0502020202020204" pitchFamily="34" charset="0"/>
              <a:ea typeface="+mn-ea"/>
              <a:cs typeface="+mn-cs"/>
            </a:endParaRPr>
          </a:p>
          <a:p>
            <a:pPr defTabSz="685800" fontAlgn="base">
              <a:lnSpc>
                <a:spcPct val="90000"/>
              </a:lnSpc>
              <a:spcBef>
                <a:spcPts val="750"/>
              </a:spcBef>
              <a:spcAft>
                <a:spcPct val="0"/>
              </a:spcAft>
            </a:pPr>
            <a:endParaRPr lang="en-US" sz="1500" baseline="0" dirty="0">
              <a:latin typeface="Century Gothic" panose="020B0502020202020204" pitchFamily="34" charset="0"/>
              <a:ea typeface="+mn-ea"/>
              <a:cs typeface="+mn-cs"/>
            </a:endParaRPr>
          </a:p>
          <a:p>
            <a:pPr defTabSz="685800" fontAlgn="base">
              <a:lnSpc>
                <a:spcPct val="90000"/>
              </a:lnSpc>
              <a:spcBef>
                <a:spcPts val="750"/>
              </a:spcBef>
              <a:spcAft>
                <a:spcPct val="0"/>
              </a:spcAft>
            </a:pPr>
            <a:r>
              <a:rPr lang="en-US" sz="1500" baseline="0" dirty="0">
                <a:latin typeface="Century Gothic" panose="020B0502020202020204" pitchFamily="34" charset="0"/>
                <a:ea typeface="+mn-ea"/>
                <a:cs typeface="+mn-cs"/>
              </a:rPr>
              <a:t>Errol Cova, Director Supervision</a:t>
            </a:r>
          </a:p>
          <a:p>
            <a:pPr defTabSz="685800" fontAlgn="base">
              <a:lnSpc>
                <a:spcPct val="90000"/>
              </a:lnSpc>
              <a:spcBef>
                <a:spcPts val="750"/>
              </a:spcBef>
              <a:spcAft>
                <a:spcPct val="0"/>
              </a:spcAft>
            </a:pPr>
            <a:r>
              <a:rPr lang="en-US" sz="1500" baseline="0" dirty="0">
                <a:latin typeface="Century Gothic" panose="020B0502020202020204" pitchFamily="34" charset="0"/>
                <a:ea typeface="+mn-ea"/>
                <a:cs typeface="+mn-cs"/>
              </a:rPr>
              <a:t>30 September 2025</a:t>
            </a:r>
          </a:p>
          <a:p>
            <a:pPr marL="171450" indent="-171450" defTabSz="685800" fontAlgn="base">
              <a:lnSpc>
                <a:spcPct val="90000"/>
              </a:lnSpc>
              <a:spcBef>
                <a:spcPts val="750"/>
              </a:spcBef>
              <a:spcAft>
                <a:spcPct val="0"/>
              </a:spcAft>
              <a:buFont typeface="Arial" panose="020B0604020202020204" pitchFamily="34" charset="0"/>
              <a:buChar char="•"/>
            </a:pPr>
            <a:endParaRPr lang="en-US" sz="1500" baseline="0" dirty="0">
              <a:latin typeface="+mn-lt"/>
              <a:ea typeface="+mn-ea"/>
              <a:cs typeface="+mn-cs"/>
            </a:endParaRPr>
          </a:p>
        </p:txBody>
      </p:sp>
      <p:pic>
        <p:nvPicPr>
          <p:cNvPr id="6" name="Picture 5" descr="A large building with a parking lot next to it&#10;&#10;AI-generated content may be incorrect.">
            <a:extLst>
              <a:ext uri="{FF2B5EF4-FFF2-40B4-BE49-F238E27FC236}">
                <a16:creationId xmlns:a16="http://schemas.microsoft.com/office/drawing/2014/main" id="{5916B6B6-AE5D-ACE9-1E17-06955DA46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50" y="2167003"/>
            <a:ext cx="3886200" cy="3569918"/>
          </a:xfrm>
          <a:prstGeom prst="rect">
            <a:avLst/>
          </a:prstGeom>
          <a:noFill/>
        </p:spPr>
      </p:pic>
      <p:sp>
        <p:nvSpPr>
          <p:cNvPr id="13" name="Slide Number Placeholder 4">
            <a:extLst>
              <a:ext uri="{FF2B5EF4-FFF2-40B4-BE49-F238E27FC236}">
                <a16:creationId xmlns:a16="http://schemas.microsoft.com/office/drawing/2014/main" id="{BB8901CA-3679-20CF-04C6-91180E7C1C7E}"/>
              </a:ext>
            </a:extLst>
          </p:cNvPr>
          <p:cNvSpPr>
            <a:spLocks noGrp="1"/>
          </p:cNvSpPr>
          <p:nvPr>
            <p:ph type="sldNum" sz="quarter" idx="12"/>
          </p:nvPr>
        </p:nvSpPr>
        <p:spPr>
          <a:xfrm>
            <a:off x="6457950" y="6356351"/>
            <a:ext cx="2057400" cy="365125"/>
          </a:xfrm>
        </p:spPr>
        <p:txBody>
          <a:bodyPr/>
          <a:lstStyle/>
          <a:p>
            <a:pPr>
              <a:spcAft>
                <a:spcPts val="600"/>
              </a:spcAft>
            </a:pPr>
            <a:fld id="{20104703-2A23-47CF-8940-558ACAC1730F}" type="slidenum">
              <a:rPr lang="en-US" smtClean="0"/>
              <a:pPr>
                <a:spcAft>
                  <a:spcPts val="600"/>
                </a:spcAft>
              </a:pPr>
              <a:t>1</a:t>
            </a:fld>
            <a:endParaRPr lang="en-US"/>
          </a:p>
        </p:txBody>
      </p:sp>
    </p:spTree>
    <p:extLst>
      <p:ext uri="{BB962C8B-B14F-4D97-AF65-F5344CB8AC3E}">
        <p14:creationId xmlns:p14="http://schemas.microsoft.com/office/powerpoint/2010/main" val="417198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989BA8-7928-5496-B7EB-881EB61B9746}"/>
              </a:ext>
            </a:extLst>
          </p:cNvPr>
          <p:cNvSpPr>
            <a:spLocks noGrp="1"/>
          </p:cNvSpPr>
          <p:nvPr>
            <p:ph type="body" sz="quarter" idx="13"/>
          </p:nvPr>
        </p:nvSpPr>
        <p:spPr>
          <a:xfrm>
            <a:off x="266700" y="1371600"/>
            <a:ext cx="8610600" cy="1066800"/>
          </a:xfrm>
        </p:spPr>
        <p:txBody>
          <a:bodyPr/>
          <a:lstStyle/>
          <a:p>
            <a:pPr marL="0" indent="0">
              <a:buNone/>
            </a:pPr>
            <a:r>
              <a:rPr lang="en-US" sz="1600" b="1" dirty="0">
                <a:latin typeface="Century Gothic" panose="020B0502020202020204" pitchFamily="34" charset="0"/>
              </a:rPr>
              <a:t>Prudential Supervision:  </a:t>
            </a:r>
            <a:r>
              <a:rPr lang="en-US" sz="1600" dirty="0">
                <a:latin typeface="Century Gothic" panose="020B0502020202020204" pitchFamily="34" charset="0"/>
              </a:rPr>
              <a:t>refers to the regulatory oversight and monitoring of firms with the goal of ensuring their (financial) safety, soundness, and stability. The primary focus is to protect the interests of depositors, and other stakeholders in the financial system by preventing (excessive) risk-taking by the firms. Key aspects:</a:t>
            </a:r>
          </a:p>
          <a:p>
            <a:pPr marL="0" indent="0">
              <a:buNone/>
            </a:pPr>
            <a:endParaRPr lang="en-GB" sz="1600" dirty="0"/>
          </a:p>
        </p:txBody>
      </p:sp>
      <p:sp>
        <p:nvSpPr>
          <p:cNvPr id="3" name="Text Placeholder 2">
            <a:extLst>
              <a:ext uri="{FF2B5EF4-FFF2-40B4-BE49-F238E27FC236}">
                <a16:creationId xmlns:a16="http://schemas.microsoft.com/office/drawing/2014/main" id="{A835F912-5B80-6F77-CA54-B87E6F249F61}"/>
              </a:ext>
            </a:extLst>
          </p:cNvPr>
          <p:cNvSpPr>
            <a:spLocks noGrp="1"/>
          </p:cNvSpPr>
          <p:nvPr>
            <p:ph type="body" sz="quarter" idx="14"/>
          </p:nvPr>
        </p:nvSpPr>
        <p:spPr>
          <a:xfrm>
            <a:off x="228600" y="2598003"/>
            <a:ext cx="8610600" cy="3650397"/>
          </a:xfrm>
        </p:spPr>
        <p:txBody>
          <a:bodyPr/>
          <a:lstStyle/>
          <a:p>
            <a:pPr marL="0" marR="0" indent="0">
              <a:lnSpc>
                <a:spcPct val="107000"/>
              </a:lnSpc>
              <a:spcBef>
                <a:spcPts val="0"/>
              </a:spcBef>
              <a:spcAft>
                <a:spcPts val="800"/>
              </a:spcAft>
              <a:buNone/>
              <a:tabLst>
                <a:tab pos="457200" algn="l"/>
              </a:tabLst>
            </a:pPr>
            <a:r>
              <a:rPr lang="en-GB" sz="1600" i="1" dirty="0">
                <a:effectLst/>
                <a:latin typeface="Century Gothic" panose="020B0502020202020204" pitchFamily="34" charset="0"/>
                <a:ea typeface="Calibri" panose="020F0502020204030204" pitchFamily="34" charset="0"/>
                <a:cs typeface="Times New Roman" panose="02020603050405020304" pitchFamily="18" charset="0"/>
              </a:rPr>
              <a:t>Risk Management</a:t>
            </a:r>
            <a:r>
              <a:rPr lang="en-GB" sz="1600" dirty="0">
                <a:effectLst/>
                <a:latin typeface="Century Gothic" panose="020B0502020202020204" pitchFamily="34" charset="0"/>
                <a:ea typeface="Calibri" panose="020F0502020204030204" pitchFamily="34" charset="0"/>
                <a:cs typeface="Times New Roman" panose="02020603050405020304" pitchFamily="18" charset="0"/>
              </a:rPr>
              <a:t>: Assessment and monitoring of the risk profile of financial institutions, including evaluation of credit risk, market risk, liquidity risk, operational risk, and other types of risks.</a:t>
            </a:r>
          </a:p>
          <a:p>
            <a:pPr marL="0" marR="0" indent="0">
              <a:lnSpc>
                <a:spcPct val="107000"/>
              </a:lnSpc>
              <a:spcBef>
                <a:spcPts val="0"/>
              </a:spcBef>
              <a:spcAft>
                <a:spcPts val="800"/>
              </a:spcAft>
              <a:buNone/>
            </a:pPr>
            <a:r>
              <a:rPr lang="en-GB" sz="1600" i="1" dirty="0">
                <a:effectLst/>
                <a:latin typeface="Century Gothic" panose="020B0502020202020204" pitchFamily="34" charset="0"/>
                <a:ea typeface="Calibri" panose="020F0502020204030204" pitchFamily="34" charset="0"/>
                <a:cs typeface="Times New Roman" panose="02020603050405020304" pitchFamily="18" charset="0"/>
              </a:rPr>
              <a:t>Capital Adequacy: </a:t>
            </a:r>
            <a:r>
              <a:rPr lang="en-GB" sz="1600" dirty="0">
                <a:effectLst/>
                <a:latin typeface="Century Gothic" panose="020B0502020202020204" pitchFamily="34" charset="0"/>
                <a:ea typeface="Calibri" panose="020F0502020204030204" pitchFamily="34" charset="0"/>
                <a:cs typeface="Times New Roman" panose="02020603050405020304" pitchFamily="18" charset="0"/>
              </a:rPr>
              <a:t>Ensuring adequate capital levels are maintained to absorb potential losses and ensure that institutions can continue to operate even in adverse economic conditions.</a:t>
            </a:r>
          </a:p>
          <a:p>
            <a:pPr marL="0" marR="0" indent="0">
              <a:lnSpc>
                <a:spcPct val="107000"/>
              </a:lnSpc>
              <a:spcBef>
                <a:spcPts val="0"/>
              </a:spcBef>
              <a:spcAft>
                <a:spcPts val="800"/>
              </a:spcAft>
              <a:buNone/>
            </a:pPr>
            <a:r>
              <a:rPr lang="en-GB" sz="1600" i="1" dirty="0">
                <a:effectLst/>
                <a:latin typeface="Century Gothic" panose="020B0502020202020204" pitchFamily="34" charset="0"/>
                <a:ea typeface="Calibri" panose="020F0502020204030204" pitchFamily="34" charset="0"/>
                <a:cs typeface="Times New Roman" panose="02020603050405020304" pitchFamily="18" charset="0"/>
              </a:rPr>
              <a:t>Liquidity Management</a:t>
            </a:r>
            <a:r>
              <a:rPr lang="en-GB" sz="1600" dirty="0">
                <a:effectLst/>
                <a:latin typeface="Century Gothic" panose="020B0502020202020204" pitchFamily="34" charset="0"/>
                <a:ea typeface="Calibri" panose="020F0502020204030204" pitchFamily="34" charset="0"/>
                <a:cs typeface="Times New Roman" panose="02020603050405020304" pitchFamily="18" charset="0"/>
              </a:rPr>
              <a:t>: Assessment of a firm's ability to meet its short-term obligations</a:t>
            </a:r>
            <a:r>
              <a:rPr lang="en-GB" sz="1600" dirty="0">
                <a:latin typeface="Century Gothic" panose="020B0502020202020204" pitchFamily="34" charset="0"/>
                <a:ea typeface="Calibri" panose="020F0502020204030204" pitchFamily="34" charset="0"/>
                <a:cs typeface="Times New Roman" panose="02020603050405020304" pitchFamily="18" charset="0"/>
              </a:rPr>
              <a:t> and coverage for</a:t>
            </a:r>
            <a:r>
              <a:rPr lang="en-GB" sz="1600" dirty="0">
                <a:effectLst/>
                <a:latin typeface="Century Gothic" panose="020B0502020202020204" pitchFamily="34" charset="0"/>
                <a:ea typeface="Calibri" panose="020F0502020204030204" pitchFamily="34" charset="0"/>
                <a:cs typeface="Times New Roman" panose="02020603050405020304" pitchFamily="18" charset="0"/>
              </a:rPr>
              <a:t> withdrawals and other demands for funds.</a:t>
            </a:r>
          </a:p>
          <a:p>
            <a:pPr marL="0" marR="0" indent="0">
              <a:lnSpc>
                <a:spcPct val="107000"/>
              </a:lnSpc>
              <a:spcBef>
                <a:spcPts val="0"/>
              </a:spcBef>
              <a:spcAft>
                <a:spcPts val="800"/>
              </a:spcAft>
              <a:buNone/>
            </a:pPr>
            <a:r>
              <a:rPr lang="en-GB" sz="1600" i="1" dirty="0">
                <a:effectLst/>
                <a:latin typeface="Century Gothic" panose="020B0502020202020204" pitchFamily="34" charset="0"/>
                <a:ea typeface="Calibri" panose="020F0502020204030204" pitchFamily="34" charset="0"/>
                <a:cs typeface="Times New Roman" panose="02020603050405020304" pitchFamily="18" charset="0"/>
              </a:rPr>
              <a:t>Corporate Governance</a:t>
            </a:r>
            <a:r>
              <a:rPr lang="en-GB" sz="1600" dirty="0">
                <a:effectLst/>
                <a:latin typeface="Century Gothic" panose="020B0502020202020204" pitchFamily="34" charset="0"/>
                <a:ea typeface="Calibri" panose="020F0502020204030204" pitchFamily="34" charset="0"/>
                <a:cs typeface="Times New Roman" panose="02020603050405020304" pitchFamily="18" charset="0"/>
              </a:rPr>
              <a:t>: Assessment of the effectiveness of boards of directors, management practices, and internal controls to prevent fraud and mismanagement.</a:t>
            </a:r>
          </a:p>
          <a:p>
            <a:pPr marL="0" marR="0" indent="0">
              <a:lnSpc>
                <a:spcPct val="107000"/>
              </a:lnSpc>
              <a:spcBef>
                <a:spcPts val="0"/>
              </a:spcBef>
              <a:spcAft>
                <a:spcPts val="800"/>
              </a:spcAft>
              <a:buNone/>
            </a:pPr>
            <a:r>
              <a:rPr lang="en-GB" sz="1600" i="1" dirty="0">
                <a:effectLst/>
                <a:latin typeface="Century Gothic" panose="020B0502020202020204" pitchFamily="34" charset="0"/>
                <a:ea typeface="Calibri" panose="020F0502020204030204" pitchFamily="34" charset="0"/>
                <a:cs typeface="Times New Roman" panose="02020603050405020304" pitchFamily="18" charset="0"/>
              </a:rPr>
              <a:t>Others: </a:t>
            </a:r>
            <a:r>
              <a:rPr lang="en-GB" sz="1600" dirty="0">
                <a:effectLst/>
                <a:latin typeface="Century Gothic" panose="020B0502020202020204" pitchFamily="34" charset="0"/>
                <a:ea typeface="Calibri" panose="020F0502020204030204" pitchFamily="34" charset="0"/>
                <a:cs typeface="Times New Roman" panose="02020603050405020304" pitchFamily="18" charset="0"/>
              </a:rPr>
              <a:t>Stress testing, consumer protection, resolution planning.</a:t>
            </a:r>
          </a:p>
          <a:p>
            <a:endParaRPr lang="en-GB" dirty="0"/>
          </a:p>
        </p:txBody>
      </p:sp>
      <p:sp>
        <p:nvSpPr>
          <p:cNvPr id="4" name="Text Box 11">
            <a:extLst>
              <a:ext uri="{FF2B5EF4-FFF2-40B4-BE49-F238E27FC236}">
                <a16:creationId xmlns:a16="http://schemas.microsoft.com/office/drawing/2014/main" id="{47E31EB9-4D58-383D-AE07-B7E0C5ED53E3}"/>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dirty="0">
                <a:solidFill>
                  <a:srgbClr val="A7A9AC"/>
                </a:solidFill>
                <a:latin typeface="Century Gothic"/>
                <a:cs typeface="Century Gothic"/>
              </a:rPr>
              <a:t>Qatar Financial Centre </a:t>
            </a:r>
            <a:r>
              <a:rPr lang="en-US" sz="1000" b="1" baseline="0" dirty="0">
                <a:solidFill>
                  <a:srgbClr val="A7A9AC"/>
                </a:solidFill>
                <a:latin typeface="Century Gothic"/>
                <a:cs typeface="Century Gothic"/>
              </a:rPr>
              <a:t>Regulatory Authority</a:t>
            </a:r>
            <a:endParaRPr lang="en-US" sz="1000" baseline="0" dirty="0">
              <a:latin typeface="Century Gothic"/>
              <a:cs typeface="Century Gothic"/>
            </a:endParaRPr>
          </a:p>
        </p:txBody>
      </p:sp>
      <p:sp>
        <p:nvSpPr>
          <p:cNvPr id="5" name="TextBox 4">
            <a:extLst>
              <a:ext uri="{FF2B5EF4-FFF2-40B4-BE49-F238E27FC236}">
                <a16:creationId xmlns:a16="http://schemas.microsoft.com/office/drawing/2014/main" id="{470F9718-640C-B265-91C0-0A2BED211EAE}"/>
              </a:ext>
            </a:extLst>
          </p:cNvPr>
          <p:cNvSpPr txBox="1"/>
          <p:nvPr/>
        </p:nvSpPr>
        <p:spPr>
          <a:xfrm>
            <a:off x="457200" y="381000"/>
            <a:ext cx="6629400" cy="830997"/>
          </a:xfrm>
          <a:prstGeom prst="rect">
            <a:avLst/>
          </a:prstGeom>
          <a:noFill/>
        </p:spPr>
        <p:txBody>
          <a:bodyPr wrap="square" rtlCol="0">
            <a:spAutoFit/>
          </a:bodyPr>
          <a:lstStyle/>
          <a:p>
            <a:pPr algn="ctr"/>
            <a:r>
              <a:rPr lang="en-US" sz="2400" b="1" dirty="0">
                <a:latin typeface="Century Gothic" panose="020B0502020202020204" pitchFamily="34" charset="0"/>
              </a:rPr>
              <a:t>Supervision Types:</a:t>
            </a:r>
          </a:p>
          <a:p>
            <a:pPr algn="ctr"/>
            <a:r>
              <a:rPr lang="en-US" sz="2400" b="1" dirty="0">
                <a:latin typeface="Century Gothic" panose="020B0502020202020204" pitchFamily="34" charset="0"/>
              </a:rPr>
              <a:t>Prudential Supervision </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02136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989BA8-7928-5496-B7EB-881EB61B9746}"/>
              </a:ext>
            </a:extLst>
          </p:cNvPr>
          <p:cNvSpPr>
            <a:spLocks noGrp="1"/>
          </p:cNvSpPr>
          <p:nvPr>
            <p:ph type="body" sz="quarter" idx="13"/>
          </p:nvPr>
        </p:nvSpPr>
        <p:spPr>
          <a:xfrm>
            <a:off x="266700" y="1371600"/>
            <a:ext cx="8610600" cy="1371600"/>
          </a:xfrm>
        </p:spPr>
        <p:txBody>
          <a:bodyPr/>
          <a:lstStyle/>
          <a:p>
            <a:pPr marL="0" indent="0">
              <a:buNone/>
            </a:pPr>
            <a:r>
              <a:rPr lang="en-US" sz="1400" b="1" dirty="0">
                <a:latin typeface="Century Gothic" panose="020B0502020202020204" pitchFamily="34" charset="0"/>
              </a:rPr>
              <a:t>Conduct Supervision: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refers to the regulatory and supervisory approach that focuses on ensuring the fair treatment of customers, ethical behaviour, and the integrity of financial institutions. The primary goal of conduct supervision is to protect the interests of consumers and maintain the trust and stability of the financial system. It goes beyond traditional prudential supervision (which focuses on financials to address issues related to the behaviour and culture within firms). Key aspects:</a:t>
            </a:r>
            <a:endParaRPr lang="en-GB" sz="1400" dirty="0">
              <a:latin typeface="Century Gothic" panose="020B0502020202020204" pitchFamily="34" charset="0"/>
            </a:endParaRPr>
          </a:p>
        </p:txBody>
      </p:sp>
      <p:sp>
        <p:nvSpPr>
          <p:cNvPr id="3" name="Text Placeholder 2">
            <a:extLst>
              <a:ext uri="{FF2B5EF4-FFF2-40B4-BE49-F238E27FC236}">
                <a16:creationId xmlns:a16="http://schemas.microsoft.com/office/drawing/2014/main" id="{A835F912-5B80-6F77-CA54-B87E6F249F61}"/>
              </a:ext>
            </a:extLst>
          </p:cNvPr>
          <p:cNvSpPr>
            <a:spLocks noGrp="1"/>
          </p:cNvSpPr>
          <p:nvPr>
            <p:ph type="body" sz="quarter" idx="14"/>
          </p:nvPr>
        </p:nvSpPr>
        <p:spPr>
          <a:xfrm>
            <a:off x="228600" y="2909582"/>
            <a:ext cx="8610600" cy="3626156"/>
          </a:xfrm>
        </p:spPr>
        <p:txBody>
          <a:bodyPr/>
          <a:lstStyle/>
          <a:p>
            <a:pPr marL="0" marR="0" indent="0">
              <a:lnSpc>
                <a:spcPct val="107000"/>
              </a:lnSpc>
              <a:spcBef>
                <a:spcPts val="0"/>
              </a:spcBef>
              <a:spcAft>
                <a:spcPts val="800"/>
              </a:spcAft>
              <a:buNone/>
            </a:pPr>
            <a:r>
              <a:rPr lang="en-GB" sz="1400" i="1" dirty="0">
                <a:effectLst/>
                <a:latin typeface="Century Gothic" panose="020B0502020202020204" pitchFamily="34" charset="0"/>
                <a:ea typeface="Calibri" panose="020F0502020204030204" pitchFamily="34" charset="0"/>
                <a:cs typeface="Times New Roman" panose="02020603050405020304" pitchFamily="18" charset="0"/>
              </a:rPr>
              <a:t>Consumer Protection: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Safeguarding the interests of consumers, including ensuring that financial products/services are legal, transparent, and suitable for customers.</a:t>
            </a:r>
          </a:p>
          <a:p>
            <a:pPr marL="0" marR="0" indent="0">
              <a:lnSpc>
                <a:spcPct val="107000"/>
              </a:lnSpc>
              <a:spcBef>
                <a:spcPts val="0"/>
              </a:spcBef>
              <a:spcAft>
                <a:spcPts val="800"/>
              </a:spcAft>
              <a:buNone/>
              <a:tabLst>
                <a:tab pos="457200" algn="l"/>
              </a:tabLst>
            </a:pPr>
            <a:r>
              <a:rPr lang="en-GB" sz="1400" i="1" dirty="0">
                <a:effectLst/>
                <a:latin typeface="Century Gothic" panose="020B0502020202020204" pitchFamily="34" charset="0"/>
                <a:ea typeface="Calibri" panose="020F0502020204030204" pitchFamily="34" charset="0"/>
                <a:cs typeface="Times New Roman" panose="02020603050405020304" pitchFamily="18" charset="0"/>
              </a:rPr>
              <a:t>Ethical Behaviour: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Promotion of ethical conduct within financial institutions, emphasizing honesty, integrity, and responsible business practices. </a:t>
            </a:r>
          </a:p>
          <a:p>
            <a:pPr marL="0" marR="0" indent="0">
              <a:lnSpc>
                <a:spcPct val="107000"/>
              </a:lnSpc>
              <a:spcBef>
                <a:spcPts val="0"/>
              </a:spcBef>
              <a:spcAft>
                <a:spcPts val="800"/>
              </a:spcAft>
              <a:buNone/>
              <a:tabLst>
                <a:tab pos="457200" algn="l"/>
              </a:tabLst>
            </a:pPr>
            <a:r>
              <a:rPr lang="en-GB" sz="1400" i="1" dirty="0">
                <a:effectLst/>
                <a:latin typeface="Century Gothic" panose="020B0502020202020204" pitchFamily="34" charset="0"/>
                <a:ea typeface="Calibri" panose="020F0502020204030204" pitchFamily="34" charset="0"/>
                <a:cs typeface="Times New Roman" panose="02020603050405020304" pitchFamily="18" charset="0"/>
              </a:rPr>
              <a:t>Market Integrity: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Prevention of market abuses, such as insider trading, market manipulation, and fraudulent activities.</a:t>
            </a:r>
          </a:p>
          <a:p>
            <a:pPr marL="0" marR="0" indent="0">
              <a:lnSpc>
                <a:spcPct val="107000"/>
              </a:lnSpc>
              <a:spcBef>
                <a:spcPts val="0"/>
              </a:spcBef>
              <a:spcAft>
                <a:spcPts val="800"/>
              </a:spcAft>
              <a:buNone/>
              <a:tabLst>
                <a:tab pos="457200" algn="l"/>
              </a:tabLst>
            </a:pPr>
            <a:r>
              <a:rPr lang="en-GB" sz="1400" i="1" dirty="0">
                <a:effectLst/>
                <a:latin typeface="Century Gothic" panose="020B0502020202020204" pitchFamily="34" charset="0"/>
                <a:ea typeface="Calibri" panose="020F0502020204030204" pitchFamily="34" charset="0"/>
                <a:cs typeface="Times New Roman" panose="02020603050405020304" pitchFamily="18" charset="0"/>
              </a:rPr>
              <a:t>Culture and Governance: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Assessment of the effectiveness of boards of directors, management practices, and incentive systems to ensure they do not incentivize unethical or risky behaviour.</a:t>
            </a:r>
          </a:p>
          <a:p>
            <a:pPr marL="0" marR="0" indent="0">
              <a:lnSpc>
                <a:spcPct val="107000"/>
              </a:lnSpc>
              <a:spcBef>
                <a:spcPts val="0"/>
              </a:spcBef>
              <a:spcAft>
                <a:spcPts val="800"/>
              </a:spcAft>
              <a:buNone/>
              <a:tabLst>
                <a:tab pos="457200" algn="l"/>
              </a:tabLst>
            </a:pPr>
            <a:r>
              <a:rPr lang="en-GB" sz="1400" i="1" dirty="0">
                <a:effectLst/>
                <a:latin typeface="Century Gothic" panose="020B0502020202020204" pitchFamily="34" charset="0"/>
                <a:ea typeface="Calibri" panose="020F0502020204030204" pitchFamily="34" charset="0"/>
                <a:cs typeface="Times New Roman" panose="02020603050405020304" pitchFamily="18" charset="0"/>
              </a:rPr>
              <a:t>Remediation and Enforcement: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Broad powers to take corrective actions such as imposing fines, disgorgement, or criminal referral.</a:t>
            </a:r>
          </a:p>
          <a:p>
            <a:pPr marL="0" marR="0" indent="0">
              <a:lnSpc>
                <a:spcPct val="107000"/>
              </a:lnSpc>
              <a:spcBef>
                <a:spcPts val="0"/>
              </a:spcBef>
              <a:spcAft>
                <a:spcPts val="800"/>
              </a:spcAft>
              <a:buNone/>
              <a:tabLst>
                <a:tab pos="457200" algn="l"/>
              </a:tabLst>
            </a:pPr>
            <a:r>
              <a:rPr lang="en-GB" sz="1400" i="1" dirty="0">
                <a:effectLst/>
                <a:latin typeface="Century Gothic" panose="020B0502020202020204" pitchFamily="34" charset="0"/>
                <a:ea typeface="Calibri" panose="020F0502020204030204" pitchFamily="34" charset="0"/>
                <a:cs typeface="Times New Roman" panose="02020603050405020304" pitchFamily="18" charset="0"/>
              </a:rPr>
              <a:t>Others such as</a:t>
            </a: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Compliance and reporting, Whistleblower Protection, Training and Awareness.  </a:t>
            </a:r>
          </a:p>
          <a:p>
            <a:pPr marL="0" indent="0">
              <a:buNone/>
            </a:pPr>
            <a:endParaRPr lang="en-GB" dirty="0"/>
          </a:p>
        </p:txBody>
      </p:sp>
      <p:sp>
        <p:nvSpPr>
          <p:cNvPr id="4" name="Text Box 11">
            <a:extLst>
              <a:ext uri="{FF2B5EF4-FFF2-40B4-BE49-F238E27FC236}">
                <a16:creationId xmlns:a16="http://schemas.microsoft.com/office/drawing/2014/main" id="{47E31EB9-4D58-383D-AE07-B7E0C5ED53E3}"/>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srgbClr val="A7A9AC"/>
                </a:solidFill>
                <a:effectLst/>
                <a:uLnTx/>
                <a:uFillTx/>
                <a:latin typeface="Century Gothic"/>
                <a:ea typeface="ＭＳ Ｐゴシック" charset="0"/>
                <a:cs typeface="Century Gothic"/>
              </a:rPr>
              <a:t>Qatar Financial Centre </a:t>
            </a:r>
            <a:r>
              <a:rPr kumimoji="0" lang="en-US" sz="1000" b="1" i="0" u="none" strike="noStrike" kern="1200" cap="none" spc="0" normalizeH="0" baseline="0" noProof="0" dirty="0">
                <a:ln>
                  <a:noFill/>
                </a:ln>
                <a:solidFill>
                  <a:srgbClr val="A7A9AC"/>
                </a:solidFill>
                <a:effectLst/>
                <a:uLnTx/>
                <a:uFillTx/>
                <a:latin typeface="Century Gothic"/>
                <a:ea typeface="ＭＳ Ｐゴシック" charset="0"/>
                <a:cs typeface="Century Gothic"/>
              </a:rPr>
              <a:t>Regulatory Authority</a:t>
            </a:r>
            <a:endParaRPr kumimoji="0" lang="en-US" sz="1000" b="0" i="0" u="none" strike="noStrike" kern="1200" cap="none" spc="0" normalizeH="0" baseline="0" noProof="0" dirty="0">
              <a:ln>
                <a:noFill/>
              </a:ln>
              <a:solidFill>
                <a:prstClr val="black"/>
              </a:solidFill>
              <a:effectLst/>
              <a:uLnTx/>
              <a:uFillTx/>
              <a:latin typeface="Century Gothic"/>
              <a:ea typeface="ＭＳ Ｐゴシック" charset="0"/>
              <a:cs typeface="Century Gothic"/>
            </a:endParaRPr>
          </a:p>
        </p:txBody>
      </p:sp>
      <p:sp>
        <p:nvSpPr>
          <p:cNvPr id="5" name="TextBox 4">
            <a:extLst>
              <a:ext uri="{FF2B5EF4-FFF2-40B4-BE49-F238E27FC236}">
                <a16:creationId xmlns:a16="http://schemas.microsoft.com/office/drawing/2014/main" id="{470F9718-640C-B265-91C0-0A2BED211EAE}"/>
              </a:ext>
            </a:extLst>
          </p:cNvPr>
          <p:cNvSpPr txBox="1"/>
          <p:nvPr/>
        </p:nvSpPr>
        <p:spPr>
          <a:xfrm>
            <a:off x="457200" y="381000"/>
            <a:ext cx="66294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cs typeface="+mn-cs"/>
              </a:rPr>
              <a:t>Supervision Types: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cs typeface="+mn-cs"/>
              </a:rPr>
              <a:t>Conduct Supervision </a:t>
            </a:r>
            <a:endParaRPr kumimoji="0" lang="en-GB" sz="2400" b="1"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60360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989BA8-7928-5496-B7EB-881EB61B9746}"/>
              </a:ext>
            </a:extLst>
          </p:cNvPr>
          <p:cNvSpPr>
            <a:spLocks noGrp="1"/>
          </p:cNvSpPr>
          <p:nvPr>
            <p:ph type="body" sz="quarter" idx="13"/>
          </p:nvPr>
        </p:nvSpPr>
        <p:spPr>
          <a:xfrm>
            <a:off x="266700" y="1371600"/>
            <a:ext cx="8610600" cy="1066800"/>
          </a:xfrm>
        </p:spPr>
        <p:txBody>
          <a:bodyPr>
            <a:normAutofit fontScale="70000" lnSpcReduction="20000"/>
          </a:bodyPr>
          <a:lstStyle/>
          <a:p>
            <a:pPr marL="0" marR="0" indent="0">
              <a:lnSpc>
                <a:spcPct val="107000"/>
              </a:lnSpc>
              <a:spcBef>
                <a:spcPts val="0"/>
              </a:spcBef>
              <a:spcAft>
                <a:spcPts val="800"/>
              </a:spcAft>
              <a:buNone/>
              <a:tabLst>
                <a:tab pos="457200" algn="l"/>
              </a:tabLst>
            </a:pPr>
            <a:r>
              <a:rPr lang="en-GB" sz="2000" dirty="0">
                <a:latin typeface="Century Gothic" panose="020B0502020202020204" pitchFamily="34" charset="0"/>
                <a:ea typeface="Calibri" panose="020F0502020204030204" pitchFamily="34" charset="0"/>
                <a:cs typeface="Times New Roman" panose="02020603050405020304" pitchFamily="18" charset="0"/>
              </a:rPr>
              <a:t>Re</a:t>
            </a:r>
            <a:r>
              <a:rPr lang="en-GB" sz="2000" dirty="0">
                <a:effectLst/>
                <a:latin typeface="Century Gothic" panose="020B0502020202020204" pitchFamily="34" charset="0"/>
                <a:ea typeface="Calibri" panose="020F0502020204030204" pitchFamily="34" charset="0"/>
                <a:cs typeface="Times New Roman" panose="02020603050405020304" pitchFamily="18" charset="0"/>
              </a:rPr>
              <a:t>fers to the regulatory and supervisory approach that relies on clearly defined and predetermined rules, regulations, and standards to oversee and govern the behaviour and operations of firms and market participants. </a:t>
            </a:r>
          </a:p>
          <a:p>
            <a:pPr marL="0" marR="0" indent="0">
              <a:lnSpc>
                <a:spcPct val="107000"/>
              </a:lnSpc>
              <a:spcBef>
                <a:spcPts val="0"/>
              </a:spcBef>
              <a:spcAft>
                <a:spcPts val="800"/>
              </a:spcAft>
              <a:buNone/>
              <a:tabLst>
                <a:tab pos="457200" algn="l"/>
              </a:tabLst>
            </a:pPr>
            <a:r>
              <a:rPr lang="en-GB" sz="2000" dirty="0">
                <a:effectLst/>
                <a:latin typeface="Century Gothic" panose="020B0502020202020204" pitchFamily="34" charset="0"/>
                <a:ea typeface="Calibri" panose="020F0502020204030204" pitchFamily="34" charset="0"/>
                <a:cs typeface="Times New Roman" panose="02020603050405020304" pitchFamily="18" charset="0"/>
              </a:rPr>
              <a:t>Key considerations:</a:t>
            </a:r>
          </a:p>
          <a:p>
            <a:pPr marL="0" indent="0">
              <a:buNone/>
            </a:pPr>
            <a:endParaRPr lang="en-GB" sz="1600" dirty="0"/>
          </a:p>
        </p:txBody>
      </p:sp>
      <p:sp>
        <p:nvSpPr>
          <p:cNvPr id="3" name="Text Placeholder 2">
            <a:extLst>
              <a:ext uri="{FF2B5EF4-FFF2-40B4-BE49-F238E27FC236}">
                <a16:creationId xmlns:a16="http://schemas.microsoft.com/office/drawing/2014/main" id="{A835F912-5B80-6F77-CA54-B87E6F249F61}"/>
              </a:ext>
            </a:extLst>
          </p:cNvPr>
          <p:cNvSpPr>
            <a:spLocks noGrp="1"/>
          </p:cNvSpPr>
          <p:nvPr>
            <p:ph type="body" sz="quarter" idx="14"/>
          </p:nvPr>
        </p:nvSpPr>
        <p:spPr>
          <a:xfrm>
            <a:off x="228600" y="2743200"/>
            <a:ext cx="8610600" cy="3505200"/>
          </a:xfrm>
        </p:spPr>
        <p:txBody>
          <a:bodyPr/>
          <a:lstStyle/>
          <a:p>
            <a:pPr marL="0" marR="0" indent="0">
              <a:lnSpc>
                <a:spcPct val="107000"/>
              </a:lnSpc>
              <a:spcBef>
                <a:spcPts val="0"/>
              </a:spcBef>
              <a:spcAft>
                <a:spcPts val="800"/>
              </a:spcAft>
              <a:buNone/>
              <a:tabLst>
                <a:tab pos="457200" algn="l"/>
              </a:tabLst>
            </a:pPr>
            <a:r>
              <a:rPr lang="en-GB" sz="1400" b="1" i="1" dirty="0">
                <a:effectLst/>
                <a:latin typeface="Century Gothic" panose="020B0502020202020204" pitchFamily="34" charset="0"/>
                <a:ea typeface="Calibri" panose="020F0502020204030204" pitchFamily="34" charset="0"/>
                <a:cs typeface="Times New Roman" panose="02020603050405020304" pitchFamily="18" charset="0"/>
              </a:rPr>
              <a:t>Prescriptive Regulations</a:t>
            </a: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Detailed and specific regulations with little room for interpretation.</a:t>
            </a:r>
          </a:p>
          <a:p>
            <a:pPr marL="0" marR="0" indent="0">
              <a:lnSpc>
                <a:spcPct val="107000"/>
              </a:lnSpc>
              <a:spcBef>
                <a:spcPts val="0"/>
              </a:spcBef>
              <a:spcAft>
                <a:spcPts val="800"/>
              </a:spcAft>
              <a:buNone/>
            </a:pPr>
            <a:r>
              <a:rPr lang="en-GB" sz="1400" b="1" i="1" dirty="0">
                <a:effectLst/>
                <a:latin typeface="Century Gothic" panose="020B0502020202020204" pitchFamily="34" charset="0"/>
                <a:ea typeface="Calibri" panose="020F0502020204030204" pitchFamily="34" charset="0"/>
                <a:cs typeface="Times New Roman" panose="02020603050405020304" pitchFamily="18" charset="0"/>
              </a:rPr>
              <a:t>Enforcement: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Typically results in predefined penalties and enforcement actions for specific (in)/(mis) actions.</a:t>
            </a:r>
          </a:p>
          <a:p>
            <a:pPr marL="0" marR="0" indent="0">
              <a:lnSpc>
                <a:spcPct val="107000"/>
              </a:lnSpc>
              <a:spcBef>
                <a:spcPts val="0"/>
              </a:spcBef>
              <a:spcAft>
                <a:spcPts val="800"/>
              </a:spcAft>
              <a:buNone/>
            </a:pPr>
            <a:r>
              <a:rPr lang="en-GB" sz="1400" b="1" i="1" dirty="0">
                <a:effectLst/>
                <a:latin typeface="Century Gothic" panose="020B0502020202020204" pitchFamily="34" charset="0"/>
                <a:ea typeface="Calibri" panose="020F0502020204030204" pitchFamily="34" charset="0"/>
                <a:cs typeface="Times New Roman" panose="02020603050405020304" pitchFamily="18" charset="0"/>
              </a:rPr>
              <a:t>Discretion: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Regulators/supervisors have limited discretion in applying rules-based supervision. </a:t>
            </a:r>
          </a:p>
          <a:p>
            <a:pPr marL="0" marR="0" indent="0">
              <a:lnSpc>
                <a:spcPct val="107000"/>
              </a:lnSpc>
              <a:spcBef>
                <a:spcPts val="0"/>
              </a:spcBef>
              <a:spcAft>
                <a:spcPts val="800"/>
              </a:spcAft>
              <a:buNone/>
            </a:pPr>
            <a:r>
              <a:rPr lang="en-GB" sz="1400" b="1" i="1" dirty="0">
                <a:effectLst/>
                <a:latin typeface="Century Gothic" panose="020B0502020202020204" pitchFamily="34" charset="0"/>
                <a:ea typeface="Calibri" panose="020F0502020204030204" pitchFamily="34" charset="0"/>
                <a:cs typeface="Times New Roman" panose="02020603050405020304" pitchFamily="18" charset="0"/>
              </a:rPr>
              <a:t>Regulatory Reporting: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Often require extensive regulatory reporting by firms.</a:t>
            </a:r>
          </a:p>
          <a:p>
            <a:pPr marL="0" marR="0" indent="0">
              <a:lnSpc>
                <a:spcPct val="107000"/>
              </a:lnSpc>
              <a:spcBef>
                <a:spcPts val="0"/>
              </a:spcBef>
              <a:spcAft>
                <a:spcPts val="800"/>
              </a:spcAft>
              <a:buNone/>
            </a:pPr>
            <a:r>
              <a:rPr lang="en-GB" sz="1400" b="1" i="1" dirty="0">
                <a:effectLst/>
                <a:latin typeface="Century Gothic" panose="020B0502020202020204" pitchFamily="34" charset="0"/>
                <a:ea typeface="Calibri" panose="020F0502020204030204" pitchFamily="34" charset="0"/>
                <a:cs typeface="Times New Roman" panose="02020603050405020304" pitchFamily="18" charset="0"/>
              </a:rPr>
              <a:t>Complexity: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The multitude of rules can create compliance challenges for firms.</a:t>
            </a:r>
          </a:p>
          <a:p>
            <a:pPr marL="0" marR="0" indent="0">
              <a:lnSpc>
                <a:spcPct val="107000"/>
              </a:lnSpc>
              <a:spcBef>
                <a:spcPts val="0"/>
              </a:spcBef>
              <a:spcAft>
                <a:spcPts val="800"/>
              </a:spcAft>
              <a:buNone/>
            </a:pPr>
            <a:r>
              <a:rPr lang="en-GB" sz="1400" b="1" i="1" dirty="0">
                <a:effectLst/>
                <a:latin typeface="Century Gothic" panose="020B0502020202020204" pitchFamily="34" charset="0"/>
                <a:ea typeface="Calibri" panose="020F0502020204030204" pitchFamily="34" charset="0"/>
                <a:cs typeface="Times New Roman" panose="02020603050405020304" pitchFamily="18" charset="0"/>
              </a:rPr>
              <a:t>Flexibility: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May lack flexibility in responding to changing market conditions.</a:t>
            </a:r>
          </a:p>
          <a:p>
            <a:pPr marL="0" marR="0" indent="0">
              <a:lnSpc>
                <a:spcPct val="107000"/>
              </a:lnSpc>
              <a:spcBef>
                <a:spcPts val="0"/>
              </a:spcBef>
              <a:spcAft>
                <a:spcPts val="800"/>
              </a:spcAft>
              <a:buNone/>
            </a:pPr>
            <a:r>
              <a:rPr lang="en-GB" sz="1400" b="1" i="1" dirty="0">
                <a:effectLst/>
                <a:latin typeface="Century Gothic" panose="020B0502020202020204" pitchFamily="34" charset="0"/>
                <a:ea typeface="Calibri" panose="020F0502020204030204" pitchFamily="34" charset="0"/>
                <a:cs typeface="Times New Roman" panose="02020603050405020304" pitchFamily="18" charset="0"/>
              </a:rPr>
              <a:t>Legalistic Approach: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Primarily based on the letter of the law rather than the spirit or intent of the law.</a:t>
            </a:r>
          </a:p>
          <a:p>
            <a:pPr marL="0" marR="0" indent="0">
              <a:lnSpc>
                <a:spcPct val="107000"/>
              </a:lnSpc>
              <a:spcBef>
                <a:spcPts val="0"/>
              </a:spcBef>
              <a:spcAft>
                <a:spcPts val="800"/>
              </a:spcAft>
              <a:buNone/>
            </a:pPr>
            <a:r>
              <a:rPr lang="en-GB" sz="1400" b="1" i="1" dirty="0">
                <a:effectLst/>
                <a:latin typeface="Century Gothic" panose="020B0502020202020204" pitchFamily="34" charset="0"/>
                <a:ea typeface="Calibri" panose="020F0502020204030204" pitchFamily="34" charset="0"/>
                <a:cs typeface="Times New Roman" panose="02020603050405020304" pitchFamily="18" charset="0"/>
              </a:rPr>
              <a:t>Regulatory Burden: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Compliance, administrative, and financial burden can be substantial.</a:t>
            </a:r>
          </a:p>
          <a:p>
            <a:endParaRPr lang="en-GB" dirty="0"/>
          </a:p>
        </p:txBody>
      </p:sp>
      <p:sp>
        <p:nvSpPr>
          <p:cNvPr id="4" name="Text Box 11">
            <a:extLst>
              <a:ext uri="{FF2B5EF4-FFF2-40B4-BE49-F238E27FC236}">
                <a16:creationId xmlns:a16="http://schemas.microsoft.com/office/drawing/2014/main" id="{47E31EB9-4D58-383D-AE07-B7E0C5ED53E3}"/>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dirty="0">
                <a:solidFill>
                  <a:srgbClr val="A7A9AC"/>
                </a:solidFill>
                <a:latin typeface="Century Gothic"/>
                <a:cs typeface="Century Gothic"/>
              </a:rPr>
              <a:t>Qatar Financial Centre </a:t>
            </a:r>
            <a:r>
              <a:rPr lang="en-US" sz="1000" b="1" baseline="0" dirty="0">
                <a:solidFill>
                  <a:srgbClr val="A7A9AC"/>
                </a:solidFill>
                <a:latin typeface="Century Gothic"/>
                <a:cs typeface="Century Gothic"/>
              </a:rPr>
              <a:t>Regulatory Authority</a:t>
            </a:r>
            <a:endParaRPr lang="en-US" sz="1000" baseline="0" dirty="0">
              <a:latin typeface="Century Gothic"/>
              <a:cs typeface="Century Gothic"/>
            </a:endParaRPr>
          </a:p>
        </p:txBody>
      </p:sp>
      <p:sp>
        <p:nvSpPr>
          <p:cNvPr id="5" name="TextBox 4">
            <a:extLst>
              <a:ext uri="{FF2B5EF4-FFF2-40B4-BE49-F238E27FC236}">
                <a16:creationId xmlns:a16="http://schemas.microsoft.com/office/drawing/2014/main" id="{470F9718-640C-B265-91C0-0A2BED211EAE}"/>
              </a:ext>
            </a:extLst>
          </p:cNvPr>
          <p:cNvSpPr txBox="1"/>
          <p:nvPr/>
        </p:nvSpPr>
        <p:spPr>
          <a:xfrm>
            <a:off x="914401" y="450489"/>
            <a:ext cx="6629400" cy="461665"/>
          </a:xfrm>
          <a:prstGeom prst="rect">
            <a:avLst/>
          </a:prstGeom>
          <a:noFill/>
        </p:spPr>
        <p:txBody>
          <a:bodyPr wrap="square" rtlCol="0">
            <a:spAutoFit/>
          </a:bodyPr>
          <a:lstStyle/>
          <a:p>
            <a:pPr algn="ctr"/>
            <a:r>
              <a:rPr lang="en-US" sz="2400" b="1" dirty="0">
                <a:latin typeface="Century Gothic" panose="020B0502020202020204" pitchFamily="34" charset="0"/>
              </a:rPr>
              <a:t>Rules-based Supervision</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272733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989BA8-7928-5496-B7EB-881EB61B9746}"/>
              </a:ext>
            </a:extLst>
          </p:cNvPr>
          <p:cNvSpPr>
            <a:spLocks noGrp="1"/>
          </p:cNvSpPr>
          <p:nvPr>
            <p:ph type="body" sz="quarter" idx="13"/>
          </p:nvPr>
        </p:nvSpPr>
        <p:spPr>
          <a:xfrm>
            <a:off x="266700" y="1371600"/>
            <a:ext cx="8610600" cy="1066800"/>
          </a:xfrm>
        </p:spPr>
        <p:txBody>
          <a:bodyPr>
            <a:normAutofit fontScale="92500" lnSpcReduction="20000"/>
          </a:bodyPr>
          <a:lstStyle/>
          <a:p>
            <a:pPr marL="0" marR="0" indent="0">
              <a:lnSpc>
                <a:spcPct val="107000"/>
              </a:lnSpc>
              <a:spcBef>
                <a:spcPts val="0"/>
              </a:spcBef>
              <a:spcAft>
                <a:spcPts val="800"/>
              </a:spcAft>
              <a:buNone/>
              <a:tabLst>
                <a:tab pos="457200" algn="l"/>
              </a:tabLs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Refers to the supervisory approach that relies on high-level principles, values, and overarching standards to guide the behaviour and operations of firms and market participants. This approach is less prescriptive and allows for greater flexibility in compliance and decision-making. Key considerations: </a:t>
            </a:r>
          </a:p>
          <a:p>
            <a:pPr marL="0" indent="0">
              <a:buNone/>
            </a:pPr>
            <a:endParaRPr lang="en-GB" sz="1600" dirty="0"/>
          </a:p>
        </p:txBody>
      </p:sp>
      <p:sp>
        <p:nvSpPr>
          <p:cNvPr id="3" name="Text Placeholder 2">
            <a:extLst>
              <a:ext uri="{FF2B5EF4-FFF2-40B4-BE49-F238E27FC236}">
                <a16:creationId xmlns:a16="http://schemas.microsoft.com/office/drawing/2014/main" id="{A835F912-5B80-6F77-CA54-B87E6F249F61}"/>
              </a:ext>
            </a:extLst>
          </p:cNvPr>
          <p:cNvSpPr>
            <a:spLocks noGrp="1"/>
          </p:cNvSpPr>
          <p:nvPr>
            <p:ph type="body" sz="quarter" idx="14"/>
          </p:nvPr>
        </p:nvSpPr>
        <p:spPr>
          <a:xfrm>
            <a:off x="225687" y="2623170"/>
            <a:ext cx="8610600" cy="3912568"/>
          </a:xfrm>
        </p:spPr>
        <p:txBody>
          <a:bodyPr>
            <a:normAutofit lnSpcReduction="10000"/>
          </a:bodyPr>
          <a:lstStyle/>
          <a:p>
            <a:pPr marL="0" marR="0" indent="0">
              <a:lnSpc>
                <a:spcPct val="107000"/>
              </a:lnSpc>
              <a:spcBef>
                <a:spcPts val="0"/>
              </a:spcBef>
              <a:spcAft>
                <a:spcPts val="800"/>
              </a:spcAft>
              <a:buNone/>
              <a:tabLst>
                <a:tab pos="457200" algn="l"/>
              </a:tabLst>
            </a:pPr>
            <a:r>
              <a:rPr lang="en-US" sz="1400" b="1" i="1" dirty="0">
                <a:effectLst/>
                <a:latin typeface="Century Gothic" panose="020B0502020202020204" pitchFamily="34" charset="0"/>
                <a:ea typeface="Calibri" panose="020F0502020204030204" pitchFamily="34" charset="0"/>
                <a:cs typeface="Times New Roman" panose="02020603050405020304" pitchFamily="18" charset="0"/>
              </a:rPr>
              <a:t>High-Level Principles: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High-level principles are often articulated in a regulatory framework or code of conduct.</a:t>
            </a:r>
          </a:p>
          <a:p>
            <a:pPr marL="0" marR="0" indent="0">
              <a:lnSpc>
                <a:spcPct val="107000"/>
              </a:lnSpc>
              <a:spcBef>
                <a:spcPts val="0"/>
              </a:spcBef>
              <a:spcAft>
                <a:spcPts val="800"/>
              </a:spcAft>
              <a:buNone/>
              <a:tabLst>
                <a:tab pos="457200" algn="l"/>
              </a:tabLst>
            </a:pPr>
            <a:r>
              <a:rPr lang="en-US" sz="1400" b="1" i="1" dirty="0">
                <a:effectLst/>
                <a:latin typeface="Century Gothic" panose="020B0502020202020204" pitchFamily="34" charset="0"/>
                <a:ea typeface="Calibri" panose="020F0502020204030204" pitchFamily="34" charset="0"/>
                <a:cs typeface="Times New Roman" panose="02020603050405020304" pitchFamily="18" charset="0"/>
              </a:rPr>
              <a:t>Flexibility: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Allows firms to exercise judgment and flexibility in how they achieve compliance and are not bound by rigid, prescriptive rules</a:t>
            </a:r>
            <a:r>
              <a:rPr lang="en-US" sz="1400" i="1" dirty="0">
                <a:effectLst/>
                <a:latin typeface="Century Gothic" panose="020B050202020202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tabLst>
                <a:tab pos="457200" algn="l"/>
              </a:tabLst>
            </a:pPr>
            <a:r>
              <a:rPr lang="en-US" sz="1400" b="1" i="1" dirty="0">
                <a:effectLst/>
                <a:latin typeface="Century Gothic" panose="020B0502020202020204" pitchFamily="34" charset="0"/>
                <a:ea typeface="Calibri" panose="020F0502020204030204" pitchFamily="34" charset="0"/>
                <a:cs typeface="Times New Roman" panose="02020603050405020304" pitchFamily="18" charset="0"/>
              </a:rPr>
              <a:t>Adaptability</a:t>
            </a: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Deemed more adaptable to changing market conditions, emerging risks, and evolving business models. </a:t>
            </a:r>
          </a:p>
          <a:p>
            <a:pPr marL="0" marR="0" indent="0">
              <a:lnSpc>
                <a:spcPct val="107000"/>
              </a:lnSpc>
              <a:spcBef>
                <a:spcPts val="0"/>
              </a:spcBef>
              <a:spcAft>
                <a:spcPts val="800"/>
              </a:spcAft>
              <a:buNone/>
              <a:tabLst>
                <a:tab pos="457200" algn="l"/>
              </a:tabLst>
            </a:pPr>
            <a:r>
              <a:rPr lang="en-US" sz="1400" b="1" i="1" dirty="0">
                <a:effectLst/>
                <a:latin typeface="Century Gothic" panose="020B0502020202020204" pitchFamily="34" charset="0"/>
                <a:ea typeface="Calibri" panose="020F0502020204030204" pitchFamily="34" charset="0"/>
                <a:cs typeface="Times New Roman" panose="02020603050405020304" pitchFamily="18" charset="0"/>
              </a:rPr>
              <a:t>Focus on Outcomes: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Emphasizes the achievement of desired outcomes rather than compliance with rules.</a:t>
            </a:r>
          </a:p>
          <a:p>
            <a:pPr marL="0" marR="0" indent="0">
              <a:lnSpc>
                <a:spcPct val="107000"/>
              </a:lnSpc>
              <a:spcBef>
                <a:spcPts val="0"/>
              </a:spcBef>
              <a:spcAft>
                <a:spcPts val="800"/>
              </a:spcAft>
              <a:buNone/>
              <a:tabLst>
                <a:tab pos="457200" algn="l"/>
              </a:tabLst>
            </a:pPr>
            <a:r>
              <a:rPr lang="en-US" sz="1400" b="1" i="1" dirty="0">
                <a:effectLst/>
                <a:latin typeface="Century Gothic" panose="020B0502020202020204" pitchFamily="34" charset="0"/>
                <a:ea typeface="Calibri" panose="020F0502020204030204" pitchFamily="34" charset="0"/>
                <a:cs typeface="Times New Roman" panose="02020603050405020304" pitchFamily="18" charset="0"/>
              </a:rPr>
              <a:t>Ethical and Cultural Considerations: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emphasis on fostering an ethical corporate culture within firms.</a:t>
            </a:r>
          </a:p>
          <a:p>
            <a:pPr marL="0" marR="0" indent="0">
              <a:lnSpc>
                <a:spcPct val="107000"/>
              </a:lnSpc>
              <a:spcBef>
                <a:spcPts val="0"/>
              </a:spcBef>
              <a:spcAft>
                <a:spcPts val="800"/>
              </a:spcAft>
              <a:buNone/>
              <a:tabLst>
                <a:tab pos="457200" algn="l"/>
              </a:tabLst>
            </a:pPr>
            <a:r>
              <a:rPr lang="en-US" sz="1400" b="1" i="1" dirty="0">
                <a:effectLst/>
                <a:latin typeface="Century Gothic" panose="020B0502020202020204" pitchFamily="34" charset="0"/>
                <a:ea typeface="Calibri" panose="020F0502020204030204" pitchFamily="34" charset="0"/>
                <a:cs typeface="Times New Roman" panose="02020603050405020304" pitchFamily="18" charset="0"/>
              </a:rPr>
              <a:t>Cultural Transformation</a:t>
            </a:r>
            <a:r>
              <a:rPr lang="en-US" sz="1400" i="1"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Promotion of a culture of responsibility, integrity, and ethical behavior within the financial industry. </a:t>
            </a:r>
          </a:p>
          <a:p>
            <a:pPr marL="0" marR="0" indent="0">
              <a:lnSpc>
                <a:spcPct val="107000"/>
              </a:lnSpc>
              <a:spcBef>
                <a:spcPts val="0"/>
              </a:spcBef>
              <a:spcAft>
                <a:spcPts val="800"/>
              </a:spcAft>
              <a:buNone/>
              <a:tabLst>
                <a:tab pos="457200" algn="l"/>
              </a:tabLst>
            </a:pPr>
            <a:r>
              <a:rPr lang="en-GB" sz="800" b="1" i="1" dirty="0">
                <a:effectLst/>
                <a:latin typeface="Century Gothic" panose="020B0502020202020204" pitchFamily="34" charset="0"/>
                <a:ea typeface="Calibri" panose="020F0502020204030204" pitchFamily="34" charset="0"/>
                <a:cs typeface="Times New Roman" panose="02020603050405020304" pitchFamily="18" charset="0"/>
              </a:rPr>
              <a:t>NOTE:</a:t>
            </a:r>
            <a:r>
              <a:rPr lang="en-GB" sz="800" i="1" dirty="0">
                <a:effectLst/>
                <a:latin typeface="Century Gothic" panose="020B0502020202020204" pitchFamily="34" charset="0"/>
                <a:ea typeface="Calibri" panose="020F0502020204030204" pitchFamily="34" charset="0"/>
                <a:cs typeface="Times New Roman" panose="02020603050405020304" pitchFamily="18" charset="0"/>
              </a:rPr>
              <a:t> the principles base supervision poses challenges in terms of enforcement and interpretation, as it may require regulators to exercise more judgment and discretion in their oversight activities. Striking the right balance between principles-based and rules-based supervision is a common challenge for regulatory authorities seeking to ensure both flexibility and compliance in the financial industry.</a:t>
            </a:r>
          </a:p>
          <a:p>
            <a:pPr marL="0" marR="0">
              <a:lnSpc>
                <a:spcPct val="107000"/>
              </a:lnSpc>
              <a:spcBef>
                <a:spcPts val="0"/>
              </a:spcBef>
              <a:spcAft>
                <a:spcPts val="80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tabLst>
                <a:tab pos="457200" algn="l"/>
              </a:tabLst>
            </a:pPr>
            <a:endParaRPr lang="en-US" sz="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Text Box 11">
            <a:extLst>
              <a:ext uri="{FF2B5EF4-FFF2-40B4-BE49-F238E27FC236}">
                <a16:creationId xmlns:a16="http://schemas.microsoft.com/office/drawing/2014/main" id="{47E31EB9-4D58-383D-AE07-B7E0C5ED53E3}"/>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dirty="0">
                <a:solidFill>
                  <a:srgbClr val="A7A9AC"/>
                </a:solidFill>
                <a:latin typeface="Century Gothic"/>
                <a:cs typeface="Century Gothic"/>
              </a:rPr>
              <a:t>Qatar Financial Centre </a:t>
            </a:r>
            <a:r>
              <a:rPr lang="en-US" sz="1000" b="1" baseline="0" dirty="0">
                <a:solidFill>
                  <a:srgbClr val="A7A9AC"/>
                </a:solidFill>
                <a:latin typeface="Century Gothic"/>
                <a:cs typeface="Century Gothic"/>
              </a:rPr>
              <a:t>Regulatory Authority</a:t>
            </a:r>
            <a:endParaRPr lang="en-US" sz="1000" baseline="0" dirty="0">
              <a:latin typeface="Century Gothic"/>
              <a:cs typeface="Century Gothic"/>
            </a:endParaRPr>
          </a:p>
        </p:txBody>
      </p:sp>
      <p:sp>
        <p:nvSpPr>
          <p:cNvPr id="5" name="TextBox 4">
            <a:extLst>
              <a:ext uri="{FF2B5EF4-FFF2-40B4-BE49-F238E27FC236}">
                <a16:creationId xmlns:a16="http://schemas.microsoft.com/office/drawing/2014/main" id="{470F9718-640C-B265-91C0-0A2BED211EAE}"/>
              </a:ext>
            </a:extLst>
          </p:cNvPr>
          <p:cNvSpPr txBox="1"/>
          <p:nvPr/>
        </p:nvSpPr>
        <p:spPr>
          <a:xfrm>
            <a:off x="457200" y="586718"/>
            <a:ext cx="6629400" cy="461665"/>
          </a:xfrm>
          <a:prstGeom prst="rect">
            <a:avLst/>
          </a:prstGeom>
          <a:noFill/>
        </p:spPr>
        <p:txBody>
          <a:bodyPr wrap="square" rtlCol="0">
            <a:spAutoFit/>
          </a:bodyPr>
          <a:lstStyle/>
          <a:p>
            <a:pPr algn="ctr"/>
            <a:r>
              <a:rPr lang="en-US" sz="2400" b="1" dirty="0">
                <a:latin typeface="Century Gothic" panose="020B0502020202020204" pitchFamily="34" charset="0"/>
              </a:rPr>
              <a:t>Principles-based Supervision</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164488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a:ln>
                  <a:noFill/>
                </a:ln>
                <a:solidFill>
                  <a:srgbClr val="A7A9AC"/>
                </a:solidFill>
                <a:effectLst/>
                <a:uLnTx/>
                <a:uFillTx/>
                <a:latin typeface="Century Gothic"/>
                <a:ea typeface="ＭＳ Ｐゴシック" charset="0"/>
                <a:cs typeface="Century Gothic"/>
              </a:rPr>
              <a:t>Qatar Financial Centre </a:t>
            </a:r>
            <a:r>
              <a:rPr kumimoji="0" lang="en-US" sz="1000" b="1" i="0" u="none" strike="noStrike" kern="1200" cap="none" spc="0" normalizeH="0" baseline="0" noProof="0">
                <a:ln>
                  <a:noFill/>
                </a:ln>
                <a:solidFill>
                  <a:srgbClr val="A7A9AC"/>
                </a:solidFill>
                <a:effectLst/>
                <a:uLnTx/>
                <a:uFillTx/>
                <a:latin typeface="Century Gothic"/>
                <a:ea typeface="ＭＳ Ｐゴシック" charset="0"/>
                <a:cs typeface="Century Gothic"/>
              </a:rPr>
              <a:t>Regulatory Authority</a:t>
            </a:r>
            <a:endParaRPr kumimoji="0" lang="en-US" sz="1000" b="0" i="0" u="none" strike="noStrike" kern="1200" cap="none" spc="0" normalizeH="0" baseline="0" noProof="0">
              <a:ln>
                <a:noFill/>
              </a:ln>
              <a:solidFill>
                <a:prstClr val="black"/>
              </a:solidFill>
              <a:effectLst/>
              <a:uLnTx/>
              <a:uFillTx/>
              <a:latin typeface="Century Gothic"/>
              <a:ea typeface="ＭＳ Ｐゴシック" charset="0"/>
              <a:cs typeface="Century Gothic"/>
            </a:endParaRPr>
          </a:p>
        </p:txBody>
      </p:sp>
      <p:sp>
        <p:nvSpPr>
          <p:cNvPr id="3" name="Text Box 5">
            <a:extLst>
              <a:ext uri="{FF2B5EF4-FFF2-40B4-BE49-F238E27FC236}">
                <a16:creationId xmlns:a16="http://schemas.microsoft.com/office/drawing/2014/main" id="{5FA5F083-EC1C-57E6-59D1-93C98EC97535}"/>
              </a:ext>
            </a:extLst>
          </p:cNvPr>
          <p:cNvSpPr txBox="1">
            <a:spLocks noChangeArrowheads="1"/>
          </p:cNvSpPr>
          <p:nvPr/>
        </p:nvSpPr>
        <p:spPr bwMode="auto">
          <a:xfrm>
            <a:off x="338328" y="405147"/>
            <a:ext cx="673334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300" normalizeH="0" baseline="0" noProof="0" dirty="0">
                <a:ln>
                  <a:noFill/>
                </a:ln>
                <a:effectLst/>
                <a:uLnTx/>
                <a:uFillTx/>
                <a:latin typeface="Century Gothic"/>
                <a:ea typeface="ＭＳ Ｐゴシック"/>
              </a:rPr>
              <a:t>Regulatory Approach</a:t>
            </a:r>
            <a:endParaRPr kumimoji="0" lang="en-GB" sz="4000" b="1" i="0" u="none" strike="noStrike" kern="1200" cap="none" spc="0" normalizeH="0" baseline="0" noProof="0" dirty="0">
              <a:ln>
                <a:noFill/>
              </a:ln>
              <a:effectLst/>
              <a:uLnTx/>
              <a:uFillTx/>
              <a:latin typeface="Century Gothic"/>
              <a:ea typeface="ＭＳ Ｐゴシック"/>
              <a:cs typeface="Century Gothic"/>
            </a:endParaRPr>
          </a:p>
        </p:txBody>
      </p:sp>
      <p:sp>
        <p:nvSpPr>
          <p:cNvPr id="5" name="Text Placeholder 1">
            <a:extLst>
              <a:ext uri="{FF2B5EF4-FFF2-40B4-BE49-F238E27FC236}">
                <a16:creationId xmlns:a16="http://schemas.microsoft.com/office/drawing/2014/main" id="{1386C7E9-3AB9-299F-5D79-BA4173EF500B}"/>
              </a:ext>
            </a:extLst>
          </p:cNvPr>
          <p:cNvSpPr>
            <a:spLocks noGrp="1"/>
          </p:cNvSpPr>
          <p:nvPr>
            <p:ph type="body" sz="quarter" idx="13"/>
          </p:nvPr>
        </p:nvSpPr>
        <p:spPr>
          <a:xfrm>
            <a:off x="251526" y="1273628"/>
            <a:ext cx="4343400" cy="4898572"/>
          </a:xfrm>
        </p:spPr>
        <p:txBody>
          <a:bodyPr lIns="91440" tIns="45720" rIns="91440" bIns="45720" anchor="t"/>
          <a:lstStyle/>
          <a:p>
            <a:pPr marL="0" marR="0" lvl="0" indent="0" defTabSz="914400" eaLnBrk="1" fontAlgn="auto" latinLnBrk="0" hangingPunct="1">
              <a:lnSpc>
                <a:spcPct val="100000"/>
              </a:lnSpc>
              <a:spcBef>
                <a:spcPts val="0"/>
              </a:spcBef>
              <a:spcAft>
                <a:spcPts val="0"/>
              </a:spcAft>
              <a:buClrTx/>
              <a:buSzTx/>
              <a:buNone/>
              <a:tabLst/>
              <a:defRPr/>
            </a:pPr>
            <a:r>
              <a:rPr lang="en-US" sz="1400" b="1" dirty="0">
                <a:latin typeface="Century Gothic"/>
              </a:rPr>
              <a:t>Prudential (Banking, Insurance, Pension) Supervision</a:t>
            </a:r>
          </a:p>
          <a:p>
            <a:pPr marL="0" marR="0" lvl="0" indent="0" defTabSz="914400" eaLnBrk="1" fontAlgn="auto" latinLnBrk="0" hangingPunct="1">
              <a:lnSpc>
                <a:spcPct val="100000"/>
              </a:lnSpc>
              <a:spcBef>
                <a:spcPts val="0"/>
              </a:spcBef>
              <a:spcAft>
                <a:spcPts val="0"/>
              </a:spcAft>
              <a:buClrTx/>
              <a:buSzTx/>
              <a:buNone/>
              <a:tabLst/>
              <a:defRPr/>
            </a:pPr>
            <a:endParaRPr lang="en-US" sz="1400" b="1" dirty="0">
              <a:latin typeface="Century Gothic" panose="020B0502020202020204" pitchFamily="34" charset="0"/>
            </a:endParaRPr>
          </a:p>
          <a:p>
            <a:pPr marR="0" lvl="0" defTabSz="914400" eaLnBrk="1" fontAlgn="auto" latinLnBrk="0" hangingPunct="1">
              <a:lnSpc>
                <a:spcPct val="100000"/>
              </a:lnSpc>
              <a:spcBef>
                <a:spcPts val="0"/>
              </a:spcBef>
              <a:spcAft>
                <a:spcPts val="0"/>
              </a:spcAft>
              <a:buClrTx/>
              <a:buSzTx/>
              <a:tabLst/>
              <a:defRPr/>
            </a:pPr>
            <a:r>
              <a:rPr lang="en-US" sz="1400" i="1" dirty="0">
                <a:latin typeface="Century Gothic"/>
              </a:rPr>
              <a:t>Financial Stability Objective</a:t>
            </a:r>
            <a:r>
              <a:rPr lang="en-US" sz="1400" dirty="0">
                <a:latin typeface="Century Gothic"/>
              </a:rPr>
              <a:t>: efficiency and </a:t>
            </a:r>
            <a:r>
              <a:rPr lang="en-US" sz="1400" u="sng" dirty="0">
                <a:latin typeface="Century Gothic"/>
              </a:rPr>
              <a:t>safety of institutions</a:t>
            </a:r>
            <a:r>
              <a:rPr lang="en-US" sz="1400" dirty="0">
                <a:latin typeface="Century Gothic"/>
              </a:rPr>
              <a:t>.</a:t>
            </a:r>
          </a:p>
          <a:p>
            <a:pPr marR="0" lvl="0" defTabSz="914400" eaLnBrk="1" fontAlgn="auto" latinLnBrk="0" hangingPunct="1">
              <a:lnSpc>
                <a:spcPct val="100000"/>
              </a:lnSpc>
              <a:spcBef>
                <a:spcPts val="0"/>
              </a:spcBef>
              <a:spcAft>
                <a:spcPts val="0"/>
              </a:spcAft>
              <a:buClrTx/>
              <a:buSzTx/>
              <a:tabLst/>
              <a:defRPr/>
            </a:pPr>
            <a:endParaRPr lang="en-US" sz="1400" dirty="0">
              <a:latin typeface="Century Gothic" panose="020B0502020202020204" pitchFamily="34" charset="0"/>
            </a:endParaRPr>
          </a:p>
          <a:p>
            <a:pPr marR="0" lvl="0" defTabSz="914400" eaLnBrk="1" fontAlgn="auto" latinLnBrk="0" hangingPunct="1">
              <a:lnSpc>
                <a:spcPct val="100000"/>
              </a:lnSpc>
              <a:spcBef>
                <a:spcPts val="0"/>
              </a:spcBef>
              <a:spcAft>
                <a:spcPts val="0"/>
              </a:spcAft>
              <a:buClrTx/>
              <a:buSzTx/>
              <a:tabLst/>
              <a:defRPr/>
            </a:pPr>
            <a:r>
              <a:rPr lang="en-US" sz="1400" i="1" dirty="0">
                <a:latin typeface="Century Gothic"/>
              </a:rPr>
              <a:t>Financial Soundness Objective</a:t>
            </a:r>
            <a:r>
              <a:rPr lang="en-US" sz="1400" dirty="0">
                <a:latin typeface="Century Gothic"/>
              </a:rPr>
              <a:t>: institutional level – </a:t>
            </a:r>
            <a:r>
              <a:rPr lang="en-US" sz="1400" u="sng" dirty="0">
                <a:latin typeface="Century Gothic"/>
              </a:rPr>
              <a:t>avoiding or preventing</a:t>
            </a:r>
            <a:r>
              <a:rPr lang="en-US" sz="1400" dirty="0">
                <a:latin typeface="Century Gothic"/>
              </a:rPr>
              <a:t> – failure.</a:t>
            </a:r>
          </a:p>
          <a:p>
            <a:pPr marR="0" lvl="0" defTabSz="914400" eaLnBrk="1" fontAlgn="auto" latinLnBrk="0" hangingPunct="1">
              <a:lnSpc>
                <a:spcPct val="100000"/>
              </a:lnSpc>
              <a:spcBef>
                <a:spcPts val="0"/>
              </a:spcBef>
              <a:spcAft>
                <a:spcPts val="0"/>
              </a:spcAft>
              <a:buClrTx/>
              <a:buSzTx/>
              <a:tabLst/>
              <a:defRPr/>
            </a:pPr>
            <a:endParaRPr lang="en-US" sz="1400" dirty="0">
              <a:latin typeface="Century Gothic" panose="020B0502020202020204" pitchFamily="34" charset="0"/>
            </a:endParaRPr>
          </a:p>
          <a:p>
            <a:pPr marR="0" lvl="0" defTabSz="914400" eaLnBrk="1" fontAlgn="auto" latinLnBrk="0" hangingPunct="1">
              <a:lnSpc>
                <a:spcPct val="100000"/>
              </a:lnSpc>
              <a:spcBef>
                <a:spcPts val="0"/>
              </a:spcBef>
              <a:spcAft>
                <a:spcPts val="0"/>
              </a:spcAft>
              <a:buClrTx/>
              <a:buSzTx/>
              <a:tabLst/>
              <a:defRPr/>
            </a:pPr>
            <a:r>
              <a:rPr lang="en-US" sz="1400" i="1" dirty="0">
                <a:latin typeface="Century Gothic"/>
              </a:rPr>
              <a:t>Favors: </a:t>
            </a:r>
            <a:r>
              <a:rPr lang="en-US" sz="1400" u="sng" dirty="0">
                <a:latin typeface="Century Gothic"/>
              </a:rPr>
              <a:t>confidentiality</a:t>
            </a:r>
            <a:r>
              <a:rPr lang="en-US" sz="1400" dirty="0">
                <a:latin typeface="Century Gothic"/>
              </a:rPr>
              <a:t>.</a:t>
            </a:r>
          </a:p>
          <a:p>
            <a:pPr marR="0" lvl="0" defTabSz="914400" eaLnBrk="1" fontAlgn="auto" latinLnBrk="0" hangingPunct="1">
              <a:lnSpc>
                <a:spcPct val="100000"/>
              </a:lnSpc>
              <a:spcBef>
                <a:spcPts val="0"/>
              </a:spcBef>
              <a:spcAft>
                <a:spcPts val="0"/>
              </a:spcAft>
              <a:buClrTx/>
              <a:buSzTx/>
              <a:tabLst/>
              <a:defRPr/>
            </a:pPr>
            <a:endParaRPr lang="en-US" sz="1400" dirty="0">
              <a:latin typeface="Century Gothic" panose="020B0502020202020204" pitchFamily="34" charset="0"/>
            </a:endParaRPr>
          </a:p>
          <a:p>
            <a:pPr marR="0" lvl="0" defTabSz="914400" eaLnBrk="1" fontAlgn="auto" latinLnBrk="0" hangingPunct="1">
              <a:lnSpc>
                <a:spcPct val="100000"/>
              </a:lnSpc>
              <a:spcBef>
                <a:spcPts val="0"/>
              </a:spcBef>
              <a:spcAft>
                <a:spcPts val="0"/>
              </a:spcAft>
              <a:buClrTx/>
              <a:buSzTx/>
              <a:tabLst/>
              <a:defRPr/>
            </a:pPr>
            <a:r>
              <a:rPr lang="en-US" sz="1400" dirty="0">
                <a:latin typeface="Century Gothic"/>
              </a:rPr>
              <a:t>Relevance: payment systems.</a:t>
            </a:r>
          </a:p>
          <a:p>
            <a:pPr marR="0" lvl="0" defTabSz="914400">
              <a:lnSpc>
                <a:spcPct val="100000"/>
              </a:lnSpc>
              <a:spcBef>
                <a:spcPts val="0"/>
              </a:spcBef>
              <a:spcAft>
                <a:spcPts val="0"/>
              </a:spcAft>
              <a:buClrTx/>
              <a:buSzTx/>
              <a:tabLst/>
              <a:defRPr/>
            </a:pPr>
            <a:endParaRPr lang="en-US" sz="1400" dirty="0">
              <a:latin typeface="Century Gothic" panose="020B0502020202020204" pitchFamily="34" charset="0"/>
            </a:endParaRPr>
          </a:p>
          <a:p>
            <a:pPr>
              <a:spcBef>
                <a:spcPts val="0"/>
              </a:spcBef>
              <a:defRPr/>
            </a:pPr>
            <a:r>
              <a:rPr lang="en-US" sz="1400" dirty="0">
                <a:latin typeface="Century Gothic"/>
              </a:rPr>
              <a:t>Major Risk: Systemic Risk</a:t>
            </a:r>
            <a:endParaRPr lang="en-US" sz="1400" dirty="0">
              <a:latin typeface="Century Gothic" panose="020B0502020202020204" pitchFamily="34" charset="0"/>
            </a:endParaRPr>
          </a:p>
          <a:p>
            <a:pPr>
              <a:spcBef>
                <a:spcPts val="0"/>
              </a:spcBef>
              <a:defRPr/>
            </a:pPr>
            <a:endParaRPr lang="en-US" sz="1400" dirty="0">
              <a:latin typeface="Century Gothic" panose="020B0502020202020204" pitchFamily="34" charset="0"/>
            </a:endParaRPr>
          </a:p>
          <a:p>
            <a:pPr>
              <a:spcBef>
                <a:spcPts val="0"/>
              </a:spcBef>
              <a:defRPr/>
            </a:pPr>
            <a:endParaRPr lang="en-US" sz="1400" dirty="0">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None/>
              <a:tabLst/>
              <a:defRPr/>
            </a:pPr>
            <a:r>
              <a:rPr lang="en-US" sz="1400" i="1" dirty="0">
                <a:latin typeface="Century Gothic"/>
              </a:rPr>
              <a:t>Key Tool</a:t>
            </a:r>
            <a:r>
              <a:rPr lang="en-US" sz="1400" dirty="0">
                <a:latin typeface="Century Gothic"/>
              </a:rPr>
              <a:t>: capital requirements.</a:t>
            </a:r>
          </a:p>
          <a:p>
            <a:pPr marL="0" marR="0" lvl="0" indent="0" defTabSz="914400" eaLnBrk="1" fontAlgn="auto" latinLnBrk="0" hangingPunct="1">
              <a:lnSpc>
                <a:spcPct val="100000"/>
              </a:lnSpc>
              <a:spcBef>
                <a:spcPts val="0"/>
              </a:spcBef>
              <a:spcAft>
                <a:spcPts val="0"/>
              </a:spcAft>
              <a:buClrTx/>
              <a:buSzTx/>
              <a:buNone/>
              <a:tabLst/>
              <a:defRPr/>
            </a:pPr>
            <a:endParaRPr lang="en-US" sz="1400" dirty="0">
              <a:latin typeface="Century Gothic"/>
              <a:cs typeface="Century Gothic"/>
            </a:endParaRPr>
          </a:p>
          <a:p>
            <a:pPr marL="0" marR="0" lvl="0" indent="0" defTabSz="914400" eaLnBrk="1" fontAlgn="auto" latinLnBrk="0" hangingPunct="1">
              <a:lnSpc>
                <a:spcPct val="100000"/>
              </a:lnSpc>
              <a:spcBef>
                <a:spcPts val="0"/>
              </a:spcBef>
              <a:spcAft>
                <a:spcPts val="0"/>
              </a:spcAft>
              <a:buClrTx/>
              <a:buSzTx/>
              <a:buNone/>
              <a:tabLst/>
              <a:defRPr/>
            </a:pPr>
            <a:r>
              <a:rPr lang="en-US" sz="1400" dirty="0">
                <a:latin typeface="Century Gothic"/>
                <a:cs typeface="Century Gothic"/>
              </a:rPr>
              <a:t>Emerging regulatory challenges: FinTech, digitization, cyber resilience.</a:t>
            </a:r>
          </a:p>
        </p:txBody>
      </p:sp>
      <p:sp>
        <p:nvSpPr>
          <p:cNvPr id="7" name="Text Placeholder 2">
            <a:extLst>
              <a:ext uri="{FF2B5EF4-FFF2-40B4-BE49-F238E27FC236}">
                <a16:creationId xmlns:a16="http://schemas.microsoft.com/office/drawing/2014/main" id="{605C1CF6-1B05-0B44-6B42-2DEDFA833489}"/>
              </a:ext>
            </a:extLst>
          </p:cNvPr>
          <p:cNvSpPr>
            <a:spLocks noGrp="1"/>
          </p:cNvSpPr>
          <p:nvPr>
            <p:ph type="body" sz="quarter" idx="14"/>
          </p:nvPr>
        </p:nvSpPr>
        <p:spPr>
          <a:xfrm>
            <a:off x="4343400" y="1273628"/>
            <a:ext cx="4694423" cy="5155214"/>
          </a:xfrm>
        </p:spPr>
        <p:txBody>
          <a:bodyPr lIns="91440" tIns="45720" rIns="91440" bIns="45720" anchor="t">
            <a:normAutofit lnSpcReduction="10000"/>
          </a:bodyPr>
          <a:lstStyle/>
          <a:p>
            <a:pPr marL="0" indent="0" defTabSz="914400">
              <a:buNone/>
              <a:defRPr/>
            </a:pPr>
            <a:r>
              <a:rPr lang="en-US" sz="1400" b="1" kern="0" dirty="0">
                <a:solidFill>
                  <a:schemeClr val="tx2">
                    <a:lumMod val="50000"/>
                  </a:schemeClr>
                </a:solidFill>
                <a:latin typeface="Century Gothic"/>
              </a:rPr>
              <a:t>S</a:t>
            </a:r>
            <a:r>
              <a:rPr lang="en-US" sz="1400" b="1" kern="0" dirty="0">
                <a:latin typeface="Century Gothic"/>
              </a:rPr>
              <a:t>ecurities Market Supervision </a:t>
            </a:r>
          </a:p>
          <a:p>
            <a:pPr defTabSz="914400">
              <a:defRPr/>
            </a:pPr>
            <a:r>
              <a:rPr lang="en-US" sz="1400" i="1" kern="0" dirty="0">
                <a:latin typeface="Century Gothic"/>
              </a:rPr>
              <a:t>FS Objective</a:t>
            </a:r>
            <a:r>
              <a:rPr lang="en-US" sz="1400" kern="0" dirty="0">
                <a:latin typeface="Century Gothic"/>
              </a:rPr>
              <a:t>: transparency and efficiency of </a:t>
            </a:r>
            <a:r>
              <a:rPr lang="en-US" sz="1400" u="sng" kern="0" dirty="0">
                <a:latin typeface="Century Gothic"/>
              </a:rPr>
              <a:t>markets</a:t>
            </a:r>
            <a:r>
              <a:rPr lang="en-US" sz="1400" kern="0" dirty="0">
                <a:latin typeface="Century Gothic"/>
              </a:rPr>
              <a:t>.</a:t>
            </a:r>
          </a:p>
          <a:p>
            <a:pPr defTabSz="914400">
              <a:defRPr/>
            </a:pPr>
            <a:endParaRPr lang="en-US" sz="1400" kern="0" dirty="0">
              <a:latin typeface="Century Gothic" panose="020B0502020202020204" pitchFamily="34" charset="0"/>
            </a:endParaRPr>
          </a:p>
          <a:p>
            <a:pPr defTabSz="914400">
              <a:defRPr/>
            </a:pPr>
            <a:r>
              <a:rPr lang="en-US" sz="1400" i="1" kern="0" dirty="0">
                <a:latin typeface="Century Gothic"/>
              </a:rPr>
              <a:t>Financial Soundness Objective</a:t>
            </a:r>
            <a:r>
              <a:rPr lang="en-US" sz="1400" kern="0" dirty="0">
                <a:latin typeface="Century Gothic"/>
              </a:rPr>
              <a:t>: </a:t>
            </a:r>
            <a:r>
              <a:rPr lang="en-US" sz="1400" u="sng" kern="0" dirty="0">
                <a:latin typeface="Century Gothic"/>
              </a:rPr>
              <a:t>managing</a:t>
            </a:r>
            <a:r>
              <a:rPr lang="en-US" sz="1400" kern="0" dirty="0">
                <a:latin typeface="Century Gothic"/>
              </a:rPr>
              <a:t> disruption and failures of entities (except exchanges).</a:t>
            </a:r>
          </a:p>
          <a:p>
            <a:pPr defTabSz="914400">
              <a:defRPr/>
            </a:pPr>
            <a:endParaRPr lang="en-US" sz="1400" kern="0" dirty="0">
              <a:latin typeface="Century Gothic" panose="020B0502020202020204" pitchFamily="34" charset="0"/>
            </a:endParaRPr>
          </a:p>
          <a:p>
            <a:pPr defTabSz="914400">
              <a:defRPr/>
            </a:pPr>
            <a:r>
              <a:rPr lang="en-US" sz="1400" i="1" kern="0" dirty="0">
                <a:latin typeface="Century Gothic"/>
              </a:rPr>
              <a:t>Favors</a:t>
            </a:r>
            <a:r>
              <a:rPr lang="en-US" sz="1400" kern="0" dirty="0">
                <a:latin typeface="Century Gothic"/>
              </a:rPr>
              <a:t>: </a:t>
            </a:r>
            <a:r>
              <a:rPr lang="en-US" sz="1400" u="sng" kern="0" dirty="0">
                <a:latin typeface="Century Gothic"/>
              </a:rPr>
              <a:t>transparency</a:t>
            </a:r>
            <a:r>
              <a:rPr lang="en-US" sz="1400" kern="0" dirty="0">
                <a:latin typeface="Century Gothic"/>
              </a:rPr>
              <a:t>.</a:t>
            </a:r>
          </a:p>
          <a:p>
            <a:pPr defTabSz="914400">
              <a:defRPr/>
            </a:pPr>
            <a:endParaRPr lang="en-US" sz="1400" kern="0" dirty="0">
              <a:latin typeface="Century Gothic" panose="020B0502020202020204" pitchFamily="34" charset="0"/>
            </a:endParaRPr>
          </a:p>
          <a:p>
            <a:pPr defTabSz="914400">
              <a:defRPr/>
            </a:pPr>
            <a:r>
              <a:rPr lang="en-US" sz="1400" kern="0" dirty="0">
                <a:latin typeface="Century Gothic"/>
              </a:rPr>
              <a:t>Relevance (Inv. Prot.): transparency, disclosure, suitability.</a:t>
            </a:r>
          </a:p>
          <a:p>
            <a:pPr defTabSz="914400">
              <a:defRPr/>
            </a:pPr>
            <a:endParaRPr lang="en-US" sz="1400" kern="0" dirty="0">
              <a:latin typeface="Century Gothic" panose="020B0502020202020204" pitchFamily="34" charset="0"/>
            </a:endParaRPr>
          </a:p>
          <a:p>
            <a:pPr>
              <a:defRPr/>
            </a:pPr>
            <a:r>
              <a:rPr lang="en-US" sz="1400" kern="0" dirty="0">
                <a:latin typeface="Century Gothic"/>
              </a:rPr>
              <a:t>Major Risks: (mis) Conduct, Reputational, and Contagion Risks</a:t>
            </a:r>
            <a:endParaRPr lang="en-US" sz="1400" kern="0" dirty="0">
              <a:latin typeface="Century Gothic" panose="020B0502020202020204" pitchFamily="34" charset="0"/>
            </a:endParaRPr>
          </a:p>
          <a:p>
            <a:pPr>
              <a:defRPr/>
            </a:pPr>
            <a:endParaRPr lang="en-US" sz="1400" kern="0" dirty="0">
              <a:latin typeface="Century Gothic" panose="020B0502020202020204" pitchFamily="34" charset="0"/>
            </a:endParaRPr>
          </a:p>
          <a:p>
            <a:pPr marL="0" indent="0" defTabSz="914400">
              <a:buNone/>
              <a:defRPr/>
            </a:pPr>
            <a:r>
              <a:rPr lang="en-US" sz="1400" i="1" kern="0" dirty="0">
                <a:latin typeface="Century Gothic"/>
              </a:rPr>
              <a:t>Key Tools</a:t>
            </a:r>
            <a:r>
              <a:rPr lang="en-US" sz="1400" kern="0" dirty="0">
                <a:latin typeface="Century Gothic"/>
              </a:rPr>
              <a:t>: conduct and enforcement action.</a:t>
            </a:r>
          </a:p>
          <a:p>
            <a:pPr marL="0" indent="0" defTabSz="914400">
              <a:buNone/>
              <a:defRPr/>
            </a:pPr>
            <a:endParaRPr lang="en-US" sz="1400" kern="0" dirty="0">
              <a:latin typeface="Century Gothic"/>
              <a:cs typeface="Century Gothic"/>
            </a:endParaRPr>
          </a:p>
          <a:p>
            <a:pPr marL="0" indent="0">
              <a:buNone/>
              <a:defRPr/>
            </a:pPr>
            <a:r>
              <a:rPr lang="en-US" sz="1400" dirty="0">
                <a:latin typeface="Century Gothic"/>
                <a:cs typeface="Century Gothic"/>
              </a:rPr>
              <a:t>Emerging regulatory challenges: Enhanced prudential oversight, ESG reporting, Tokenization, Hybrid market participants.</a:t>
            </a:r>
          </a:p>
          <a:p>
            <a:pPr marL="0" indent="0" defTabSz="914400">
              <a:buNone/>
              <a:defRPr/>
            </a:pPr>
            <a:endParaRPr lang="en-US" sz="1400" dirty="0">
              <a:latin typeface="Century Gothic"/>
              <a:cs typeface="Century Gothic"/>
            </a:endParaRPr>
          </a:p>
        </p:txBody>
      </p:sp>
    </p:spTree>
    <p:extLst>
      <p:ext uri="{BB962C8B-B14F-4D97-AF65-F5344CB8AC3E}">
        <p14:creationId xmlns:p14="http://schemas.microsoft.com/office/powerpoint/2010/main" val="88587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34B6D1-7B6D-D0DD-76AF-89F668DD978D}"/>
              </a:ext>
            </a:extLst>
          </p:cNvPr>
          <p:cNvSpPr txBox="1">
            <a:spLocks/>
          </p:cNvSpPr>
          <p:nvPr/>
        </p:nvSpPr>
        <p:spPr>
          <a:xfrm>
            <a:off x="647700" y="609600"/>
            <a:ext cx="7772400" cy="535780"/>
          </a:xfrm>
          <a:prstGeom prst="rect">
            <a:avLst/>
          </a:prstGeom>
        </p:spPr>
        <p:txBody>
          <a:bodyPr vert="horz" lIns="91440" tIns="45720" rIns="91440" bIns="45720" rtlCol="0" anchor="ctr">
            <a:noAutofit/>
          </a:bodyPr>
          <a:lstStyle>
            <a:lvl1pPr algn="l" defTabSz="342877" rtl="0" eaLnBrk="1" latinLnBrk="0" hangingPunct="1">
              <a:spcBef>
                <a:spcPct val="0"/>
              </a:spcBef>
              <a:buNone/>
              <a:defRPr sz="4050" b="1" i="0" kern="1200">
                <a:solidFill>
                  <a:srgbClr val="014169"/>
                </a:solidFill>
                <a:effectLst>
                  <a:outerShdw blurRad="38100" dist="38100" dir="2700000" algn="tl">
                    <a:srgbClr val="000000">
                      <a:alpha val="43137"/>
                    </a:srgbClr>
                  </a:outerShdw>
                </a:effectLst>
                <a:latin typeface="+mj-lt"/>
                <a:ea typeface="+mj-ea"/>
                <a:cs typeface="+mj-cs"/>
              </a:defRPr>
            </a:lvl1pPr>
          </a:lstStyle>
          <a:p>
            <a:r>
              <a:rPr lang="en-US" sz="4500" kern="0" spc="-383" dirty="0">
                <a:solidFill>
                  <a:srgbClr val="1F497D">
                    <a:lumMod val="50000"/>
                  </a:srgbClr>
                </a:solidFill>
                <a:effectLst/>
                <a:latin typeface="Century Gothic" panose="020B0502020202020204" pitchFamily="34" charset="0"/>
              </a:rPr>
              <a:t>Regulatory Challenges</a:t>
            </a:r>
            <a:endParaRPr lang="en-US" sz="4500" dirty="0">
              <a:effectLst/>
              <a:latin typeface="Century Gothic" panose="020B0502020202020204" pitchFamily="34" charset="0"/>
            </a:endParaRPr>
          </a:p>
        </p:txBody>
      </p:sp>
      <p:sp>
        <p:nvSpPr>
          <p:cNvPr id="6" name="Subtitle 4">
            <a:extLst>
              <a:ext uri="{FF2B5EF4-FFF2-40B4-BE49-F238E27FC236}">
                <a16:creationId xmlns:a16="http://schemas.microsoft.com/office/drawing/2014/main" id="{EBA50837-65AC-32D9-078D-1AF22329E0BD}"/>
              </a:ext>
            </a:extLst>
          </p:cNvPr>
          <p:cNvSpPr txBox="1">
            <a:spLocks/>
          </p:cNvSpPr>
          <p:nvPr/>
        </p:nvSpPr>
        <p:spPr>
          <a:xfrm>
            <a:off x="396120" y="1442852"/>
            <a:ext cx="4099679" cy="46531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US" sz="1800" b="1" dirty="0">
                <a:solidFill>
                  <a:schemeClr val="tx2">
                    <a:lumMod val="50000"/>
                  </a:schemeClr>
                </a:solidFill>
                <a:latin typeface="Century Gothic" panose="020B0502020202020204" pitchFamily="34" charset="0"/>
              </a:rPr>
              <a:t>Systemic challenges:</a:t>
            </a:r>
          </a:p>
          <a:p>
            <a:pPr marL="0" indent="0">
              <a:spcBef>
                <a:spcPts val="0"/>
              </a:spcBef>
              <a:buNone/>
              <a:defRPr/>
            </a:pPr>
            <a:endParaRPr lang="en-US" sz="1800" b="1" dirty="0">
              <a:solidFill>
                <a:schemeClr val="tx2">
                  <a:lumMod val="50000"/>
                </a:schemeClr>
              </a:solidFill>
              <a:latin typeface="Century Gothic" panose="020B0502020202020204" pitchFamily="34" charset="0"/>
            </a:endParaRPr>
          </a:p>
          <a:p>
            <a:pPr>
              <a:spcBef>
                <a:spcPts val="0"/>
              </a:spcBef>
              <a:defRPr/>
            </a:pPr>
            <a:r>
              <a:rPr lang="en-US" sz="1800" i="1" dirty="0">
                <a:latin typeface="Century Gothic" panose="020B0502020202020204" pitchFamily="34" charset="0"/>
              </a:rPr>
              <a:t>Conflicts of interest</a:t>
            </a:r>
            <a:r>
              <a:rPr lang="en-US" sz="1800" dirty="0">
                <a:latin typeface="Century Gothic" panose="020B0502020202020204" pitchFamily="34" charset="0"/>
              </a:rPr>
              <a:t>: affects reputation and market integrity.</a:t>
            </a:r>
          </a:p>
          <a:p>
            <a:pPr>
              <a:spcBef>
                <a:spcPts val="0"/>
              </a:spcBef>
              <a:defRPr/>
            </a:pPr>
            <a:r>
              <a:rPr lang="en-US" sz="1800" i="1" dirty="0">
                <a:latin typeface="Century Gothic" panose="020B0502020202020204" pitchFamily="34" charset="0"/>
              </a:rPr>
              <a:t>Weaknesses in market function</a:t>
            </a:r>
            <a:r>
              <a:rPr lang="en-US" sz="1800" dirty="0">
                <a:latin typeface="Century Gothic" panose="020B0502020202020204" pitchFamily="34" charset="0"/>
              </a:rPr>
              <a:t>: affects economic growth and development.</a:t>
            </a:r>
          </a:p>
          <a:p>
            <a:pPr>
              <a:spcBef>
                <a:spcPts val="0"/>
              </a:spcBef>
              <a:defRPr/>
            </a:pPr>
            <a:r>
              <a:rPr lang="en-US" sz="1800" i="1" dirty="0">
                <a:latin typeface="Century Gothic" panose="020B0502020202020204" pitchFamily="34" charset="0"/>
              </a:rPr>
              <a:t>Economic Conditions: </a:t>
            </a:r>
            <a:r>
              <a:rPr lang="en-US" sz="1800" dirty="0">
                <a:latin typeface="Century Gothic" panose="020B0502020202020204" pitchFamily="34" charset="0"/>
              </a:rPr>
              <a:t>affects regional and global positioning and resiliency.</a:t>
            </a:r>
          </a:p>
          <a:p>
            <a:pPr>
              <a:spcBef>
                <a:spcPts val="0"/>
              </a:spcBef>
              <a:defRPr/>
            </a:pPr>
            <a:r>
              <a:rPr lang="en-US" sz="1800" i="1" dirty="0">
                <a:latin typeface="Century Gothic" panose="020B0502020202020204" pitchFamily="34" charset="0"/>
              </a:rPr>
              <a:t>Regulatory/Legal/Judicial capacity: </a:t>
            </a:r>
            <a:r>
              <a:rPr lang="en-US" sz="1800" dirty="0">
                <a:latin typeface="Century Gothic" panose="020B0502020202020204" pitchFamily="34" charset="0"/>
              </a:rPr>
              <a:t>affects enforcement and market integrity.</a:t>
            </a:r>
          </a:p>
          <a:p>
            <a:pPr>
              <a:spcBef>
                <a:spcPts val="0"/>
              </a:spcBef>
              <a:defRPr/>
            </a:pPr>
            <a:r>
              <a:rPr lang="en-US" sz="1800" i="1" dirty="0">
                <a:latin typeface="Century Gothic" panose="020B0502020202020204" pitchFamily="34" charset="0"/>
              </a:rPr>
              <a:t>Greed</a:t>
            </a:r>
            <a:r>
              <a:rPr lang="en-US" sz="1800" dirty="0">
                <a:latin typeface="Century Gothic" panose="020B0502020202020204" pitchFamily="34" charset="0"/>
              </a:rPr>
              <a:t>: affects competitiveness and proper functioning of markets.</a:t>
            </a:r>
          </a:p>
        </p:txBody>
      </p:sp>
      <p:sp>
        <p:nvSpPr>
          <p:cNvPr id="7" name="Subtitle 4">
            <a:extLst>
              <a:ext uri="{FF2B5EF4-FFF2-40B4-BE49-F238E27FC236}">
                <a16:creationId xmlns:a16="http://schemas.microsoft.com/office/drawing/2014/main" id="{7819E1CC-C1D2-A1E5-EF0C-40C0A9A841BD}"/>
              </a:ext>
            </a:extLst>
          </p:cNvPr>
          <p:cNvSpPr txBox="1">
            <a:spLocks/>
          </p:cNvSpPr>
          <p:nvPr/>
        </p:nvSpPr>
        <p:spPr>
          <a:xfrm>
            <a:off x="4800600" y="1447800"/>
            <a:ext cx="3748921" cy="4191000"/>
          </a:xfrm>
          <a:prstGeom prst="rect">
            <a:avLst/>
          </a:prstGeom>
        </p:spPr>
        <p:txBody>
          <a:bodyPr wrap="square" lIns="0" tIns="0" rIns="0" bIns="0">
            <a:noAutofit/>
          </a:bodyPr>
          <a:lstStyle>
            <a:lvl1pPr>
              <a:defRPr>
                <a:latin typeface="AlternateGotNo3D" pitchFamily="50" charset="0"/>
              </a:defRPr>
            </a:lvl1pPr>
          </a:lstStyle>
          <a:p>
            <a:pPr defTabSz="914400">
              <a:defRPr/>
            </a:pPr>
            <a:r>
              <a:rPr lang="en-US" sz="2000" b="1" kern="0" dirty="0">
                <a:latin typeface="Century Gothic" panose="020B0502020202020204" pitchFamily="34" charset="0"/>
              </a:rPr>
              <a:t>Non-systemic challenges: </a:t>
            </a:r>
            <a:r>
              <a:rPr lang="en-US" sz="1000" kern="0" dirty="0">
                <a:latin typeface="Century Gothic" panose="020B0502020202020204" pitchFamily="34" charset="0"/>
              </a:rPr>
              <a:t>(can easily be fixed)</a:t>
            </a:r>
          </a:p>
          <a:p>
            <a:pPr defTabSz="914400">
              <a:defRPr/>
            </a:pPr>
            <a:endParaRPr lang="en-US" sz="1000" kern="0" dirty="0">
              <a:latin typeface="Century Gothic" panose="020B0502020202020204" pitchFamily="34" charset="0"/>
            </a:endParaRPr>
          </a:p>
          <a:p>
            <a:pPr defTabSz="914400">
              <a:defRPr/>
            </a:pPr>
            <a:r>
              <a:rPr lang="en-US" sz="2000" kern="0" dirty="0">
                <a:latin typeface="Century Gothic" panose="020B0502020202020204" pitchFamily="34" charset="0"/>
              </a:rPr>
              <a:t>*</a:t>
            </a:r>
            <a:r>
              <a:rPr lang="en-US" sz="2000" i="1" kern="0" dirty="0">
                <a:latin typeface="Century Gothic" panose="020B0502020202020204" pitchFamily="34" charset="0"/>
              </a:rPr>
              <a:t>Fit and Proper</a:t>
            </a:r>
            <a:endParaRPr lang="en-US" sz="2000" kern="0" dirty="0">
              <a:latin typeface="Century Gothic" panose="020B0502020202020204" pitchFamily="34" charset="0"/>
            </a:endParaRPr>
          </a:p>
          <a:p>
            <a:pPr defTabSz="914400">
              <a:defRPr/>
            </a:pPr>
            <a:r>
              <a:rPr lang="en-US" sz="2000" kern="0" dirty="0">
                <a:latin typeface="Century Gothic" panose="020B0502020202020204" pitchFamily="34" charset="0"/>
              </a:rPr>
              <a:t>*</a:t>
            </a:r>
            <a:r>
              <a:rPr lang="en-US" sz="2000" i="1" kern="0" dirty="0">
                <a:latin typeface="Century Gothic" panose="020B0502020202020204" pitchFamily="34" charset="0"/>
              </a:rPr>
              <a:t>Incompetence/poor business model</a:t>
            </a:r>
          </a:p>
          <a:p>
            <a:pPr defTabSz="914400">
              <a:defRPr/>
            </a:pPr>
            <a:r>
              <a:rPr lang="en-US" sz="2000" i="1" kern="0" dirty="0">
                <a:latin typeface="Century Gothic" panose="020B0502020202020204" pitchFamily="34" charset="0"/>
              </a:rPr>
              <a:t>*Failure or bad behavior by market participants</a:t>
            </a:r>
          </a:p>
          <a:p>
            <a:pPr defTabSz="914400">
              <a:defRPr/>
            </a:pPr>
            <a:r>
              <a:rPr lang="en-US" sz="2000" kern="0" dirty="0">
                <a:latin typeface="Century Gothic" panose="020B0502020202020204" pitchFamily="34" charset="0"/>
              </a:rPr>
              <a:t>*</a:t>
            </a:r>
            <a:r>
              <a:rPr lang="en-US" sz="2000" i="1" kern="0" dirty="0">
                <a:latin typeface="Century Gothic" panose="020B0502020202020204" pitchFamily="34" charset="0"/>
              </a:rPr>
              <a:t>Greed</a:t>
            </a:r>
          </a:p>
          <a:p>
            <a:pPr defTabSz="914400">
              <a:defRPr/>
            </a:pPr>
            <a:r>
              <a:rPr lang="en-US" sz="2000" i="1" kern="0" dirty="0">
                <a:latin typeface="Century Gothic" panose="020B0502020202020204" pitchFamily="34" charset="0"/>
              </a:rPr>
              <a:t>*Lack of Supervisory and Regulatory Resources</a:t>
            </a:r>
            <a:endParaRPr lang="en-US" sz="2000" kern="0" dirty="0">
              <a:latin typeface="Century Gothic" panose="020B0502020202020204" pitchFamily="34" charset="0"/>
            </a:endParaRPr>
          </a:p>
          <a:p>
            <a:pPr defTabSz="914400">
              <a:defRPr/>
            </a:pPr>
            <a:endParaRPr lang="en-US" sz="1600" kern="0" dirty="0">
              <a:solidFill>
                <a:srgbClr val="1F497D">
                  <a:lumMod val="50000"/>
                </a:srgbClr>
              </a:solidFill>
              <a:latin typeface="Garamond" panose="02020404030301010803" pitchFamily="18" charset="0"/>
            </a:endParaRPr>
          </a:p>
        </p:txBody>
      </p:sp>
    </p:spTree>
    <p:extLst>
      <p:ext uri="{BB962C8B-B14F-4D97-AF65-F5344CB8AC3E}">
        <p14:creationId xmlns:p14="http://schemas.microsoft.com/office/powerpoint/2010/main" val="152059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93175" y="206678"/>
            <a:ext cx="7000339" cy="11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nSpc>
                <a:spcPts val="4000"/>
              </a:lnSpc>
            </a:pPr>
            <a:r>
              <a:rPr lang="en-US" sz="3600" b="1" spc="-300" dirty="0">
                <a:solidFill>
                  <a:srgbClr val="1F497D">
                    <a:lumMod val="50000"/>
                  </a:srgbClr>
                </a:solidFill>
                <a:latin typeface="Century Gothic" panose="020B0502020202020204" pitchFamily="34" charset="0"/>
                <a:ea typeface="+mn-ea"/>
              </a:rPr>
              <a:t>Regulatory Challenges and the Financial Stability overlap</a:t>
            </a:r>
            <a:endParaRPr lang="en-US" sz="3600" b="1" spc="-300" dirty="0">
              <a:solidFill>
                <a:schemeClr val="tx2">
                  <a:lumMod val="50000"/>
                </a:schemeClr>
              </a:solidFill>
              <a:latin typeface="Century Gothic" panose="020B0502020202020204" pitchFamily="34" charset="0"/>
            </a:endParaRPr>
          </a:p>
        </p:txBody>
      </p:sp>
      <p:sp>
        <p:nvSpPr>
          <p:cNvPr id="6"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sp>
        <p:nvSpPr>
          <p:cNvPr id="2" name="Content Placeholder 2">
            <a:extLst>
              <a:ext uri="{FF2B5EF4-FFF2-40B4-BE49-F238E27FC236}">
                <a16:creationId xmlns:a16="http://schemas.microsoft.com/office/drawing/2014/main" id="{7FFB2525-EAB6-F807-9171-78F035D049DD}"/>
              </a:ext>
            </a:extLst>
          </p:cNvPr>
          <p:cNvSpPr txBox="1">
            <a:spLocks/>
          </p:cNvSpPr>
          <p:nvPr/>
        </p:nvSpPr>
        <p:spPr>
          <a:xfrm>
            <a:off x="355390" y="1590806"/>
            <a:ext cx="8560009" cy="5060516"/>
          </a:xfrm>
          <a:prstGeom prst="rect">
            <a:avLst/>
          </a:prstGeom>
        </p:spPr>
        <p:txBody>
          <a:bodyPr wrap="square" lIns="0" tIns="0" rIns="0" bIns="0">
            <a:noAutofit/>
          </a:bodyPr>
          <a:lstStyle>
            <a:lvl1pPr>
              <a:defRPr>
                <a:latin typeface="Garamond" panose="02020404030301010803" pitchFamily="18" charset="0"/>
              </a:defRPr>
            </a:lvl1pPr>
          </a:lstStyle>
          <a:p>
            <a:pPr marL="285750" indent="-285750" fontAlgn="base">
              <a:buFont typeface="Arial" panose="020B0604020202020204" pitchFamily="34" charset="0"/>
              <a:buChar char="•"/>
              <a:defRPr/>
            </a:pPr>
            <a:r>
              <a:rPr kumimoji="0" lang="en-US" sz="2000" b="0" i="0" u="none" strike="noStrike" kern="0" cap="none" spc="0" normalizeH="0" baseline="0" noProof="0" dirty="0">
                <a:ln>
                  <a:noFill/>
                </a:ln>
                <a:solidFill>
                  <a:schemeClr val="tx2"/>
                </a:solidFill>
                <a:effectLst/>
                <a:uLnTx/>
                <a:uFillTx/>
                <a:latin typeface="Century Gothic" panose="020B0502020202020204" pitchFamily="34" charset="0"/>
              </a:rPr>
              <a:t>Regulatory distance/arbitrage; a</a:t>
            </a:r>
            <a:r>
              <a:rPr lang="en-US" sz="2000" kern="0" dirty="0">
                <a:solidFill>
                  <a:schemeClr val="tx2"/>
                </a:solidFill>
                <a:latin typeface="Century Gothic" panose="020B0502020202020204" pitchFamily="34" charset="0"/>
              </a:rPr>
              <a:t>voidance of conflicting regulatory approaches is a relevant. Regulatory arbitrage is a reputation and financial stability destroyer</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chemeClr val="tx2"/>
              </a:solidFill>
              <a:effectLst/>
              <a:uLnTx/>
              <a:uFillTx/>
              <a:latin typeface="Century Gothic" panose="020B0502020202020204" pitchFamily="34" charset="0"/>
            </a:endParaRP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u="none" strike="noStrike" kern="0" cap="none" spc="0" normalizeH="0" baseline="0" noProof="0" dirty="0">
                <a:ln>
                  <a:noFill/>
                </a:ln>
                <a:solidFill>
                  <a:schemeClr val="tx2"/>
                </a:solidFill>
                <a:effectLst/>
                <a:uLnTx/>
                <a:uFillTx/>
                <a:latin typeface="Century Gothic" panose="020B0502020202020204" pitchFamily="34" charset="0"/>
              </a:rPr>
              <a:t>Keeping abreast of (international) developments and constantly changing market and regulatory landscape. Market dynamics and alignment with global markets is key.</a:t>
            </a: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000" kern="0" dirty="0">
              <a:solidFill>
                <a:schemeClr val="tx2"/>
              </a:solidFill>
              <a:latin typeface="Century Gothic" panose="020B0502020202020204" pitchFamily="34" charset="0"/>
            </a:endParaRP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u="none" strike="noStrike" kern="0" cap="none" spc="0" normalizeH="0" baseline="0" noProof="0" dirty="0">
                <a:ln>
                  <a:noFill/>
                </a:ln>
                <a:solidFill>
                  <a:schemeClr val="tx2"/>
                </a:solidFill>
                <a:effectLst/>
                <a:uLnTx/>
                <a:uFillTx/>
                <a:latin typeface="Century Gothic" panose="020B0502020202020204" pitchFamily="34" charset="0"/>
              </a:rPr>
              <a:t>(Lack of) proper ancillary services (eco-system)</a:t>
            </a:r>
            <a:r>
              <a:rPr lang="en-US" sz="2000" kern="0" dirty="0">
                <a:solidFill>
                  <a:schemeClr val="tx2"/>
                </a:solidFill>
                <a:latin typeface="Century Gothic" panose="020B0502020202020204" pitchFamily="34" charset="0"/>
              </a:rPr>
              <a:t> and </a:t>
            </a:r>
            <a:r>
              <a:rPr kumimoji="0" lang="en-US" sz="2000" b="0" u="none" strike="noStrike" kern="0" cap="none" spc="0" normalizeH="0" baseline="0" noProof="0" dirty="0">
                <a:ln>
                  <a:noFill/>
                </a:ln>
                <a:solidFill>
                  <a:schemeClr val="tx2"/>
                </a:solidFill>
                <a:effectLst/>
                <a:uLnTx/>
                <a:uFillTx/>
                <a:latin typeface="Century Gothic" panose="020B0502020202020204" pitchFamily="34" charset="0"/>
              </a:rPr>
              <a:t>Investors’ sophistication.</a:t>
            </a: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000" kern="0" dirty="0">
              <a:solidFill>
                <a:schemeClr val="tx2"/>
              </a:solidFill>
              <a:latin typeface="Century Gothic" panose="020B0502020202020204" pitchFamily="34" charset="0"/>
            </a:endParaRPr>
          </a:p>
          <a:p>
            <a:pPr marL="367389" indent="-367389" defTabSz="1175644">
              <a:buFont typeface="Arial" panose="020B0604020202020204" pitchFamily="34" charset="0"/>
              <a:buChar char="•"/>
            </a:pPr>
            <a:r>
              <a:rPr lang="en-US" sz="2057" kern="0" dirty="0">
                <a:solidFill>
                  <a:schemeClr val="tx2"/>
                </a:solidFill>
                <a:latin typeface="Century Gothic" panose="020B0502020202020204" pitchFamily="34" charset="0"/>
              </a:rPr>
              <a:t>Need for close coordination between:</a:t>
            </a:r>
          </a:p>
          <a:p>
            <a:pPr marL="954610" lvl="1" indent="-367389" defTabSz="1175644">
              <a:buFont typeface="Arial" panose="020B0604020202020204" pitchFamily="34" charset="0"/>
              <a:buChar char="•"/>
            </a:pPr>
            <a:r>
              <a:rPr lang="en-US" sz="2057" kern="0" dirty="0">
                <a:solidFill>
                  <a:schemeClr val="tx2"/>
                </a:solidFill>
                <a:latin typeface="Century Gothic" panose="020B0502020202020204" pitchFamily="34" charset="0"/>
              </a:rPr>
              <a:t>regulators.</a:t>
            </a:r>
          </a:p>
          <a:p>
            <a:pPr marL="954610" lvl="1" indent="-367389" defTabSz="1175644">
              <a:buFont typeface="Arial" panose="020B0604020202020204" pitchFamily="34" charset="0"/>
              <a:buChar char="•"/>
            </a:pPr>
            <a:r>
              <a:rPr lang="en-US" sz="2057" kern="0" dirty="0">
                <a:solidFill>
                  <a:schemeClr val="tx2"/>
                </a:solidFill>
                <a:latin typeface="Century Gothic" panose="020B0502020202020204" pitchFamily="34" charset="0"/>
              </a:rPr>
              <a:t>regulators and the government.</a:t>
            </a:r>
          </a:p>
          <a:p>
            <a:pPr marL="954610" lvl="1" indent="-367389" defTabSz="1175644">
              <a:buFont typeface="Arial" panose="020B0604020202020204" pitchFamily="34" charset="0"/>
              <a:buChar char="•"/>
            </a:pPr>
            <a:r>
              <a:rPr lang="en-US" sz="2057" kern="0" dirty="0">
                <a:solidFill>
                  <a:schemeClr val="tx2"/>
                </a:solidFill>
                <a:latin typeface="Century Gothic" panose="020B0502020202020204" pitchFamily="34" charset="0"/>
              </a:rPr>
              <a:t>regulators, the government and the public.</a:t>
            </a: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u="none" strike="noStrike" kern="0" cap="none" spc="0" normalizeH="0" baseline="0" noProof="0" dirty="0">
              <a:ln>
                <a:noFill/>
              </a:ln>
              <a:solidFill>
                <a:srgbClr val="1F497D">
                  <a:lumMod val="75000"/>
                </a:srgbClr>
              </a:solidFill>
              <a:effectLst/>
              <a:uLnTx/>
              <a:uFillTx/>
              <a:latin typeface="Century Gothic" panose="020B0502020202020204" pitchFamily="34" charset="0"/>
            </a:endParaRP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000" kern="0" dirty="0">
              <a:solidFill>
                <a:srgbClr val="1F497D">
                  <a:lumMod val="75000"/>
                </a:srgbClr>
              </a:solidFill>
              <a:latin typeface="Century Gothic" panose="020B0502020202020204" pitchFamily="34" charset="0"/>
            </a:endParaRPr>
          </a:p>
          <a:p>
            <a:pPr marR="0" lvl="0" defTabSz="914400" eaLnBrk="1" fontAlgn="base" latinLnBrk="0" hangingPunct="1">
              <a:lnSpc>
                <a:spcPct val="100000"/>
              </a:lnSpc>
              <a:spcBef>
                <a:spcPts val="0"/>
              </a:spcBef>
              <a:spcAft>
                <a:spcPts val="0"/>
              </a:spcAft>
              <a:buClrTx/>
              <a:buSzTx/>
              <a:tabLst/>
              <a:defRPr/>
            </a:pPr>
            <a:endParaRPr kumimoji="0" lang="en-US" sz="2000" b="0" u="none" strike="noStrike" kern="0" cap="none" spc="0" normalizeH="0" baseline="0" noProof="0" dirty="0">
              <a:ln>
                <a:noFill/>
              </a:ln>
              <a:solidFill>
                <a:srgbClr val="1F497D">
                  <a:lumMod val="75000"/>
                </a:srgbClr>
              </a:solidFill>
              <a:effectLst/>
              <a:uLnTx/>
              <a:uFillTx/>
              <a:latin typeface="Century Gothic" panose="020B0502020202020204" pitchFamily="34" charset="0"/>
            </a:endParaRP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000" kern="0" dirty="0">
              <a:solidFill>
                <a:srgbClr val="1F497D">
                  <a:lumMod val="75000"/>
                </a:srgbClr>
              </a:solidFill>
              <a:latin typeface="Century Gothic" panose="020B0502020202020204" pitchFamily="34" charset="0"/>
            </a:endParaRPr>
          </a:p>
        </p:txBody>
      </p:sp>
    </p:spTree>
    <p:extLst>
      <p:ext uri="{BB962C8B-B14F-4D97-AF65-F5344CB8AC3E}">
        <p14:creationId xmlns:p14="http://schemas.microsoft.com/office/powerpoint/2010/main" val="3885760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321421" y="1449524"/>
            <a:ext cx="8501157" cy="4841547"/>
          </a:xfrm>
        </p:spPr>
        <p:txBody>
          <a:bodyPr lIns="91440" tIns="45720" rIns="91440" bIns="45720" anchor="t">
            <a:normAutofit fontScale="92500" lnSpcReduction="10000"/>
          </a:bodyPr>
          <a:lstStyle/>
          <a:p>
            <a:pPr>
              <a:spcBef>
                <a:spcPts val="1200"/>
              </a:spcBef>
              <a:buClr>
                <a:schemeClr val="accent2">
                  <a:lumMod val="75000"/>
                </a:schemeClr>
              </a:buClr>
              <a:buFont typeface="Wingdings" pitchFamily="2" charset="2"/>
              <a:buChar char="§"/>
            </a:pPr>
            <a:r>
              <a:rPr lang="en-US" sz="2000" dirty="0">
                <a:latin typeface="Century Gothic"/>
                <a:ea typeface="Calibri"/>
                <a:cs typeface="Calibri"/>
              </a:rPr>
              <a:t>Main risks (macro) of the securities market: Reputational and Contagion Risk (high interconnectedness with systemic sectors).</a:t>
            </a:r>
          </a:p>
          <a:p>
            <a:pPr>
              <a:spcBef>
                <a:spcPts val="1200"/>
              </a:spcBef>
              <a:buClr>
                <a:schemeClr val="accent2">
                  <a:lumMod val="75000"/>
                </a:schemeClr>
              </a:buClr>
              <a:buFont typeface="Wingdings" pitchFamily="2" charset="2"/>
              <a:buChar char="§"/>
            </a:pPr>
            <a:endParaRPr lang="en-US" sz="2000" dirty="0">
              <a:latin typeface="Century Gothic"/>
              <a:ea typeface="Calibri"/>
              <a:cs typeface="Calibri"/>
            </a:endParaRPr>
          </a:p>
          <a:p>
            <a:pPr>
              <a:spcBef>
                <a:spcPts val="1200"/>
              </a:spcBef>
              <a:buClr>
                <a:srgbClr val="953735"/>
              </a:buClr>
              <a:buFont typeface="Wingdings" pitchFamily="2" charset="2"/>
              <a:buChar char="§"/>
            </a:pPr>
            <a:r>
              <a:rPr lang="en-US" sz="2000" dirty="0">
                <a:latin typeface="Century Gothic"/>
                <a:ea typeface="Calibri"/>
                <a:cs typeface="Calibri"/>
              </a:rPr>
              <a:t>Risk Mitigation: to meet supervisory mandate of market integrity and consumer protection. The constant drive to prevent abusive practices and enhance disclosure practices.</a:t>
            </a:r>
          </a:p>
          <a:p>
            <a:pPr>
              <a:spcBef>
                <a:spcPts val="1200"/>
              </a:spcBef>
              <a:buClr>
                <a:srgbClr val="953735"/>
              </a:buClr>
              <a:buFont typeface="Wingdings" pitchFamily="2" charset="2"/>
              <a:buChar char="§"/>
            </a:pPr>
            <a:endParaRPr lang="en-US" sz="2000" dirty="0">
              <a:latin typeface="Century Gothic"/>
              <a:ea typeface="Calibri"/>
              <a:cs typeface="Calibri"/>
            </a:endParaRPr>
          </a:p>
          <a:p>
            <a:pPr>
              <a:spcBef>
                <a:spcPts val="1200"/>
              </a:spcBef>
              <a:buClr>
                <a:srgbClr val="953735"/>
              </a:buClr>
              <a:buFont typeface="Wingdings" pitchFamily="2" charset="2"/>
              <a:buChar char="§"/>
            </a:pPr>
            <a:r>
              <a:rPr lang="en-US" sz="2000" dirty="0">
                <a:latin typeface="Century Gothic"/>
                <a:ea typeface="Calibri"/>
                <a:cs typeface="Calibri"/>
              </a:rPr>
              <a:t>The securities sector is a risk-bearing sector. The Regulator’s role is to create a transparent marketplace and not a riskless one.</a:t>
            </a:r>
          </a:p>
          <a:p>
            <a:pPr>
              <a:spcBef>
                <a:spcPts val="1200"/>
              </a:spcBef>
              <a:buClr>
                <a:srgbClr val="953735"/>
              </a:buClr>
              <a:buFont typeface="Wingdings" pitchFamily="2" charset="2"/>
              <a:buChar char="§"/>
            </a:pPr>
            <a:endParaRPr lang="en-US" sz="2000" dirty="0">
              <a:latin typeface="Century Gothic"/>
              <a:ea typeface="Calibri"/>
              <a:cs typeface="Calibri"/>
            </a:endParaRPr>
          </a:p>
          <a:p>
            <a:pPr>
              <a:spcBef>
                <a:spcPts val="1200"/>
              </a:spcBef>
              <a:buClr>
                <a:srgbClr val="953735"/>
              </a:buClr>
              <a:buFont typeface="Wingdings" pitchFamily="2" charset="2"/>
              <a:buChar char="§"/>
            </a:pPr>
            <a:r>
              <a:rPr lang="en-US" sz="2000" dirty="0">
                <a:latin typeface="Century Gothic"/>
                <a:ea typeface="Calibri"/>
                <a:cs typeface="Calibri"/>
              </a:rPr>
              <a:t>Market integrity is the driver of the Securities Supervisory approach. Enhanced focus on suitability of market participants.</a:t>
            </a:r>
          </a:p>
          <a:p>
            <a:pPr>
              <a:spcBef>
                <a:spcPts val="1200"/>
              </a:spcBef>
              <a:buClr>
                <a:srgbClr val="953735"/>
              </a:buClr>
              <a:buFont typeface="Wingdings" pitchFamily="2" charset="2"/>
              <a:buChar char="§"/>
            </a:pPr>
            <a:endParaRPr lang="en-US" sz="2000" dirty="0">
              <a:latin typeface="Century Gothic"/>
              <a:ea typeface="Calibri"/>
              <a:cs typeface="Calibri"/>
            </a:endParaRPr>
          </a:p>
          <a:p>
            <a:pPr>
              <a:spcBef>
                <a:spcPts val="1200"/>
              </a:spcBef>
              <a:buClr>
                <a:srgbClr val="953735"/>
              </a:buClr>
              <a:buFont typeface="Wingdings" pitchFamily="2" charset="2"/>
              <a:buChar char="§"/>
            </a:pPr>
            <a:r>
              <a:rPr lang="en-US" sz="2000" dirty="0">
                <a:latin typeface="Century Gothic"/>
                <a:ea typeface="Calibri"/>
                <a:cs typeface="Calibri"/>
              </a:rPr>
              <a:t>Enhanced attention on strengthening prudential oversight of the Securities Sector</a:t>
            </a:r>
          </a:p>
          <a:p>
            <a:pPr marL="0" indent="0">
              <a:spcBef>
                <a:spcPts val="1200"/>
              </a:spcBef>
              <a:buClr>
                <a:srgbClr val="953735"/>
              </a:buClr>
              <a:buNone/>
            </a:pPr>
            <a:endParaRPr lang="en-US" sz="2000" dirty="0">
              <a:latin typeface="Century Gothic"/>
              <a:ea typeface="Calibri"/>
              <a:cs typeface="Calibri"/>
            </a:endParaRPr>
          </a:p>
          <a:p>
            <a:pPr lvl="0">
              <a:spcBef>
                <a:spcPts val="1200"/>
              </a:spcBef>
              <a:buClr>
                <a:srgbClr val="953735"/>
              </a:buClr>
              <a:buFont typeface="Wingdings" pitchFamily="2" charset="2"/>
              <a:buChar char="§"/>
            </a:pPr>
            <a:endParaRPr lang="en-US" sz="1800" dirty="0">
              <a:latin typeface="Calibri" panose="020F0502020204030204" pitchFamily="34" charset="0"/>
              <a:ea typeface="Calibri"/>
              <a:cs typeface="Calibri" panose="020F0502020204030204" pitchFamily="34" charset="0"/>
            </a:endParaRPr>
          </a:p>
          <a:p>
            <a:pPr marL="0" indent="0">
              <a:spcBef>
                <a:spcPts val="1200"/>
              </a:spcBef>
              <a:buClr>
                <a:schemeClr val="accent2">
                  <a:lumMod val="75000"/>
                </a:schemeClr>
              </a:buClr>
              <a:buNone/>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Box 5"/>
          <p:cNvSpPr txBox="1">
            <a:spLocks noChangeArrowheads="1"/>
          </p:cNvSpPr>
          <p:nvPr/>
        </p:nvSpPr>
        <p:spPr bwMode="auto">
          <a:xfrm>
            <a:off x="323287" y="132030"/>
            <a:ext cx="6172200" cy="1027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342900" indent="-342900" defTabSz="457200">
              <a:spcBef>
                <a:spcPct val="20000"/>
              </a:spcBef>
            </a:pPr>
            <a:r>
              <a:rPr lang="en-GB" sz="3200" b="1" dirty="0">
                <a:latin typeface="Century Gothic"/>
                <a:ea typeface="Calibri"/>
                <a:cs typeface="Calibri"/>
              </a:rPr>
              <a:t>Securities Supervision:</a:t>
            </a:r>
            <a:endParaRPr lang="en-US" sz="3200" dirty="0">
              <a:latin typeface="Century Gothic"/>
              <a:ea typeface="+mn-ea"/>
            </a:endParaRPr>
          </a:p>
          <a:p>
            <a:pPr marL="342900" indent="-342900" defTabSz="457200">
              <a:spcBef>
                <a:spcPct val="20000"/>
              </a:spcBef>
            </a:pPr>
            <a:r>
              <a:rPr lang="en-US" b="1" dirty="0">
                <a:latin typeface="Century Gothic"/>
                <a:ea typeface="ＭＳ Ｐゴシック"/>
                <a:cs typeface="Calibri"/>
              </a:rPr>
              <a:t>General Remarks and Considerations</a:t>
            </a:r>
            <a:endParaRPr lang="en-US" b="1" dirty="0">
              <a:latin typeface="Century Gothic"/>
              <a:ea typeface="+mn-ea"/>
              <a:cs typeface="Calibri" panose="020F0502020204030204" pitchFamily="34" charset="0"/>
            </a:endParaRPr>
          </a:p>
        </p:txBody>
      </p:sp>
    </p:spTree>
    <p:extLst>
      <p:ext uri="{BB962C8B-B14F-4D97-AF65-F5344CB8AC3E}">
        <p14:creationId xmlns:p14="http://schemas.microsoft.com/office/powerpoint/2010/main" val="31609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ED2CB-D27C-BDD0-1215-48B23475B207}"/>
              </a:ext>
            </a:extLst>
          </p:cNvPr>
          <p:cNvSpPr>
            <a:spLocks noGrp="1"/>
          </p:cNvSpPr>
          <p:nvPr>
            <p:ph type="body" sz="quarter" idx="13"/>
          </p:nvPr>
        </p:nvSpPr>
        <p:spPr>
          <a:xfrm>
            <a:off x="338328" y="170688"/>
            <a:ext cx="8610600" cy="1066800"/>
          </a:xfrm>
        </p:spPr>
        <p:txBody>
          <a:bodyPr vert="horz" lIns="91440" tIns="45720" rIns="91440" bIns="45720" rtlCol="0" anchor="t">
            <a:normAutofit/>
          </a:bodyPr>
          <a:lstStyle/>
          <a:p>
            <a:pPr marL="0" indent="0">
              <a:buNone/>
            </a:pPr>
            <a:r>
              <a:rPr lang="en-US" b="1" dirty="0">
                <a:latin typeface="Century Gothic" panose="020B0502020202020204" pitchFamily="34" charset="0"/>
              </a:rPr>
              <a:t>Key Areas of Focus in Prudential Supervision</a:t>
            </a:r>
            <a:endParaRPr lang="en-US" dirty="0">
              <a:latin typeface="Century Gothic" panose="020B0502020202020204" pitchFamily="34" charset="0"/>
            </a:endParaRPr>
          </a:p>
          <a:p>
            <a:pPr marL="0" indent="0">
              <a:buNone/>
            </a:pPr>
            <a:r>
              <a:rPr lang="en-US" b="1" dirty="0">
                <a:latin typeface="Century Gothic" panose="020B0502020202020204" pitchFamily="34" charset="0"/>
              </a:rPr>
              <a:t>Of Securities Firms</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4D432FDE-8556-825D-B5D1-E2E216FC49F1}"/>
              </a:ext>
            </a:extLst>
          </p:cNvPr>
          <p:cNvSpPr>
            <a:spLocks noGrp="1"/>
          </p:cNvSpPr>
          <p:nvPr>
            <p:ph type="body" sz="quarter" idx="14"/>
          </p:nvPr>
        </p:nvSpPr>
        <p:spPr>
          <a:xfrm>
            <a:off x="228600" y="1064712"/>
            <a:ext cx="8610600" cy="5605249"/>
          </a:xfrm>
        </p:spPr>
        <p:txBody>
          <a:bodyPr vert="horz" lIns="91440" tIns="45720" rIns="91440" bIns="45720" rtlCol="0" anchor="t">
            <a:normAutofit lnSpcReduction="10000"/>
          </a:bodyPr>
          <a:lstStyle/>
          <a:p>
            <a:pPr marL="0" indent="0" fontAlgn="base">
              <a:buNone/>
            </a:pPr>
            <a:endParaRPr lang="en-US" sz="1600" b="1" dirty="0">
              <a:solidFill>
                <a:srgbClr val="000000"/>
              </a:solidFill>
              <a:latin typeface="Century" panose="02040604050505020304" pitchFamily="18" charset="0"/>
            </a:endParaRPr>
          </a:p>
          <a:p>
            <a:pPr marL="0" indent="0" fontAlgn="base">
              <a:buNone/>
            </a:pPr>
            <a:r>
              <a:rPr lang="en-US" sz="1600" b="1" dirty="0">
                <a:solidFill>
                  <a:srgbClr val="000000"/>
                </a:solidFill>
                <a:latin typeface="Century Gothic" panose="020B0502020202020204" pitchFamily="34" charset="0"/>
              </a:rPr>
              <a:t>Systemically Important Market Infrastructures and Participants</a:t>
            </a:r>
          </a:p>
          <a:p>
            <a:pPr marL="285750" indent="-285750"/>
            <a:r>
              <a:rPr lang="en-US" sz="1600" dirty="0">
                <a:solidFill>
                  <a:srgbClr val="000000"/>
                </a:solidFill>
                <a:latin typeface="Century Gothic" panose="020B0502020202020204" pitchFamily="34" charset="0"/>
              </a:rPr>
              <a:t>Clearing Agencies</a:t>
            </a:r>
          </a:p>
          <a:p>
            <a:pPr marL="285750" indent="-285750"/>
            <a:r>
              <a:rPr lang="en-US" sz="1600" dirty="0">
                <a:solidFill>
                  <a:srgbClr val="000000"/>
                </a:solidFill>
                <a:latin typeface="Century Gothic" panose="020B0502020202020204" pitchFamily="34" charset="0"/>
              </a:rPr>
              <a:t>Depositories</a:t>
            </a:r>
          </a:p>
          <a:p>
            <a:pPr marL="285750" indent="-285750"/>
            <a:r>
              <a:rPr lang="en-US" sz="1600" dirty="0">
                <a:solidFill>
                  <a:srgbClr val="000000"/>
                </a:solidFill>
                <a:latin typeface="Century Gothic" panose="020B0502020202020204" pitchFamily="34" charset="0"/>
              </a:rPr>
              <a:t>Clearing Broker-Dealers</a:t>
            </a:r>
          </a:p>
          <a:p>
            <a:pPr marL="285750" indent="-285750"/>
            <a:r>
              <a:rPr lang="en-US" sz="1600" dirty="0">
                <a:solidFill>
                  <a:srgbClr val="000000"/>
                </a:solidFill>
                <a:latin typeface="Century Gothic" panose="020B0502020202020204" pitchFamily="34" charset="0"/>
              </a:rPr>
              <a:t>Custodians</a:t>
            </a:r>
          </a:p>
          <a:p>
            <a:pPr marL="285750" indent="-285750"/>
            <a:endParaRPr lang="en-US" sz="1600" dirty="0">
              <a:solidFill>
                <a:srgbClr val="000000"/>
              </a:solidFill>
              <a:latin typeface="Century Gothic" panose="020B0502020202020204" pitchFamily="34" charset="0"/>
            </a:endParaRPr>
          </a:p>
          <a:p>
            <a:pPr marL="0" indent="0">
              <a:buNone/>
            </a:pPr>
            <a:r>
              <a:rPr lang="en-US" sz="1600" b="1" dirty="0">
                <a:solidFill>
                  <a:srgbClr val="000000"/>
                </a:solidFill>
                <a:latin typeface="Century Gothic" panose="020B0502020202020204" pitchFamily="34" charset="0"/>
              </a:rPr>
              <a:t>Critical Supervisory Considerations</a:t>
            </a:r>
          </a:p>
          <a:p>
            <a:pPr marL="285750" indent="-285750"/>
            <a:r>
              <a:rPr lang="en-US" sz="1600" dirty="0">
                <a:solidFill>
                  <a:srgbClr val="000000"/>
                </a:solidFill>
                <a:latin typeface="Century Gothic" panose="020B0502020202020204" pitchFamily="34" charset="0"/>
              </a:rPr>
              <a:t>Capital Adequacy</a:t>
            </a:r>
          </a:p>
          <a:p>
            <a:pPr marL="285750" indent="-285750"/>
            <a:r>
              <a:rPr lang="en-US" sz="1600" dirty="0">
                <a:solidFill>
                  <a:srgbClr val="000000"/>
                </a:solidFill>
                <a:latin typeface="Century Gothic" panose="020B0502020202020204" pitchFamily="34" charset="0"/>
              </a:rPr>
              <a:t>Segregation and Safekeeping of Customer Funds and Assets</a:t>
            </a:r>
          </a:p>
          <a:p>
            <a:pPr marL="285750" indent="-285750"/>
            <a:r>
              <a:rPr lang="en-US" sz="1600" dirty="0">
                <a:solidFill>
                  <a:srgbClr val="000000"/>
                </a:solidFill>
                <a:latin typeface="Century Gothic" panose="020B0502020202020204" pitchFamily="34" charset="0"/>
              </a:rPr>
              <a:t>Management of Key Risks: e.g., counterparty, credit</a:t>
            </a:r>
            <a:r>
              <a:rPr lang="en-US" sz="1600" b="0" i="0" dirty="0">
                <a:solidFill>
                  <a:srgbClr val="000000"/>
                </a:solidFill>
                <a:effectLst/>
                <a:latin typeface="Century Gothic" panose="020B0502020202020204" pitchFamily="34" charset="0"/>
              </a:rPr>
              <a:t>, interest rate, market</a:t>
            </a:r>
            <a:r>
              <a:rPr lang="en-US" sz="1600" dirty="0">
                <a:solidFill>
                  <a:srgbClr val="000000"/>
                </a:solidFill>
                <a:latin typeface="Century Gothic" panose="020B0502020202020204" pitchFamily="34" charset="0"/>
              </a:rPr>
              <a:t> </a:t>
            </a:r>
            <a:r>
              <a:rPr lang="en-US" sz="1600" b="0" i="0" dirty="0">
                <a:solidFill>
                  <a:srgbClr val="000000"/>
                </a:solidFill>
                <a:effectLst/>
                <a:latin typeface="Century Gothic" panose="020B0502020202020204" pitchFamily="34" charset="0"/>
              </a:rPr>
              <a:t>and liquidity</a:t>
            </a:r>
            <a:endParaRPr lang="en-US" sz="1600" dirty="0">
              <a:solidFill>
                <a:srgbClr val="000000"/>
              </a:solidFill>
              <a:latin typeface="Century Gothic" panose="020B0502020202020204" pitchFamily="34" charset="0"/>
            </a:endParaRPr>
          </a:p>
          <a:p>
            <a:pPr marL="285750" indent="-285750"/>
            <a:r>
              <a:rPr lang="en-US" sz="1600" dirty="0">
                <a:latin typeface="Century Gothic" panose="020B0502020202020204" pitchFamily="34" charset="0"/>
              </a:rPr>
              <a:t>Key Systems and Controls: e.g., margin/collateral management; pricing and VAR models</a:t>
            </a:r>
          </a:p>
          <a:p>
            <a:pPr marL="285750" indent="-285750"/>
            <a:r>
              <a:rPr lang="en-US" sz="1600" dirty="0">
                <a:latin typeface="Century Gothic" panose="020B0502020202020204" pitchFamily="34" charset="0"/>
              </a:rPr>
              <a:t>IT Infrastructure: e.g., security, reliability, redundancy</a:t>
            </a:r>
          </a:p>
          <a:p>
            <a:pPr marL="285750" indent="-285750"/>
            <a:r>
              <a:rPr lang="en-US" sz="1600" dirty="0">
                <a:solidFill>
                  <a:srgbClr val="000000"/>
                </a:solidFill>
                <a:latin typeface="Century Gothic" panose="020B0502020202020204" pitchFamily="34" charset="0"/>
              </a:rPr>
              <a:t>Stress-testing</a:t>
            </a:r>
          </a:p>
          <a:p>
            <a:pPr marL="0" indent="0">
              <a:buNone/>
            </a:pPr>
            <a:endParaRPr lang="en-US" sz="1600" dirty="0">
              <a:solidFill>
                <a:srgbClr val="000000"/>
              </a:solidFill>
              <a:latin typeface="Century Gothic" panose="020B0502020202020204" pitchFamily="34" charset="0"/>
            </a:endParaRPr>
          </a:p>
          <a:p>
            <a:pPr marL="0" indent="0">
              <a:buNone/>
            </a:pPr>
            <a:r>
              <a:rPr lang="en-US" sz="1600" b="1" dirty="0">
                <a:solidFill>
                  <a:srgbClr val="FF0000"/>
                </a:solidFill>
                <a:latin typeface="Century Gothic" panose="020B0502020202020204" pitchFamily="34" charset="0"/>
              </a:rPr>
              <a:t>Always taking into account the nature, size and complexity of the entity and its business</a:t>
            </a:r>
          </a:p>
          <a:p>
            <a:pPr marL="285750" indent="-285750"/>
            <a:endParaRPr lang="en-US" sz="1800" dirty="0">
              <a:latin typeface="Century Gothic"/>
            </a:endParaRPr>
          </a:p>
        </p:txBody>
      </p:sp>
    </p:spTree>
    <p:extLst>
      <p:ext uri="{BB962C8B-B14F-4D97-AF65-F5344CB8AC3E}">
        <p14:creationId xmlns:p14="http://schemas.microsoft.com/office/powerpoint/2010/main" val="4250805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15D871-896F-DCA4-4033-928085B5329D}"/>
              </a:ext>
            </a:extLst>
          </p:cNvPr>
          <p:cNvSpPr>
            <a:spLocks noGrp="1"/>
          </p:cNvSpPr>
          <p:nvPr>
            <p:ph type="body" sz="quarter" idx="13"/>
          </p:nvPr>
        </p:nvSpPr>
        <p:spPr>
          <a:xfrm>
            <a:off x="381000" y="472610"/>
            <a:ext cx="7086600" cy="822789"/>
          </a:xfrm>
        </p:spPr>
        <p:txBody>
          <a:bodyPr/>
          <a:lstStyle/>
          <a:p>
            <a:pPr marL="0" indent="0" algn="ctr">
              <a:buNone/>
            </a:pPr>
            <a:r>
              <a:rPr lang="en-US" sz="2800" b="1">
                <a:latin typeface="Century Gothic" panose="020B0502020202020204" pitchFamily="34" charset="0"/>
              </a:rPr>
              <a:t>Key Takeaways </a:t>
            </a:r>
            <a:endParaRPr lang="en-GB" sz="2800" b="1">
              <a:latin typeface="Century Gothic" panose="020B0502020202020204" pitchFamily="34" charset="0"/>
            </a:endParaRPr>
          </a:p>
        </p:txBody>
      </p:sp>
      <p:sp>
        <p:nvSpPr>
          <p:cNvPr id="3" name="Text Placeholder 2">
            <a:extLst>
              <a:ext uri="{FF2B5EF4-FFF2-40B4-BE49-F238E27FC236}">
                <a16:creationId xmlns:a16="http://schemas.microsoft.com/office/drawing/2014/main" id="{1A9E11C5-8260-39A1-55E5-ED95CAC0AE02}"/>
              </a:ext>
            </a:extLst>
          </p:cNvPr>
          <p:cNvSpPr>
            <a:spLocks noGrp="1"/>
          </p:cNvSpPr>
          <p:nvPr>
            <p:ph type="body" sz="quarter" idx="14"/>
          </p:nvPr>
        </p:nvSpPr>
        <p:spPr>
          <a:xfrm>
            <a:off x="228600" y="1676400"/>
            <a:ext cx="8610600" cy="4708990"/>
          </a:xfrm>
        </p:spPr>
        <p:txBody>
          <a:bodyPr lIns="91440" tIns="45720" rIns="91440" bIns="45720" anchor="t"/>
          <a:lstStyle/>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400" i="1">
              <a:solidFill>
                <a:prstClr val="black">
                  <a:lumMod val="75000"/>
                  <a:lumOff val="25000"/>
                </a:prstClr>
              </a:solidFill>
              <a:latin typeface="Century Gothic"/>
              <a:ea typeface="ＭＳ Ｐゴシック" charset="0"/>
            </a:endParaRPr>
          </a:p>
          <a:p>
            <a:pPr marL="0" marR="0" lvl="0" indent="0" algn="l" defTabSz="266685" rtl="0" eaLnBrk="1" fontAlgn="auto" latinLnBrk="0" hangingPunct="1">
              <a:lnSpc>
                <a:spcPct val="100000"/>
              </a:lnSpc>
              <a:spcBef>
                <a:spcPts val="0"/>
              </a:spcBef>
              <a:spcAft>
                <a:spcPts val="0"/>
              </a:spcAft>
              <a:buSzTx/>
              <a:buNone/>
              <a:tabLst/>
              <a:defRPr/>
            </a:pPr>
            <a:endParaRPr lang="en-US" sz="1200" b="0" u="none" strike="noStrike" kern="1200" cap="none" spc="0" normalizeH="0" baseline="0" noProof="0">
              <a:ln>
                <a:noFill/>
              </a:ln>
              <a:solidFill>
                <a:srgbClr val="10253F"/>
              </a:solidFill>
              <a:effectLst/>
              <a:uLnTx/>
              <a:uFillTx/>
              <a:latin typeface="Garamond" panose="02020404030301010803" pitchFamily="18" charset="0"/>
              <a:ea typeface="ＭＳ Ｐゴシック" charset="0"/>
            </a:endParaRPr>
          </a:p>
          <a:p>
            <a:pPr marL="199390" marR="0" lvl="0" indent="-199390" algn="l" defTabSz="913467" rtl="0" eaLnBrk="1" fontAlgn="auto" latinLnBrk="0" hangingPunct="1">
              <a:lnSpc>
                <a:spcPct val="100000"/>
              </a:lnSpc>
              <a:spcAft>
                <a:spcPts val="0"/>
              </a:spcAft>
              <a:buClr>
                <a:prstClr val="black">
                  <a:lumMod val="75000"/>
                  <a:lumOff val="25000"/>
                </a:prstClr>
              </a:buClr>
              <a:buSzTx/>
              <a:buFont typeface="Wingdings" charset="2"/>
              <a:buChar char="§"/>
              <a:tabLst/>
              <a:defRPr/>
            </a:pPr>
            <a:endParaRPr lang="en-US" sz="2400" b="0" i="1" u="none" strike="noStrike" kern="1200" cap="none" spc="0" normalizeH="0" baseline="0" noProof="0">
              <a:ln>
                <a:noFill/>
              </a:ln>
              <a:solidFill>
                <a:prstClr val="black">
                  <a:lumMod val="75000"/>
                  <a:lumOff val="25000"/>
                </a:prstClr>
              </a:solidFill>
              <a:effectLst/>
              <a:uLnTx/>
              <a:uFillTx/>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400" i="1">
              <a:solidFill>
                <a:prstClr val="black">
                  <a:lumMod val="75000"/>
                  <a:lumOff val="25000"/>
                </a:prstClr>
              </a:solidFill>
              <a:latin typeface="Century Gothic"/>
              <a:ea typeface="ＭＳ Ｐゴシック" charset="0"/>
            </a:endParaRP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entury Gothic"/>
              <a:ea typeface="ＭＳ Ｐゴシック" charset="0"/>
              <a:cs typeface="+mn-cs"/>
            </a:endParaRPr>
          </a:p>
          <a:p>
            <a:endParaRPr lang="en-GB"/>
          </a:p>
        </p:txBody>
      </p:sp>
      <p:sp>
        <p:nvSpPr>
          <p:cNvPr id="4" name="Text Box 11">
            <a:extLst>
              <a:ext uri="{FF2B5EF4-FFF2-40B4-BE49-F238E27FC236}">
                <a16:creationId xmlns:a16="http://schemas.microsoft.com/office/drawing/2014/main" id="{B376DE61-9547-9A4D-AB9C-F4FF6BE4A2C3}"/>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sp>
        <p:nvSpPr>
          <p:cNvPr id="6" name="TextBox 5">
            <a:extLst>
              <a:ext uri="{FF2B5EF4-FFF2-40B4-BE49-F238E27FC236}">
                <a16:creationId xmlns:a16="http://schemas.microsoft.com/office/drawing/2014/main" id="{F9E281E6-65C9-9453-1468-918F2BDAE1D1}"/>
              </a:ext>
            </a:extLst>
          </p:cNvPr>
          <p:cNvSpPr txBox="1"/>
          <p:nvPr/>
        </p:nvSpPr>
        <p:spPr>
          <a:xfrm>
            <a:off x="381000" y="1526052"/>
            <a:ext cx="8229600" cy="5515934"/>
          </a:xfrm>
          <a:prstGeom prst="rect">
            <a:avLst/>
          </a:prstGeom>
          <a:noFill/>
        </p:spPr>
        <p:txBody>
          <a:bodyPr wrap="square">
            <a:spAutoFit/>
          </a:bodyPr>
          <a:lstStyle/>
          <a:p>
            <a:pPr marL="342900" marR="0" lvl="0" indent="-342900" rtl="0">
              <a:lnSpc>
                <a:spcPct val="107000"/>
              </a:lnSpc>
              <a:spcBef>
                <a:spcPts val="0"/>
              </a:spcBef>
              <a:spcAft>
                <a:spcPts val="800"/>
              </a:spcAft>
              <a:tabLst>
                <a:tab pos="457200" algn="l"/>
              </a:tabLst>
            </a:pPr>
            <a:r>
              <a:rPr lang="en-US" sz="1500" b="1" kern="0" dirty="0">
                <a:effectLst/>
                <a:latin typeface="Century Gothic" panose="020B0502020202020204" pitchFamily="34" charset="0"/>
                <a:ea typeface="Times New Roman" panose="02020603050405020304" pitchFamily="18" charset="0"/>
                <a:cs typeface="Arial" panose="020B0604020202020204" pitchFamily="34" charset="0"/>
              </a:rPr>
              <a:t>Rigorous Risk Management: </a:t>
            </a:r>
            <a:r>
              <a:rPr lang="en-US" sz="1500" kern="0" dirty="0">
                <a:effectLst/>
                <a:latin typeface="Century Gothic" panose="020B0502020202020204" pitchFamily="34" charset="0"/>
                <a:ea typeface="Times New Roman" panose="02020603050405020304" pitchFamily="18" charset="0"/>
                <a:cs typeface="Arial" panose="020B0604020202020204" pitchFamily="34" charset="0"/>
              </a:rPr>
              <a:t>Underscore the importance of rigorous risk management practices and oversight, particularly for entities involved in high-leverage and complex financial activities.</a:t>
            </a:r>
            <a:endParaRPr lang="en-US" sz="1500" kern="100" dirty="0">
              <a:effectLst/>
              <a:latin typeface="Century Gothic" panose="020B0502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sz="1500" b="1" kern="0" dirty="0">
                <a:effectLst/>
                <a:latin typeface="Century Gothic" panose="020B0502020202020204" pitchFamily="34" charset="0"/>
                <a:ea typeface="Times New Roman" panose="02020603050405020304" pitchFamily="18" charset="0"/>
                <a:cs typeface="Arial" panose="020B0604020202020204" pitchFamily="34" charset="0"/>
              </a:rPr>
              <a:t>Effective Monitoring and Enforcement: </a:t>
            </a:r>
            <a:r>
              <a:rPr lang="en-US" sz="1500" kern="0" dirty="0">
                <a:effectLst/>
                <a:latin typeface="Century Gothic" panose="020B0502020202020204" pitchFamily="34" charset="0"/>
                <a:ea typeface="Times New Roman" panose="02020603050405020304" pitchFamily="18" charset="0"/>
                <a:cs typeface="Arial" panose="020B0604020202020204" pitchFamily="34" charset="0"/>
              </a:rPr>
              <a:t>The need for effective regulatory monitoring and enforcement mechanisms is critical to prevent and detect fraudulent activities and systemic risks issues.</a:t>
            </a:r>
            <a:endParaRPr lang="en-US" sz="1500" kern="100" dirty="0">
              <a:effectLst/>
              <a:latin typeface="Century Gothic" panose="020B0502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sz="1500" b="1" kern="0" dirty="0">
                <a:effectLst/>
                <a:latin typeface="Century Gothic" panose="020B0502020202020204" pitchFamily="34" charset="0"/>
                <a:ea typeface="Times New Roman" panose="02020603050405020304" pitchFamily="18" charset="0"/>
                <a:cs typeface="Arial" panose="020B0604020202020204" pitchFamily="34" charset="0"/>
              </a:rPr>
              <a:t>Transparency and Accountability: </a:t>
            </a:r>
            <a:r>
              <a:rPr lang="en-US" sz="1500" kern="0" dirty="0">
                <a:effectLst/>
                <a:latin typeface="Century Gothic" panose="020B0502020202020204" pitchFamily="34" charset="0"/>
                <a:ea typeface="Times New Roman" panose="02020603050405020304" pitchFamily="18" charset="0"/>
                <a:cs typeface="Arial" panose="020B0604020202020204" pitchFamily="34" charset="0"/>
              </a:rPr>
              <a:t>Increased transparency and accountability measures are essential to ensure that market participants and service providers operate within regulatory frameworks and adhere to ethical standards.</a:t>
            </a:r>
            <a:endParaRPr lang="en-US" sz="1500" kern="100" dirty="0">
              <a:effectLst/>
              <a:latin typeface="Century Gothic" panose="020B0502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sz="1500" b="1" kern="0" dirty="0">
                <a:effectLst/>
                <a:latin typeface="Century Gothic" panose="020B0502020202020204" pitchFamily="34" charset="0"/>
                <a:ea typeface="Times New Roman" panose="02020603050405020304" pitchFamily="18" charset="0"/>
                <a:cs typeface="Arial" panose="020B0604020202020204" pitchFamily="34" charset="0"/>
              </a:rPr>
              <a:t>Systemic Risk Awareness: </a:t>
            </a:r>
            <a:r>
              <a:rPr lang="en-US" sz="1500" kern="0" dirty="0">
                <a:effectLst/>
                <a:latin typeface="Century Gothic" panose="020B0502020202020204" pitchFamily="34" charset="0"/>
                <a:ea typeface="Times New Roman" panose="02020603050405020304" pitchFamily="18" charset="0"/>
                <a:cs typeface="Arial" panose="020B0604020202020204" pitchFamily="34" charset="0"/>
              </a:rPr>
              <a:t>Awareness and assessment of systemic risk are vital to prevent financial instability resulting from the failure of significant market participants.</a:t>
            </a:r>
          </a:p>
          <a:p>
            <a:pPr marL="342900" indent="-342900">
              <a:lnSpc>
                <a:spcPct val="107000"/>
              </a:lnSpc>
              <a:spcAft>
                <a:spcPts val="800"/>
              </a:spcAft>
              <a:tabLst>
                <a:tab pos="457200" algn="l"/>
              </a:tabLst>
            </a:pPr>
            <a:r>
              <a:rPr lang="en-US" sz="1500" b="1" kern="0" dirty="0">
                <a:effectLst/>
                <a:latin typeface="Century Gothic" panose="020B0502020202020204" pitchFamily="34" charset="0"/>
                <a:ea typeface="Times New Roman" panose="02020603050405020304" pitchFamily="18" charset="0"/>
                <a:cs typeface="Arial" panose="020B0604020202020204" pitchFamily="34" charset="0"/>
              </a:rPr>
              <a:t>Regulatory Skepticism: </a:t>
            </a:r>
            <a:r>
              <a:rPr lang="en-US" sz="1500" kern="0" dirty="0">
                <a:latin typeface="Century Gothic" panose="020B0502020202020204" pitchFamily="34" charset="0"/>
                <a:ea typeface="Times New Roman" panose="02020603050405020304" pitchFamily="18" charset="0"/>
                <a:cs typeface="Arial" panose="020B0604020202020204" pitchFamily="34" charset="0"/>
              </a:rPr>
              <a:t>Market and product skills for assessment and risk identification purposes are required for proper and effective supervisory exertion</a:t>
            </a:r>
            <a:r>
              <a:rPr lang="en-US" sz="1500" kern="0" dirty="0">
                <a:effectLst/>
                <a:latin typeface="Century Gothic" panose="020B0502020202020204" pitchFamily="34" charset="0"/>
                <a:ea typeface="Times New Roman" panose="02020603050405020304" pitchFamily="18" charset="0"/>
                <a:cs typeface="Arial" panose="020B0604020202020204" pitchFamily="34" charset="0"/>
              </a:rPr>
              <a:t>.</a:t>
            </a:r>
          </a:p>
          <a:p>
            <a:pPr marL="342900" indent="-342900">
              <a:lnSpc>
                <a:spcPct val="107000"/>
              </a:lnSpc>
              <a:spcAft>
                <a:spcPts val="800"/>
              </a:spcAft>
              <a:tabLst>
                <a:tab pos="457200" algn="l"/>
              </a:tabLst>
            </a:pPr>
            <a:r>
              <a:rPr lang="en-US" sz="1500" b="1" kern="0" dirty="0">
                <a:effectLst/>
                <a:latin typeface="Century Gothic" panose="020B0502020202020204" pitchFamily="34" charset="0"/>
                <a:ea typeface="Times New Roman" panose="02020603050405020304" pitchFamily="18" charset="0"/>
                <a:cs typeface="Arial" panose="020B0604020202020204" pitchFamily="34" charset="0"/>
              </a:rPr>
              <a:t>Investor Protection and Innovation: </a:t>
            </a:r>
            <a:r>
              <a:rPr lang="en-US" sz="1500" kern="0" dirty="0">
                <a:effectLst/>
                <a:latin typeface="Century Gothic" panose="020B0502020202020204" pitchFamily="34" charset="0"/>
                <a:ea typeface="Times New Roman" panose="02020603050405020304" pitchFamily="18" charset="0"/>
                <a:cs typeface="Arial" panose="020B0604020202020204" pitchFamily="34" charset="0"/>
              </a:rPr>
              <a:t>Protection of investor and market integrity are not exclusively market conduct matters. Exerting proper prudential supervision is of utmost importance.</a:t>
            </a:r>
          </a:p>
          <a:p>
            <a:pPr marL="342900" indent="-342900">
              <a:lnSpc>
                <a:spcPct val="107000"/>
              </a:lnSpc>
              <a:spcAft>
                <a:spcPts val="800"/>
              </a:spcAft>
              <a:tabLst>
                <a:tab pos="457200" algn="l"/>
              </a:tabLst>
            </a:pPr>
            <a:endParaRPr lang="en-US" sz="1600" kern="0" dirty="0">
              <a:effectLst/>
              <a:latin typeface="Century Gothic" panose="020B0502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tabLst>
                <a:tab pos="457200" algn="l"/>
              </a:tabLst>
            </a:pPr>
            <a:endParaRPr lang="en-US" sz="1600" kern="100" dirty="0">
              <a:effectLst/>
              <a:latin typeface="Century Gothic" panose="020B0502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3247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4BAD3-31EB-7EC1-DACC-0101206C23F3}"/>
              </a:ext>
            </a:extLst>
          </p:cNvPr>
          <p:cNvSpPr txBox="1"/>
          <p:nvPr/>
        </p:nvSpPr>
        <p:spPr>
          <a:xfrm>
            <a:off x="195018" y="1317224"/>
            <a:ext cx="5424004" cy="5078313"/>
          </a:xfrm>
          <a:prstGeom prst="rect">
            <a:avLst/>
          </a:prstGeom>
          <a:noFill/>
        </p:spPr>
        <p:txBody>
          <a:bodyPr wrap="square" rtlCol="0">
            <a:spAutoFit/>
          </a:bodyPr>
          <a:lstStyle/>
          <a:p>
            <a:pPr marL="285750" marR="0" lvl="0" indent="-285750" defTabSz="9134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1F497D">
                    <a:lumMod val="50000"/>
                  </a:srgbClr>
                </a:solidFill>
                <a:latin typeface="Century Gothic" panose="020B0502020202020204" pitchFamily="34" charset="0"/>
              </a:rPr>
              <a:t>T</a:t>
            </a:r>
            <a:r>
              <a:rPr kumimoji="0" lang="en-US" b="0" i="0" u="none" strike="noStrike" kern="1200" cap="none" spc="0" normalizeH="0" baseline="0" noProof="0" dirty="0" err="1">
                <a:ln>
                  <a:noFill/>
                </a:ln>
                <a:solidFill>
                  <a:srgbClr val="1F497D">
                    <a:lumMod val="50000"/>
                  </a:srgbClr>
                </a:solidFill>
                <a:effectLst/>
                <a:uLnTx/>
                <a:uFillTx/>
                <a:latin typeface="Century Gothic" panose="020B0502020202020204" pitchFamily="34" charset="0"/>
              </a:rPr>
              <a:t>ransition</a:t>
            </a:r>
            <a:r>
              <a:rPr kumimoji="0" lang="en-US" b="0" i="0" u="none" strike="noStrike" kern="1200" cap="none" spc="0" normalizeH="0" baseline="0" noProof="0" dirty="0">
                <a:ln>
                  <a:noFill/>
                </a:ln>
                <a:solidFill>
                  <a:srgbClr val="1F497D">
                    <a:lumMod val="50000"/>
                  </a:srgbClr>
                </a:solidFill>
                <a:effectLst/>
                <a:uLnTx/>
                <a:uFillTx/>
                <a:latin typeface="Century Gothic" panose="020B0502020202020204" pitchFamily="34" charset="0"/>
              </a:rPr>
              <a:t> from a predominantly banking centric financial system to a market-based system happening (!?)</a:t>
            </a:r>
            <a:r>
              <a:rPr kumimoji="0" lang="en-US" b="0" i="0" u="none" strike="noStrike" kern="1200" cap="none" spc="0" normalizeH="0" noProof="0" dirty="0">
                <a:ln>
                  <a:noFill/>
                </a:ln>
                <a:solidFill>
                  <a:srgbClr val="1F497D">
                    <a:lumMod val="50000"/>
                  </a:srgbClr>
                </a:solidFill>
                <a:effectLst/>
                <a:uLnTx/>
                <a:uFillTx/>
                <a:latin typeface="Century Gothic" panose="020B0502020202020204" pitchFamily="34" charset="0"/>
              </a:rPr>
              <a:t>.</a:t>
            </a:r>
          </a:p>
          <a:p>
            <a:pPr marL="285750" marR="0" lvl="0" indent="-285750" algn="l" defTabSz="9134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solidFill>
                <a:srgbClr val="1F497D">
                  <a:lumMod val="50000"/>
                </a:srgbClr>
              </a:solidFill>
              <a:latin typeface="Century Gothic" panose="020B0502020202020204" pitchFamily="34" charset="0"/>
            </a:endParaRPr>
          </a:p>
          <a:p>
            <a:pPr marL="285750" marR="0" lvl="0" indent="-285750" algn="l" defTabSz="9134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noProof="0" dirty="0">
                <a:ln>
                  <a:noFill/>
                </a:ln>
                <a:solidFill>
                  <a:srgbClr val="1F497D">
                    <a:lumMod val="50000"/>
                  </a:srgbClr>
                </a:solidFill>
                <a:effectLst/>
                <a:uLnTx/>
                <a:uFillTx/>
                <a:latin typeface="Century Gothic" panose="020B0502020202020204" pitchFamily="34" charset="0"/>
              </a:rPr>
              <a:t>The Securities/Capital Market </a:t>
            </a:r>
            <a:r>
              <a:rPr lang="en-US" dirty="0">
                <a:solidFill>
                  <a:srgbClr val="1F497D">
                    <a:lumMod val="50000"/>
                  </a:srgbClr>
                </a:solidFill>
                <a:latin typeface="Century Gothic" panose="020B0502020202020204" pitchFamily="34" charset="0"/>
              </a:rPr>
              <a:t>of emerging markets can be deemed</a:t>
            </a:r>
            <a:r>
              <a:rPr kumimoji="0" lang="en-US" b="0" i="0" u="none" strike="noStrike" kern="1200" cap="none" spc="0" normalizeH="0" noProof="0" dirty="0">
                <a:ln>
                  <a:noFill/>
                </a:ln>
                <a:solidFill>
                  <a:srgbClr val="1F497D">
                    <a:lumMod val="50000"/>
                  </a:srgbClr>
                </a:solidFill>
                <a:effectLst/>
                <a:uLnTx/>
                <a:uFillTx/>
                <a:latin typeface="Century Gothic" panose="020B0502020202020204" pitchFamily="34" charset="0"/>
              </a:rPr>
              <a:t> shallow and underdeveloped as a result of a lack </a:t>
            </a:r>
            <a:r>
              <a:rPr lang="en-US" noProof="0" dirty="0">
                <a:solidFill>
                  <a:srgbClr val="1F497D">
                    <a:lumMod val="50000"/>
                  </a:srgbClr>
                </a:solidFill>
                <a:latin typeface="Century Gothic" panose="020B0502020202020204" pitchFamily="34" charset="0"/>
              </a:rPr>
              <a:t>of secondary market conditions and local retail investors’ participation.</a:t>
            </a:r>
          </a:p>
          <a:p>
            <a:pPr marL="285750" marR="0" lvl="0" indent="-285750" algn="l" defTabSz="9134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dirty="0">
              <a:ln>
                <a:noFill/>
              </a:ln>
              <a:solidFill>
                <a:srgbClr val="1F497D">
                  <a:lumMod val="50000"/>
                </a:srgbClr>
              </a:solidFill>
              <a:effectLst/>
              <a:uLnTx/>
              <a:uFillTx/>
              <a:latin typeface="Century Gothic" panose="020B0502020202020204" pitchFamily="34" charset="0"/>
            </a:endParaRPr>
          </a:p>
          <a:p>
            <a:pPr marL="285750" marR="0" lvl="0" indent="-285750" algn="l" defTabSz="9134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solidFill>
                  <a:srgbClr val="1F497D">
                    <a:lumMod val="50000"/>
                  </a:srgbClr>
                </a:solidFill>
                <a:latin typeface="Century Gothic" panose="020B0502020202020204" pitchFamily="34" charset="0"/>
              </a:rPr>
              <a:t>The Securities/Capital Markets in emerging markets such as Jamaica have potential for growth and potential to create a vibrant financial market with a global </a:t>
            </a:r>
            <a:r>
              <a:rPr lang="en-US" dirty="0">
                <a:solidFill>
                  <a:srgbClr val="1F497D">
                    <a:lumMod val="50000"/>
                  </a:srgbClr>
                </a:solidFill>
                <a:latin typeface="Century Gothic" panose="020B0502020202020204" pitchFamily="34" charset="0"/>
              </a:rPr>
              <a:t>interconnectedness</a:t>
            </a:r>
            <a:r>
              <a:rPr lang="en-US" noProof="0" dirty="0">
                <a:solidFill>
                  <a:srgbClr val="1F497D">
                    <a:lumMod val="50000"/>
                  </a:srgbClr>
                </a:solidFill>
                <a:latin typeface="Century Gothic" panose="020B0502020202020204" pitchFamily="34" charset="0"/>
              </a:rPr>
              <a:t>. </a:t>
            </a:r>
          </a:p>
          <a:p>
            <a:pPr marL="285750" marR="0" lvl="0" indent="-285750" algn="l" defTabSz="9134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dirty="0">
              <a:ln>
                <a:noFill/>
              </a:ln>
              <a:solidFill>
                <a:srgbClr val="1F497D">
                  <a:lumMod val="50000"/>
                </a:srgbClr>
              </a:solidFill>
              <a:effectLst/>
              <a:uLnTx/>
              <a:uFillTx/>
              <a:latin typeface="Century Gothic" panose="020B0502020202020204" pitchFamily="34" charset="0"/>
            </a:endParaRPr>
          </a:p>
          <a:p>
            <a:pPr marL="285750" marR="0" lvl="0" indent="-285750" algn="l" defTabSz="9134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1F497D">
                    <a:lumMod val="50000"/>
                  </a:srgbClr>
                </a:solidFill>
                <a:latin typeface="Century Gothic" panose="020B0502020202020204" pitchFamily="34" charset="0"/>
              </a:rPr>
              <a:t>Proper surveillance of the </a:t>
            </a:r>
            <a:r>
              <a:rPr kumimoji="0" lang="en-US" b="0" i="0" u="none" strike="noStrike" kern="1200" cap="none" spc="0" normalizeH="0" dirty="0">
                <a:ln>
                  <a:noFill/>
                </a:ln>
                <a:solidFill>
                  <a:srgbClr val="1F497D">
                    <a:lumMod val="50000"/>
                  </a:srgbClr>
                </a:solidFill>
                <a:effectLst/>
                <a:uLnTx/>
                <a:uFillTx/>
                <a:latin typeface="Century Gothic" panose="020B0502020202020204" pitchFamily="34" charset="0"/>
              </a:rPr>
              <a:t>eco-system is of utmost importance.</a:t>
            </a:r>
          </a:p>
        </p:txBody>
      </p:sp>
      <p:sp>
        <p:nvSpPr>
          <p:cNvPr id="5" name="TextBox 4">
            <a:extLst>
              <a:ext uri="{FF2B5EF4-FFF2-40B4-BE49-F238E27FC236}">
                <a16:creationId xmlns:a16="http://schemas.microsoft.com/office/drawing/2014/main" id="{747E8E4A-F369-ABFC-F881-23F0C90FABF3}"/>
              </a:ext>
            </a:extLst>
          </p:cNvPr>
          <p:cNvSpPr txBox="1"/>
          <p:nvPr/>
        </p:nvSpPr>
        <p:spPr>
          <a:xfrm>
            <a:off x="901700" y="322094"/>
            <a:ext cx="4953000" cy="830997"/>
          </a:xfrm>
          <a:prstGeom prst="rect">
            <a:avLst/>
          </a:prstGeom>
          <a:noFill/>
        </p:spPr>
        <p:txBody>
          <a:bodyPr wrap="square" rtlCol="0">
            <a:spAutoFit/>
          </a:bodyPr>
          <a:lstStyle/>
          <a:p>
            <a:r>
              <a:rPr lang="en-US" sz="2400" b="1">
                <a:latin typeface="Century Gothic" panose="020B0502020202020204" pitchFamily="34" charset="0"/>
              </a:rPr>
              <a:t>Global Securities Markets:</a:t>
            </a:r>
          </a:p>
          <a:p>
            <a:r>
              <a:rPr lang="en-US" sz="2400" b="1">
                <a:latin typeface="Century Gothic" panose="020B0502020202020204" pitchFamily="34" charset="0"/>
              </a:rPr>
              <a:t>Some quick observations</a:t>
            </a:r>
            <a:endParaRPr lang="en-GB" sz="2400" b="1" dirty="0">
              <a:latin typeface="Century Gothic" panose="020B0502020202020204" pitchFamily="34" charset="0"/>
            </a:endParaRPr>
          </a:p>
        </p:txBody>
      </p:sp>
      <p:pic>
        <p:nvPicPr>
          <p:cNvPr id="6" name="Picture 5">
            <a:extLst>
              <a:ext uri="{FF2B5EF4-FFF2-40B4-BE49-F238E27FC236}">
                <a16:creationId xmlns:a16="http://schemas.microsoft.com/office/drawing/2014/main" id="{4A440D49-F0D6-89FB-3787-0F620284C92F}"/>
              </a:ext>
            </a:extLst>
          </p:cNvPr>
          <p:cNvPicPr>
            <a:picLocks noChangeAspect="1"/>
          </p:cNvPicPr>
          <p:nvPr/>
        </p:nvPicPr>
        <p:blipFill>
          <a:blip r:embed="rId2"/>
          <a:stretch>
            <a:fillRect/>
          </a:stretch>
        </p:blipFill>
        <p:spPr>
          <a:xfrm>
            <a:off x="5466522" y="1272208"/>
            <a:ext cx="3482460" cy="5168347"/>
          </a:xfrm>
          <a:prstGeom prst="rect">
            <a:avLst/>
          </a:prstGeom>
        </p:spPr>
      </p:pic>
    </p:spTree>
    <p:extLst>
      <p:ext uri="{BB962C8B-B14F-4D97-AF65-F5344CB8AC3E}">
        <p14:creationId xmlns:p14="http://schemas.microsoft.com/office/powerpoint/2010/main" val="9893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55390" y="461506"/>
            <a:ext cx="7000339" cy="605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sz="2400">
                <a:solidFill>
                  <a:schemeClr val="tx1"/>
                </a:solidFill>
                <a:latin typeface="Arial" charset="0"/>
                <a:ea typeface="ＭＳ Ｐゴシック" pitchFamily="16" charset="-128"/>
              </a:defRPr>
            </a:lvl1pPr>
            <a:lvl2pPr marL="742950" indent="-285750" algn="l">
              <a:defRPr sz="2400">
                <a:solidFill>
                  <a:schemeClr val="tx1"/>
                </a:solidFill>
                <a:latin typeface="Arial" charset="0"/>
                <a:ea typeface="ＭＳ Ｐゴシック" pitchFamily="16" charset="-128"/>
              </a:defRPr>
            </a:lvl2pPr>
            <a:lvl3pPr marL="1143000" indent="-228600" algn="l">
              <a:defRPr sz="2400">
                <a:solidFill>
                  <a:schemeClr val="tx1"/>
                </a:solidFill>
                <a:latin typeface="Arial" charset="0"/>
                <a:ea typeface="ＭＳ Ｐゴシック" pitchFamily="16" charset="-128"/>
              </a:defRPr>
            </a:lvl3pPr>
            <a:lvl4pPr marL="1600200" indent="-228600" algn="l">
              <a:defRPr sz="2400">
                <a:solidFill>
                  <a:schemeClr val="tx1"/>
                </a:solidFill>
                <a:latin typeface="Arial" charset="0"/>
                <a:ea typeface="ＭＳ Ｐゴシック" pitchFamily="16" charset="-128"/>
              </a:defRPr>
            </a:lvl4pPr>
            <a:lvl5pPr marL="2057400" indent="-228600" algn="l">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0" marR="0" lvl="0" indent="0" algn="l" defTabSz="914400" rtl="0" eaLnBrk="1" fontAlgn="auto" latinLnBrk="0" hangingPunct="1">
              <a:lnSpc>
                <a:spcPts val="4000"/>
              </a:lnSpc>
              <a:spcBef>
                <a:spcPts val="0"/>
              </a:spcBef>
              <a:spcAft>
                <a:spcPts val="0"/>
              </a:spcAft>
              <a:buClrTx/>
              <a:buSzTx/>
              <a:buFontTx/>
              <a:buNone/>
              <a:tabLst/>
              <a:defRPr/>
            </a:pPr>
            <a:r>
              <a:rPr lang="en-US" sz="3600" b="1" spc="-300" dirty="0">
                <a:solidFill>
                  <a:srgbClr val="1F497D">
                    <a:lumMod val="50000"/>
                  </a:srgbClr>
                </a:solidFill>
                <a:latin typeface="Century Gothic" panose="020B0502020202020204" pitchFamily="34" charset="0"/>
              </a:rPr>
              <a:t>Securities Regulatory </a:t>
            </a:r>
            <a:r>
              <a:rPr kumimoji="0" lang="en-US" sz="3600" b="1" i="0" u="none" strike="noStrike" kern="1200" cap="none" spc="-300" normalizeH="0" baseline="0" noProof="0" dirty="0">
                <a:ln>
                  <a:noFill/>
                </a:ln>
                <a:solidFill>
                  <a:srgbClr val="1F497D">
                    <a:lumMod val="50000"/>
                  </a:srgbClr>
                </a:solidFill>
                <a:effectLst/>
                <a:uLnTx/>
                <a:uFillTx/>
                <a:latin typeface="Century Gothic" panose="020B0502020202020204" pitchFamily="34" charset="0"/>
                <a:ea typeface="ＭＳ Ｐゴシック" pitchFamily="16" charset="-128"/>
                <a:cs typeface="+mn-cs"/>
              </a:rPr>
              <a:t>Roadmap</a:t>
            </a:r>
          </a:p>
        </p:txBody>
      </p:sp>
      <p:sp>
        <p:nvSpPr>
          <p:cNvPr id="6"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a:ln>
                  <a:noFill/>
                </a:ln>
                <a:solidFill>
                  <a:srgbClr val="A7A9AC"/>
                </a:solidFill>
                <a:effectLst/>
                <a:uLnTx/>
                <a:uFillTx/>
                <a:latin typeface="Century Gothic"/>
                <a:ea typeface="ＭＳ Ｐゴシック" charset="0"/>
                <a:cs typeface="Century Gothic"/>
              </a:rPr>
              <a:t>Qatar Financial Centre </a:t>
            </a:r>
            <a:r>
              <a:rPr kumimoji="0" lang="en-US" sz="1000" b="1" i="0" u="none" strike="noStrike" kern="1200" cap="none" spc="0" normalizeH="0" baseline="0" noProof="0">
                <a:ln>
                  <a:noFill/>
                </a:ln>
                <a:solidFill>
                  <a:srgbClr val="A7A9AC"/>
                </a:solidFill>
                <a:effectLst/>
                <a:uLnTx/>
                <a:uFillTx/>
                <a:latin typeface="Century Gothic"/>
                <a:ea typeface="ＭＳ Ｐゴシック" charset="0"/>
                <a:cs typeface="Century Gothic"/>
              </a:rPr>
              <a:t>Regulatory Authority</a:t>
            </a:r>
            <a:endParaRPr kumimoji="0" lang="en-US" sz="1000" b="0" i="0" u="none" strike="noStrike" kern="1200" cap="none" spc="0" normalizeH="0" baseline="0" noProof="0">
              <a:ln>
                <a:noFill/>
              </a:ln>
              <a:solidFill>
                <a:prstClr val="black"/>
              </a:solidFill>
              <a:effectLst/>
              <a:uLnTx/>
              <a:uFillTx/>
              <a:latin typeface="Century Gothic"/>
              <a:ea typeface="ＭＳ Ｐゴシック" charset="0"/>
              <a:cs typeface="Century Gothic"/>
            </a:endParaRPr>
          </a:p>
        </p:txBody>
      </p:sp>
      <p:sp>
        <p:nvSpPr>
          <p:cNvPr id="2" name="Content Placeholder 2">
            <a:extLst>
              <a:ext uri="{FF2B5EF4-FFF2-40B4-BE49-F238E27FC236}">
                <a16:creationId xmlns:a16="http://schemas.microsoft.com/office/drawing/2014/main" id="{7FFB2525-EAB6-F807-9171-78F035D049DD}"/>
              </a:ext>
            </a:extLst>
          </p:cNvPr>
          <p:cNvSpPr txBox="1">
            <a:spLocks/>
          </p:cNvSpPr>
          <p:nvPr/>
        </p:nvSpPr>
        <p:spPr>
          <a:xfrm>
            <a:off x="355390" y="1345323"/>
            <a:ext cx="8560009" cy="4616736"/>
          </a:xfrm>
          <a:prstGeom prst="rect">
            <a:avLst/>
          </a:prstGeom>
        </p:spPr>
        <p:txBody>
          <a:bodyPr wrap="square" lIns="0" tIns="0" rIns="0" bIns="0">
            <a:noAutofit/>
          </a:bodyPr>
          <a:lstStyle>
            <a:lvl1pPr>
              <a:defRPr>
                <a:latin typeface="Garamond" panose="02020404030301010803" pitchFamily="18" charset="0"/>
              </a:defRPr>
            </a:lvl1p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Upscaling Supervisory Capacity and Capabilities: further develop supervisory approach and reach (risk-based, conduct, and intrusive).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Upgrading and enhancing national and international visibility, recognition, and reputation of our securities market infrastructure including its supervision: Engagement and participation (regional and global).</a:t>
            </a:r>
            <a:r>
              <a:rPr kumimoji="0" lang="en-US" b="1"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Engaging peer Regulators (local and global) for technical and  also relational objectives. Risk and Oversight Committees ?</a:t>
            </a:r>
            <a:r>
              <a:rPr kumimoji="0" lang="en-US" b="0" u="none" strike="noStrike" kern="0" cap="none" spc="0" normalizeH="0" baseline="0" noProof="0" dirty="0">
                <a:ln>
                  <a:noFill/>
                </a:ln>
                <a:solidFill>
                  <a:srgbClr val="4F81BD">
                    <a:lumMod val="50000"/>
                  </a:srgbClr>
                </a:solidFill>
                <a:effectLst/>
                <a:uLnTx/>
                <a:uFillTx/>
                <a:latin typeface="Garamond" panose="02020404030301010803" pitchFamily="18" charset="0"/>
                <a:ea typeface="+mn-ea"/>
                <a:cs typeface="+mn-cs"/>
              </a:rPr>
              <a:t> </a:t>
            </a:r>
            <a:endPar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(Actively) engaging market participants for enhanced ancillary services</a:t>
            </a:r>
            <a:r>
              <a:rPr lang="en-US" kern="0" dirty="0">
                <a:solidFill>
                  <a:prstClr val="black"/>
                </a:solidFill>
                <a:latin typeface="Century Gothic" panose="020B0502020202020204" pitchFamily="34" charset="0"/>
              </a:rPr>
              <a:t> for a h</a:t>
            </a:r>
            <a:r>
              <a:rPr kumimoji="0" lang="en-US" b="0" u="none" strike="noStrike" kern="0" cap="none" spc="0" normalizeH="0" baseline="0" noProof="0" dirty="0" err="1">
                <a:ln>
                  <a:noFill/>
                </a:ln>
                <a:solidFill>
                  <a:prstClr val="black"/>
                </a:solidFill>
                <a:effectLst/>
                <a:uLnTx/>
                <a:uFillTx/>
                <a:latin typeface="Century Gothic" panose="020B0502020202020204" pitchFamily="34" charset="0"/>
                <a:ea typeface="+mn-ea"/>
                <a:cs typeface="+mn-cs"/>
              </a:rPr>
              <a:t>ealthy</a:t>
            </a:r>
            <a:r>
              <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 and efficient eco-system.</a:t>
            </a:r>
            <a:r>
              <a:rPr kumimoji="0" lang="en-US" b="0" u="none" strike="noStrike" kern="0" cap="none" spc="0" normalizeH="0" baseline="0" noProof="0" dirty="0">
                <a:ln>
                  <a:noFill/>
                </a:ln>
                <a:solidFill>
                  <a:srgbClr val="4F81BD">
                    <a:lumMod val="50000"/>
                  </a:srgbClr>
                </a:solidFill>
                <a:effectLst/>
                <a:uLnTx/>
                <a:uFillTx/>
                <a:latin typeface="Garamond" panose="02020404030301010803" pitchFamily="18" charset="0"/>
                <a:ea typeface="+mn-ea"/>
                <a:cs typeface="+mn-cs"/>
              </a:rPr>
              <a:t>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Platforms, Exchanges, policies and Supervisory Framework should be up to current international standards.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Achieve Regulatory nimbleness to be adaptable to constant changes and growth.</a:t>
            </a:r>
          </a:p>
        </p:txBody>
      </p:sp>
    </p:spTree>
    <p:extLst>
      <p:ext uri="{BB962C8B-B14F-4D97-AF65-F5344CB8AC3E}">
        <p14:creationId xmlns:p14="http://schemas.microsoft.com/office/powerpoint/2010/main" val="3337940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616459"/>
            <a:ext cx="6727371" cy="1371600"/>
          </a:xfrm>
        </p:spPr>
        <p:txBody>
          <a:bodyPr>
            <a:normAutofit fontScale="90000"/>
          </a:bodyPr>
          <a:lstStyle/>
          <a:p>
            <a:pPr defTabSz="1174445">
              <a:lnSpc>
                <a:spcPts val="5143"/>
              </a:lnSpc>
            </a:pPr>
            <a:r>
              <a:rPr lang="en-US" sz="5143" b="1" spc="-386" dirty="0">
                <a:solidFill>
                  <a:schemeClr val="tx2">
                    <a:lumMod val="50000"/>
                  </a:schemeClr>
                </a:solidFill>
                <a:latin typeface="Century Gothic" panose="020B0502020202020204" pitchFamily="34" charset="0"/>
                <a:ea typeface="+mn-ea"/>
                <a:cs typeface="+mn-cs"/>
              </a:rPr>
              <a:t>Re-thinking our Supervisory approach </a:t>
            </a:r>
          </a:p>
        </p:txBody>
      </p:sp>
      <p:sp>
        <p:nvSpPr>
          <p:cNvPr id="3" name="Text Placeholder 2"/>
          <p:cNvSpPr>
            <a:spLocks noGrp="1"/>
          </p:cNvSpPr>
          <p:nvPr>
            <p:ph type="body" idx="1"/>
          </p:nvPr>
        </p:nvSpPr>
        <p:spPr>
          <a:xfrm>
            <a:off x="2612572" y="2547257"/>
            <a:ext cx="6439370" cy="4043006"/>
          </a:xfrm>
        </p:spPr>
        <p:txBody>
          <a:bodyPr>
            <a:normAutofit lnSpcReduction="10000"/>
          </a:bodyPr>
          <a:lstStyle/>
          <a:p>
            <a:pPr marL="367389" indent="-367389" fontAlgn="base"/>
            <a:r>
              <a:rPr lang="en-US" dirty="0">
                <a:solidFill>
                  <a:schemeClr val="tx2">
                    <a:lumMod val="75000"/>
                  </a:schemeClr>
                </a:solidFill>
                <a:latin typeface="Century Gothic" panose="020B0502020202020204" pitchFamily="34" charset="0"/>
              </a:rPr>
              <a:t>Structural or cosmetic change(s) required? </a:t>
            </a:r>
          </a:p>
          <a:p>
            <a:pPr marL="367389" indent="-367389" fontAlgn="base">
              <a:buFont typeface="Wingdings" panose="05000000000000000000" pitchFamily="2" charset="2"/>
              <a:buChar char="Ø"/>
            </a:pPr>
            <a:r>
              <a:rPr lang="en-US" sz="1800" dirty="0">
                <a:solidFill>
                  <a:schemeClr val="tx2">
                    <a:lumMod val="75000"/>
                  </a:schemeClr>
                </a:solidFill>
                <a:latin typeface="Century Gothic" panose="020B0502020202020204" pitchFamily="34" charset="0"/>
              </a:rPr>
              <a:t>Solving or Managing problems</a:t>
            </a:r>
          </a:p>
          <a:p>
            <a:pPr marL="367389" indent="-367389" fontAlgn="base">
              <a:buFont typeface="Wingdings" panose="05000000000000000000" pitchFamily="2" charset="2"/>
              <a:buChar char="Ø"/>
            </a:pPr>
            <a:endParaRPr lang="en-US" sz="1800" dirty="0">
              <a:solidFill>
                <a:schemeClr val="tx2">
                  <a:lumMod val="75000"/>
                </a:schemeClr>
              </a:solidFill>
              <a:latin typeface="Century Gothic" panose="020B0502020202020204" pitchFamily="34" charset="0"/>
            </a:endParaRPr>
          </a:p>
          <a:p>
            <a:pPr marL="367389" indent="-367389" fontAlgn="base"/>
            <a:r>
              <a:rPr lang="en-US" dirty="0">
                <a:solidFill>
                  <a:schemeClr val="tx2">
                    <a:lumMod val="75000"/>
                  </a:schemeClr>
                </a:solidFill>
                <a:latin typeface="Century Gothic" panose="020B0502020202020204" pitchFamily="34" charset="0"/>
              </a:rPr>
              <a:t>Behavioral, Cultural or  institutional change(s) required?</a:t>
            </a:r>
          </a:p>
          <a:p>
            <a:pPr marL="367389" indent="-367389" fontAlgn="base">
              <a:buFont typeface="Wingdings" panose="05000000000000000000" pitchFamily="2" charset="2"/>
              <a:buChar char="Ø"/>
            </a:pPr>
            <a:r>
              <a:rPr lang="en-US" sz="1800" dirty="0">
                <a:solidFill>
                  <a:schemeClr val="tx2">
                    <a:lumMod val="75000"/>
                  </a:schemeClr>
                </a:solidFill>
                <a:latin typeface="Century Gothic" panose="020B0502020202020204" pitchFamily="34" charset="0"/>
              </a:rPr>
              <a:t>Transparency is usually the most helpful tool</a:t>
            </a:r>
          </a:p>
          <a:p>
            <a:pPr fontAlgn="base"/>
            <a:endParaRPr lang="en-US" sz="1800" dirty="0">
              <a:solidFill>
                <a:schemeClr val="tx2">
                  <a:lumMod val="75000"/>
                </a:schemeClr>
              </a:solidFill>
              <a:latin typeface="Century Gothic" panose="020B0502020202020204" pitchFamily="34" charset="0"/>
            </a:endParaRPr>
          </a:p>
          <a:p>
            <a:pPr marL="367389" indent="-367389" fontAlgn="base"/>
            <a:r>
              <a:rPr lang="en-US" dirty="0">
                <a:solidFill>
                  <a:schemeClr val="tx2">
                    <a:lumMod val="75000"/>
                  </a:schemeClr>
                </a:solidFill>
                <a:latin typeface="Century Gothic" panose="020B0502020202020204" pitchFamily="34" charset="0"/>
              </a:rPr>
              <a:t>Forward or Backward focused?</a:t>
            </a:r>
            <a:endParaRPr lang="en-US" dirty="0">
              <a:latin typeface="Century Gothic" panose="020B0502020202020204" pitchFamily="34" charset="0"/>
            </a:endParaRPr>
          </a:p>
          <a:p>
            <a:pPr marL="367389" indent="-367389" fontAlgn="base">
              <a:buFont typeface="Wingdings" panose="05000000000000000000" pitchFamily="2" charset="2"/>
              <a:buChar char="Ø"/>
            </a:pPr>
            <a:r>
              <a:rPr lang="en-US" sz="1800" dirty="0">
                <a:solidFill>
                  <a:schemeClr val="tx2">
                    <a:lumMod val="75000"/>
                  </a:schemeClr>
                </a:solidFill>
                <a:latin typeface="Century Gothic" panose="020B0502020202020204" pitchFamily="34" charset="0"/>
              </a:rPr>
              <a:t>Forward-looking and future proof remedies should be pursued, if possible.</a:t>
            </a:r>
          </a:p>
          <a:p>
            <a:pPr marL="367389" indent="-367389" fontAlgn="base">
              <a:buFont typeface="Wingdings" panose="05000000000000000000" pitchFamily="2" charset="2"/>
              <a:buChar char="Ø"/>
            </a:pPr>
            <a:r>
              <a:rPr lang="en-US" sz="1800" dirty="0">
                <a:solidFill>
                  <a:schemeClr val="tx2">
                    <a:lumMod val="75000"/>
                  </a:schemeClr>
                </a:solidFill>
                <a:latin typeface="Century Gothic" panose="020B0502020202020204" pitchFamily="34" charset="0"/>
              </a:rPr>
              <a:t>Enforcement aimed at punishing poor behavior is both forward and backward looking (“restoration” principle)</a:t>
            </a:r>
          </a:p>
        </p:txBody>
      </p:sp>
      <p:pic>
        <p:nvPicPr>
          <p:cNvPr id="9" name="Picture 8" descr="A green line going up over a flag&#10;&#10;AI-generated content may be incorrect.">
            <a:extLst>
              <a:ext uri="{FF2B5EF4-FFF2-40B4-BE49-F238E27FC236}">
                <a16:creationId xmlns:a16="http://schemas.microsoft.com/office/drawing/2014/main" id="{0544FE40-A750-03DC-79FD-A2EAD5474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7257"/>
            <a:ext cx="2612572" cy="3852374"/>
          </a:xfrm>
          <a:prstGeom prst="rect">
            <a:avLst/>
          </a:prstGeom>
        </p:spPr>
      </p:pic>
    </p:spTree>
    <p:extLst>
      <p:ext uri="{BB962C8B-B14F-4D97-AF65-F5344CB8AC3E}">
        <p14:creationId xmlns:p14="http://schemas.microsoft.com/office/powerpoint/2010/main" val="4294944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txBox="1">
            <a:spLocks/>
          </p:cNvSpPr>
          <p:nvPr/>
        </p:nvSpPr>
        <p:spPr>
          <a:xfrm>
            <a:off x="2612571" y="1077686"/>
            <a:ext cx="6368143" cy="783771"/>
          </a:xfrm>
          <a:prstGeom prst="rect">
            <a:avLst/>
          </a:prstGeom>
        </p:spPr>
        <p:txBody>
          <a:bodyPr vert="horz" wrap="square" lIns="0" tIns="0" rIns="0" bIns="0" rtlCol="0">
            <a:noAutofit/>
          </a:bodyPr>
          <a:lstStyle/>
          <a:p>
            <a:pPr>
              <a:lnSpc>
                <a:spcPts val="5143"/>
              </a:lnSpc>
            </a:pPr>
            <a:r>
              <a:rPr lang="en-US" sz="5143" b="1" spc="-386" dirty="0">
                <a:solidFill>
                  <a:schemeClr val="tx2">
                    <a:lumMod val="50000"/>
                  </a:schemeClr>
                </a:solidFill>
                <a:latin typeface="Century Gothic" panose="020B0502020202020204" pitchFamily="34" charset="0"/>
              </a:rPr>
              <a:t>Concluding thoughts</a:t>
            </a:r>
          </a:p>
        </p:txBody>
      </p:sp>
      <p:sp>
        <p:nvSpPr>
          <p:cNvPr id="19" name="object 4"/>
          <p:cNvSpPr txBox="1"/>
          <p:nvPr/>
        </p:nvSpPr>
        <p:spPr>
          <a:xfrm>
            <a:off x="3856383" y="2226365"/>
            <a:ext cx="4634474" cy="2464905"/>
          </a:xfrm>
          <a:prstGeom prst="rect">
            <a:avLst/>
          </a:prstGeom>
        </p:spPr>
        <p:txBody>
          <a:bodyPr vert="horz" wrap="square" lIns="0" tIns="0" rIns="0" bIns="0" rtlCol="0">
            <a:noAutofit/>
          </a:bodyPr>
          <a:lstStyle/>
          <a:p>
            <a:pPr defTabSz="1175644">
              <a:lnSpc>
                <a:spcPct val="90000"/>
              </a:lnSpc>
              <a:spcBef>
                <a:spcPts val="1286"/>
              </a:spcBef>
              <a:defRPr/>
            </a:pPr>
            <a:r>
              <a:rPr lang="en-US" sz="2057" dirty="0">
                <a:solidFill>
                  <a:schemeClr val="tx2">
                    <a:lumMod val="50000"/>
                  </a:schemeClr>
                </a:solidFill>
                <a:latin typeface="Century Gothic" panose="020B0502020202020204" pitchFamily="34" charset="0"/>
              </a:rPr>
              <a:t>We need to achieve Regulatory Agility as a realistic and attainable objective.</a:t>
            </a:r>
          </a:p>
          <a:p>
            <a:pPr defTabSz="1175644">
              <a:lnSpc>
                <a:spcPct val="90000"/>
              </a:lnSpc>
              <a:spcBef>
                <a:spcPts val="1286"/>
              </a:spcBef>
              <a:defRPr/>
            </a:pPr>
            <a:endParaRPr lang="en-US" sz="2057" dirty="0">
              <a:solidFill>
                <a:schemeClr val="tx2">
                  <a:lumMod val="50000"/>
                </a:schemeClr>
              </a:solidFill>
              <a:latin typeface="Century Gothic" panose="020B0502020202020204" pitchFamily="34" charset="0"/>
            </a:endParaRPr>
          </a:p>
          <a:p>
            <a:pPr defTabSz="1175644">
              <a:lnSpc>
                <a:spcPct val="90000"/>
              </a:lnSpc>
              <a:spcBef>
                <a:spcPts val="1286"/>
              </a:spcBef>
              <a:defRPr/>
            </a:pPr>
            <a:endParaRPr lang="en-US" sz="2057" dirty="0">
              <a:solidFill>
                <a:schemeClr val="tx2">
                  <a:lumMod val="50000"/>
                </a:schemeClr>
              </a:solidFill>
              <a:latin typeface="Century Gothic" panose="020B0502020202020204" pitchFamily="34" charset="0"/>
            </a:endParaRPr>
          </a:p>
          <a:p>
            <a:pPr defTabSz="1175644">
              <a:lnSpc>
                <a:spcPct val="90000"/>
              </a:lnSpc>
              <a:spcBef>
                <a:spcPts val="1286"/>
              </a:spcBef>
              <a:defRPr/>
            </a:pPr>
            <a:r>
              <a:rPr lang="en-US" sz="2057" dirty="0">
                <a:solidFill>
                  <a:schemeClr val="tx2">
                    <a:lumMod val="50000"/>
                  </a:schemeClr>
                </a:solidFill>
                <a:latin typeface="Century Gothic" panose="020B0502020202020204" pitchFamily="34" charset="0"/>
              </a:rPr>
              <a:t>Beware of Regulatory Anxiety !</a:t>
            </a:r>
          </a:p>
          <a:p>
            <a:pPr defTabSz="1175644">
              <a:lnSpc>
                <a:spcPct val="90000"/>
              </a:lnSpc>
              <a:spcBef>
                <a:spcPts val="1286"/>
              </a:spcBef>
              <a:defRPr/>
            </a:pPr>
            <a:endParaRPr lang="en-US" sz="2057" dirty="0">
              <a:solidFill>
                <a:schemeClr val="tx2">
                  <a:lumMod val="50000"/>
                </a:schemeClr>
              </a:solidFill>
              <a:latin typeface="Century Gothic" panose="020B0502020202020204" pitchFamily="34" charset="0"/>
            </a:endParaRPr>
          </a:p>
          <a:p>
            <a:pPr defTabSz="1175644">
              <a:lnSpc>
                <a:spcPct val="90000"/>
              </a:lnSpc>
              <a:spcBef>
                <a:spcPts val="1286"/>
              </a:spcBef>
              <a:defRPr/>
            </a:pPr>
            <a:r>
              <a:rPr lang="en-US" sz="2057" dirty="0">
                <a:solidFill>
                  <a:schemeClr val="tx2">
                    <a:lumMod val="50000"/>
                  </a:schemeClr>
                </a:solidFill>
                <a:latin typeface="Century Gothic" panose="020B0502020202020204" pitchFamily="34" charset="0"/>
              </a:rPr>
              <a:t> </a:t>
            </a:r>
          </a:p>
          <a:p>
            <a:pPr marL="367389" indent="-367389" defTabSz="1175644">
              <a:buFont typeface="Courier New" panose="02070309020205020404" pitchFamily="49" charset="0"/>
              <a:buChar char="o"/>
            </a:pPr>
            <a:endParaRPr lang="en-US" dirty="0">
              <a:latin typeface="Garamond" pitchFamily="18" charset="0"/>
            </a:endParaRPr>
          </a:p>
          <a:p>
            <a:pPr marL="367389" indent="-367389" defTabSz="1175644">
              <a:buFont typeface="Courier New" panose="02070309020205020404" pitchFamily="49" charset="0"/>
              <a:buChar char="o"/>
            </a:pPr>
            <a:endParaRPr lang="en-US" dirty="0">
              <a:latin typeface="Garamond" pitchFamily="18" charset="0"/>
            </a:endParaRPr>
          </a:p>
          <a:p>
            <a:pPr marL="367389" indent="-367389" defTabSz="1175644">
              <a:buFont typeface="Courier New" panose="02070309020205020404" pitchFamily="49" charset="0"/>
              <a:buChar char="o"/>
            </a:pPr>
            <a:endParaRPr lang="en-US" dirty="0">
              <a:solidFill>
                <a:srgbClr val="FF0000"/>
              </a:solidFill>
              <a:latin typeface="Garamond" pitchFamily="18" charset="0"/>
            </a:endParaRPr>
          </a:p>
        </p:txBody>
      </p:sp>
      <p:pic>
        <p:nvPicPr>
          <p:cNvPr id="3" name="Picture 2" descr="A building with a tall wall&#10;&#10;AI-generated content may be incorrect.">
            <a:extLst>
              <a:ext uri="{FF2B5EF4-FFF2-40B4-BE49-F238E27FC236}">
                <a16:creationId xmlns:a16="http://schemas.microsoft.com/office/drawing/2014/main" id="{28EB5CF1-638D-A306-6B8F-22AF1B9F3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66793"/>
            <a:ext cx="3617843" cy="3518473"/>
          </a:xfrm>
          <a:prstGeom prst="rect">
            <a:avLst/>
          </a:prstGeom>
        </p:spPr>
      </p:pic>
    </p:spTree>
    <p:extLst>
      <p:ext uri="{BB962C8B-B14F-4D97-AF65-F5344CB8AC3E}">
        <p14:creationId xmlns:p14="http://schemas.microsoft.com/office/powerpoint/2010/main" val="663390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9E11C5-8260-39A1-55E5-ED95CAC0AE02}"/>
              </a:ext>
            </a:extLst>
          </p:cNvPr>
          <p:cNvSpPr>
            <a:spLocks noGrp="1"/>
          </p:cNvSpPr>
          <p:nvPr>
            <p:ph type="body" sz="quarter" idx="14"/>
          </p:nvPr>
        </p:nvSpPr>
        <p:spPr>
          <a:xfrm>
            <a:off x="493474" y="1449096"/>
            <a:ext cx="7412276" cy="1532643"/>
          </a:xfrm>
        </p:spPr>
        <p:txBody>
          <a:bodyPr vert="horz" lIns="68580" tIns="34290" rIns="68580" bIns="34290" rtlCol="0" anchor="t">
            <a:normAutofit/>
          </a:bodyPr>
          <a:lstStyle/>
          <a:p>
            <a:pPr marL="0" indent="0">
              <a:buNone/>
            </a:pPr>
            <a:r>
              <a:rPr lang="en-US" sz="1500" dirty="0" err="1">
                <a:solidFill>
                  <a:srgbClr val="242424"/>
                </a:solidFill>
                <a:latin typeface="Century Gothic" panose="020B0502020202020204" pitchFamily="34" charset="0"/>
              </a:rPr>
              <a:t>Slido</a:t>
            </a:r>
            <a:r>
              <a:rPr lang="en-US" sz="1500" dirty="0">
                <a:solidFill>
                  <a:srgbClr val="242424"/>
                </a:solidFill>
                <a:latin typeface="Century Gothic" panose="020B0502020202020204" pitchFamily="34" charset="0"/>
              </a:rPr>
              <a:t> QR code for people to login and start voting.</a:t>
            </a:r>
          </a:p>
          <a:p>
            <a:pPr algn="l"/>
            <a:endParaRPr lang="en-US" sz="1500" dirty="0">
              <a:solidFill>
                <a:srgbClr val="242424"/>
              </a:solidFill>
              <a:latin typeface="Century Gothic" panose="020B0502020202020204" pitchFamily="34" charset="0"/>
            </a:endParaRPr>
          </a:p>
          <a:p>
            <a:pPr marL="0" indent="0">
              <a:buNone/>
            </a:pPr>
            <a:r>
              <a:rPr lang="en-US" sz="1500" dirty="0">
                <a:solidFill>
                  <a:srgbClr val="242424"/>
                </a:solidFill>
                <a:latin typeface="Century Gothic" panose="020B0502020202020204" pitchFamily="34" charset="0"/>
              </a:rPr>
              <a:t>Joining in - </a:t>
            </a:r>
            <a:r>
              <a:rPr lang="en-US" sz="1500" u="sng" dirty="0">
                <a:solidFill>
                  <a:srgbClr val="0000FF"/>
                </a:solidFill>
                <a:latin typeface="Century Gothic" panose="020B0502020202020204" pitchFamily="34" charset="0"/>
                <a:hlinkClick r:id="rId2" tooltip="Original URL: https://app.sli.do/event/b1tHEr7FZLSWFnPKK3qyFa. Click or tap if you trust this link."/>
              </a:rPr>
              <a:t>https://app.sli.do/event/b1tHEr7FZLSWFnPKK3qyFa</a:t>
            </a:r>
            <a:endParaRPr lang="en-US" sz="1500" dirty="0">
              <a:solidFill>
                <a:srgbClr val="242424"/>
              </a:solidFill>
              <a:latin typeface="Century Gothic" panose="020B0502020202020204" pitchFamily="34" charset="0"/>
            </a:endParaRPr>
          </a:p>
          <a:p>
            <a:pPr marL="0" indent="0">
              <a:buNone/>
            </a:pPr>
            <a:endParaRPr lang="en-US" sz="1500" dirty="0">
              <a:solidFill>
                <a:srgbClr val="242424"/>
              </a:solidFill>
              <a:latin typeface="Century Gothic" panose="020B0502020202020204" pitchFamily="34" charset="0"/>
            </a:endParaRPr>
          </a:p>
          <a:p>
            <a:pPr marL="0" indent="0">
              <a:buNone/>
            </a:pPr>
            <a:r>
              <a:rPr lang="en-US" sz="1500" dirty="0" err="1">
                <a:solidFill>
                  <a:srgbClr val="242424"/>
                </a:solidFill>
                <a:latin typeface="Century Gothic" panose="020B0502020202020204" pitchFamily="34" charset="0"/>
              </a:rPr>
              <a:t>Slido</a:t>
            </a:r>
            <a:r>
              <a:rPr lang="en-US" sz="1500" dirty="0">
                <a:solidFill>
                  <a:srgbClr val="242424"/>
                </a:solidFill>
                <a:latin typeface="Century Gothic" panose="020B0502020202020204" pitchFamily="34" charset="0"/>
              </a:rPr>
              <a:t> Code: 3422628  </a:t>
            </a:r>
          </a:p>
          <a:p>
            <a:pPr marL="0" indent="0">
              <a:buNone/>
            </a:pPr>
            <a:endParaRPr lang="en-GB" dirty="0"/>
          </a:p>
        </p:txBody>
      </p:sp>
      <p:sp>
        <p:nvSpPr>
          <p:cNvPr id="4" name="Text Box 11">
            <a:extLst>
              <a:ext uri="{FF2B5EF4-FFF2-40B4-BE49-F238E27FC236}">
                <a16:creationId xmlns:a16="http://schemas.microsoft.com/office/drawing/2014/main" id="{B376DE61-9547-9A4D-AB9C-F4FF6BE4A2C3}"/>
              </a:ext>
            </a:extLst>
          </p:cNvPr>
          <p:cNvSpPr txBox="1">
            <a:spLocks noChangeArrowheads="1"/>
          </p:cNvSpPr>
          <p:nvPr/>
        </p:nvSpPr>
        <p:spPr bwMode="auto">
          <a:xfrm>
            <a:off x="1304925" y="5759055"/>
            <a:ext cx="474345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spcBef>
                <a:spcPct val="50000"/>
              </a:spcBef>
            </a:pPr>
            <a:r>
              <a:rPr lang="en-US" sz="750" baseline="0">
                <a:solidFill>
                  <a:srgbClr val="A7A9AC"/>
                </a:solidFill>
                <a:latin typeface="Century Gothic"/>
                <a:cs typeface="Century Gothic"/>
              </a:rPr>
              <a:t>Qatar Financial Centre </a:t>
            </a:r>
            <a:r>
              <a:rPr lang="en-US" sz="750" b="1" baseline="0">
                <a:solidFill>
                  <a:srgbClr val="A7A9AC"/>
                </a:solidFill>
                <a:latin typeface="Century Gothic"/>
                <a:cs typeface="Century Gothic"/>
              </a:rPr>
              <a:t>Regulatory Authority</a:t>
            </a:r>
            <a:endParaRPr lang="en-US" sz="750" baseline="0">
              <a:solidFill>
                <a:prstClr val="black"/>
              </a:solidFill>
              <a:latin typeface="Century Gothic"/>
              <a:cs typeface="Century Gothic"/>
            </a:endParaRPr>
          </a:p>
        </p:txBody>
      </p:sp>
      <p:sp>
        <p:nvSpPr>
          <p:cNvPr id="6" name="Text Placeholder 5">
            <a:extLst>
              <a:ext uri="{FF2B5EF4-FFF2-40B4-BE49-F238E27FC236}">
                <a16:creationId xmlns:a16="http://schemas.microsoft.com/office/drawing/2014/main" id="{AFC35BE7-4BC7-681D-EED5-4AE1492B2AF2}"/>
              </a:ext>
            </a:extLst>
          </p:cNvPr>
          <p:cNvSpPr>
            <a:spLocks noGrp="1"/>
          </p:cNvSpPr>
          <p:nvPr>
            <p:ph type="body" sz="quarter" idx="13"/>
          </p:nvPr>
        </p:nvSpPr>
        <p:spPr>
          <a:xfrm>
            <a:off x="360124" y="436738"/>
            <a:ext cx="8610600" cy="800100"/>
          </a:xfrm>
        </p:spPr>
        <p:txBody>
          <a:bodyPr>
            <a:normAutofit/>
          </a:bodyPr>
          <a:lstStyle/>
          <a:p>
            <a:pPr marL="0" indent="0">
              <a:buNone/>
            </a:pPr>
            <a:r>
              <a:rPr lang="en-US" sz="2700" dirty="0">
                <a:latin typeface="Century Gothic" panose="020B0502020202020204" pitchFamily="34" charset="0"/>
              </a:rPr>
              <a:t>Let’s interact on Securities Supervision</a:t>
            </a:r>
          </a:p>
        </p:txBody>
      </p:sp>
      <p:pic>
        <p:nvPicPr>
          <p:cNvPr id="2" name="Picture 1">
            <a:extLst>
              <a:ext uri="{FF2B5EF4-FFF2-40B4-BE49-F238E27FC236}">
                <a16:creationId xmlns:a16="http://schemas.microsoft.com/office/drawing/2014/main" id="{9EDE1ED1-8910-6846-59BF-55C1BF586989}"/>
              </a:ext>
            </a:extLst>
          </p:cNvPr>
          <p:cNvPicPr>
            <a:picLocks noChangeAspect="1"/>
          </p:cNvPicPr>
          <p:nvPr/>
        </p:nvPicPr>
        <p:blipFill>
          <a:blip r:embed="rId3"/>
          <a:stretch>
            <a:fillRect/>
          </a:stretch>
        </p:blipFill>
        <p:spPr>
          <a:xfrm>
            <a:off x="5313293" y="3490705"/>
            <a:ext cx="2806976" cy="2806976"/>
          </a:xfrm>
          <a:prstGeom prst="rect">
            <a:avLst/>
          </a:prstGeom>
        </p:spPr>
      </p:pic>
    </p:spTree>
    <p:extLst>
      <p:ext uri="{BB962C8B-B14F-4D97-AF65-F5344CB8AC3E}">
        <p14:creationId xmlns:p14="http://schemas.microsoft.com/office/powerpoint/2010/main" val="15689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D604F-4F3D-C5E0-9B23-F00DA9D2542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744FB0-A1BB-BB80-F899-F278DE18FE3D}"/>
              </a:ext>
            </a:extLst>
          </p:cNvPr>
          <p:cNvSpPr>
            <a:spLocks noGrp="1"/>
          </p:cNvSpPr>
          <p:nvPr>
            <p:ph type="body" sz="quarter" idx="13"/>
          </p:nvPr>
        </p:nvSpPr>
        <p:spPr>
          <a:xfrm>
            <a:off x="228600" y="1673352"/>
            <a:ext cx="8610600" cy="4862385"/>
          </a:xfrm>
        </p:spPr>
        <p:txBody>
          <a:bodyPr lIns="91440" tIns="45720" rIns="91440" bIns="45720" anchor="t"/>
          <a:lstStyle/>
          <a:p>
            <a:pPr marL="367030" marR="0" lvl="0" indent="-3670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entury Gothic"/>
              </a:rPr>
              <a:t>The effective flow of funds between savers, borrowers, and </a:t>
            </a:r>
            <a:r>
              <a:rPr kumimoji="0" lang="en-US" sz="2000" b="1" i="0" u="none" strike="noStrike" kern="1200" cap="none" spc="0" normalizeH="0" baseline="0" noProof="0" dirty="0">
                <a:ln>
                  <a:noFill/>
                </a:ln>
                <a:effectLst/>
                <a:uLnTx/>
                <a:uFillTx/>
                <a:latin typeface="Century Gothic"/>
              </a:rPr>
              <a:t>investors</a:t>
            </a:r>
            <a:r>
              <a:rPr kumimoji="0" lang="en-US" sz="2000" b="0" i="0" u="none" strike="noStrike" kern="1200" cap="none" spc="0" normalizeH="0" baseline="0" noProof="0" dirty="0">
                <a:ln>
                  <a:noFill/>
                </a:ln>
                <a:effectLst/>
                <a:uLnTx/>
                <a:uFillTx/>
                <a:latin typeface="Century Gothic"/>
              </a:rPr>
              <a:t> requires the existence of a modern and efficient financial system* comprising of specialist </a:t>
            </a:r>
            <a:r>
              <a:rPr kumimoji="0" lang="en-US" sz="2000" b="0" i="0" u="sng" strike="noStrike" kern="1200" cap="none" spc="0" normalizeH="0" baseline="0" noProof="0" dirty="0">
                <a:ln>
                  <a:noFill/>
                </a:ln>
                <a:effectLst/>
                <a:uLnTx/>
                <a:uFillTx/>
                <a:latin typeface="Century Gothic"/>
              </a:rPr>
              <a:t>financial institutions</a:t>
            </a:r>
            <a:r>
              <a:rPr kumimoji="0" lang="en-US" sz="2000" b="0" i="0" u="none" strike="noStrike" kern="1200" cap="none" spc="0" normalizeH="0" baseline="0" noProof="0" dirty="0">
                <a:ln>
                  <a:noFill/>
                </a:ln>
                <a:effectLst/>
                <a:uLnTx/>
                <a:uFillTx/>
                <a:latin typeface="Century Gothic"/>
              </a:rPr>
              <a:t>, </a:t>
            </a:r>
            <a:r>
              <a:rPr kumimoji="0" lang="en-US" sz="2000" b="0" i="0" u="sng" strike="noStrike" kern="1200" cap="none" spc="0" normalizeH="0" baseline="0" noProof="0" dirty="0">
                <a:ln>
                  <a:noFill/>
                </a:ln>
                <a:effectLst/>
                <a:uLnTx/>
                <a:uFillTx/>
                <a:latin typeface="Century Gothic"/>
              </a:rPr>
              <a:t>instruments</a:t>
            </a:r>
            <a:r>
              <a:rPr kumimoji="0" lang="en-US" sz="2000" b="0" i="0" u="none" strike="noStrike" kern="1200" cap="none" spc="0" normalizeH="0" baseline="0" noProof="0" dirty="0">
                <a:ln>
                  <a:noFill/>
                </a:ln>
                <a:effectLst/>
                <a:uLnTx/>
                <a:uFillTx/>
                <a:latin typeface="Century Gothic"/>
              </a:rPr>
              <a:t>, and </a:t>
            </a:r>
            <a:r>
              <a:rPr kumimoji="0" lang="en-US" sz="2000" b="0" i="0" u="sng" strike="noStrike" kern="1200" cap="none" spc="0" normalizeH="0" baseline="0" noProof="0" dirty="0">
                <a:ln>
                  <a:noFill/>
                </a:ln>
                <a:effectLst/>
                <a:uLnTx/>
                <a:uFillTx/>
                <a:latin typeface="Century Gothic"/>
              </a:rPr>
              <a:t>markets</a:t>
            </a:r>
            <a:r>
              <a:rPr kumimoji="0" lang="en-US" sz="2000" b="0" i="0" u="none" strike="noStrike" kern="1200" cap="none" spc="0" normalizeH="0" baseline="0" noProof="0" dirty="0">
                <a:ln>
                  <a:noFill/>
                </a:ln>
                <a:effectLst/>
                <a:uLnTx/>
                <a:uFillTx/>
                <a:latin typeface="Century Gothic"/>
              </a:rPr>
              <a:t>. (Viney 2008).</a:t>
            </a:r>
            <a:endParaRPr lang="en-US" sz="2000" b="0" i="0" u="none" strike="noStrike" kern="1200" cap="none" spc="0" normalizeH="0" baseline="0" noProof="0" dirty="0">
              <a:ln>
                <a:noFill/>
              </a:ln>
              <a:effectLst/>
              <a:uLnTx/>
              <a:uFillTx/>
              <a:latin typeface="Century Gothic"/>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2000" b="0" i="0" u="none" strike="noStrike" kern="1200" cap="none" spc="0" normalizeH="0" baseline="0" noProof="0" dirty="0">
              <a:ln>
                <a:noFill/>
              </a:ln>
              <a:effectLst/>
              <a:uLnTx/>
              <a:uFillTx/>
              <a:latin typeface="Century Gothic"/>
            </a:endParaRPr>
          </a:p>
          <a:p>
            <a:pPr marL="367030" marR="0" lvl="0" indent="-3670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entury Gothic"/>
              </a:rPr>
              <a:t>Without some form of vigilant external oversight, the system can fall prey to excessive risk taking, moral hazard, and corruption.</a:t>
            </a:r>
            <a:endParaRPr lang="en-US" sz="2000" b="0" i="0" u="none" strike="noStrike" kern="1200" cap="none" spc="0" normalizeH="0" baseline="0" noProof="0" dirty="0">
              <a:ln>
                <a:noFill/>
              </a:ln>
              <a:effectLst/>
              <a:uLnTx/>
              <a:uFillTx/>
              <a:latin typeface="Century Gothic"/>
            </a:endParaRPr>
          </a:p>
          <a:p>
            <a:pPr marL="367030" marR="0" lvl="0" indent="-3670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effectLst/>
              <a:uLnTx/>
              <a:uFillTx/>
              <a:latin typeface="Century Gothic"/>
            </a:endParaRPr>
          </a:p>
          <a:p>
            <a:pPr marL="367030" indent="-367030">
              <a:spcBef>
                <a:spcPts val="0"/>
              </a:spcBef>
              <a:defRPr/>
            </a:pPr>
            <a:r>
              <a:rPr kumimoji="0" lang="en-US" sz="2000" b="0" i="0" u="none" strike="noStrike" kern="1200" cap="none" spc="0" normalizeH="0" baseline="0" noProof="0" dirty="0">
                <a:ln>
                  <a:noFill/>
                </a:ln>
                <a:effectLst/>
                <a:uLnTx/>
                <a:uFillTx/>
                <a:latin typeface="Century Gothic"/>
              </a:rPr>
              <a:t>Financial Markets exist for the benefit of the economy (and by extension the end users</a:t>
            </a:r>
            <a:r>
              <a:rPr lang="en-US" sz="2000" dirty="0">
                <a:latin typeface="Century Gothic"/>
              </a:rPr>
              <a:t>): they facilitate capital formation and efficient allocation of capital and provide a broader base of investors with participation in the economy.</a:t>
            </a:r>
            <a:endParaRPr lang="en-US" sz="2000" b="0" i="0" u="none" strike="noStrike" kern="1200" cap="none" spc="0" normalizeH="0" baseline="0" noProof="0" dirty="0">
              <a:ln>
                <a:noFill/>
              </a:ln>
              <a:effectLst/>
              <a:uLnTx/>
              <a:uFillTx/>
              <a:latin typeface="Century Gothic"/>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2400" b="0" i="0" u="none" strike="noStrike" kern="1200" cap="none" spc="0" normalizeH="0" baseline="0" noProof="0" dirty="0">
              <a:ln>
                <a:noFill/>
              </a:ln>
              <a:effectLst/>
              <a:uLnTx/>
              <a:uFillTx/>
              <a:latin typeface="Century Gothic"/>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1800" b="0" i="0" u="none" strike="noStrike" kern="1200" cap="none" spc="0" normalizeH="0" baseline="0" noProof="0" dirty="0">
              <a:ln>
                <a:noFill/>
              </a:ln>
              <a:effectLst/>
              <a:uLnTx/>
              <a:uFillTx/>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effectLst/>
                <a:uLnTx/>
                <a:uFillTx/>
                <a:latin typeface="Century Gothic"/>
              </a:rPr>
              <a:t>* </a:t>
            </a:r>
            <a:r>
              <a:rPr kumimoji="0" lang="en-US" sz="1250" b="1" i="0" u="none" strike="noStrike" kern="1200" cap="none" spc="0" normalizeH="0" baseline="0" noProof="0" dirty="0">
                <a:ln>
                  <a:noFill/>
                </a:ln>
                <a:effectLst/>
                <a:uLnTx/>
                <a:uFillTx/>
                <a:latin typeface="Century Gothic"/>
              </a:rPr>
              <a:t>global shift from banking system to the (capital) markets</a:t>
            </a:r>
            <a:endParaRPr lang="en-US" sz="1250" b="1" i="0" u="none" strike="noStrike" kern="1200" cap="none" spc="0" normalizeH="0" baseline="0" noProof="0" dirty="0">
              <a:ln>
                <a:noFill/>
              </a:ln>
              <a:effectLst/>
              <a:uLnTx/>
              <a:uFillTx/>
              <a:latin typeface="Century Gothic"/>
            </a:endParaRPr>
          </a:p>
          <a:p>
            <a:endParaRPr lang="en-US" dirty="0">
              <a:latin typeface="Century Gothic"/>
              <a:cs typeface="Century Gothic"/>
            </a:endParaRPr>
          </a:p>
        </p:txBody>
      </p:sp>
      <p:sp>
        <p:nvSpPr>
          <p:cNvPr id="6" name="Text Box 11">
            <a:extLst>
              <a:ext uri="{FF2B5EF4-FFF2-40B4-BE49-F238E27FC236}">
                <a16:creationId xmlns:a16="http://schemas.microsoft.com/office/drawing/2014/main" id="{0941C1CD-0F83-EA0E-34BD-F43883E43C08}"/>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sp>
        <p:nvSpPr>
          <p:cNvPr id="4" name="Text Placeholder 2">
            <a:extLst>
              <a:ext uri="{FF2B5EF4-FFF2-40B4-BE49-F238E27FC236}">
                <a16:creationId xmlns:a16="http://schemas.microsoft.com/office/drawing/2014/main" id="{1E157B63-DB60-9216-A9E4-467DE1AEE1A4}"/>
              </a:ext>
            </a:extLst>
          </p:cNvPr>
          <p:cNvSpPr txBox="1">
            <a:spLocks/>
          </p:cNvSpPr>
          <p:nvPr/>
        </p:nvSpPr>
        <p:spPr>
          <a:xfrm>
            <a:off x="266700" y="519111"/>
            <a:ext cx="8610600" cy="8382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US" sz="2700" b="1">
                <a:latin typeface="Century Gothic"/>
                <a:cs typeface="Century Gothic"/>
              </a:rPr>
              <a:t>Key Elements of a sound Financial System</a:t>
            </a:r>
          </a:p>
        </p:txBody>
      </p:sp>
    </p:spTree>
    <p:extLst>
      <p:ext uri="{BB962C8B-B14F-4D97-AF65-F5344CB8AC3E}">
        <p14:creationId xmlns:p14="http://schemas.microsoft.com/office/powerpoint/2010/main" val="389274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20F1B-1CA2-0A23-D3AE-EF6670AD429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BFB857-0FDF-8FB8-F13A-D247DD4ACB91}"/>
              </a:ext>
            </a:extLst>
          </p:cNvPr>
          <p:cNvSpPr>
            <a:spLocks noGrp="1"/>
          </p:cNvSpPr>
          <p:nvPr>
            <p:ph type="body" sz="quarter" idx="13"/>
          </p:nvPr>
        </p:nvSpPr>
        <p:spPr>
          <a:xfrm>
            <a:off x="381000" y="472610"/>
            <a:ext cx="7086600" cy="822789"/>
          </a:xfrm>
        </p:spPr>
        <p:txBody>
          <a:bodyPr/>
          <a:lstStyle/>
          <a:p>
            <a:pPr marL="0" indent="0" algn="ctr">
              <a:buNone/>
            </a:pPr>
            <a:r>
              <a:rPr lang="en-US" sz="2800" b="1">
                <a:latin typeface="Century Gothic" panose="020B0502020202020204" pitchFamily="34" charset="0"/>
              </a:rPr>
              <a:t>Securities and Fund Market Regulation</a:t>
            </a:r>
            <a:endParaRPr lang="en-GB" sz="2800" b="1">
              <a:latin typeface="Century Gothic" panose="020B0502020202020204" pitchFamily="34" charset="0"/>
            </a:endParaRPr>
          </a:p>
        </p:txBody>
      </p:sp>
      <p:sp>
        <p:nvSpPr>
          <p:cNvPr id="3" name="Text Placeholder 2">
            <a:extLst>
              <a:ext uri="{FF2B5EF4-FFF2-40B4-BE49-F238E27FC236}">
                <a16:creationId xmlns:a16="http://schemas.microsoft.com/office/drawing/2014/main" id="{FC6D5CCA-ED8E-D255-33ED-CF519B730B26}"/>
              </a:ext>
            </a:extLst>
          </p:cNvPr>
          <p:cNvSpPr>
            <a:spLocks noGrp="1"/>
          </p:cNvSpPr>
          <p:nvPr>
            <p:ph type="body" sz="quarter" idx="14"/>
          </p:nvPr>
        </p:nvSpPr>
        <p:spPr>
          <a:xfrm>
            <a:off x="381000" y="1676400"/>
            <a:ext cx="8458200" cy="4708990"/>
          </a:xfrm>
        </p:spPr>
        <p:txBody>
          <a:bodyPr lIns="91440" tIns="45720" rIns="91440" bIns="45720" anchor="t"/>
          <a:lstStyle/>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None/>
              <a:tabLst/>
              <a:defRPr/>
            </a:pPr>
            <a:r>
              <a:rPr lang="en-US" sz="2800" b="1" dirty="0">
                <a:solidFill>
                  <a:prstClr val="black">
                    <a:lumMod val="75000"/>
                    <a:lumOff val="25000"/>
                  </a:prstClr>
                </a:solidFill>
                <a:latin typeface="Century Gothic"/>
                <a:ea typeface="ＭＳ Ｐゴシック"/>
              </a:rPr>
              <a:t>Food for thought</a:t>
            </a:r>
            <a:endParaRPr kumimoji="0" lang="en-US" sz="2800" b="1" u="none" strike="noStrike" kern="1200" cap="none" spc="0" normalizeH="0" baseline="0" noProof="0" dirty="0">
              <a:ln>
                <a:noFill/>
              </a:ln>
              <a:solidFill>
                <a:prstClr val="black">
                  <a:lumMod val="75000"/>
                  <a:lumOff val="25000"/>
                </a:prstClr>
              </a:solidFill>
              <a:effectLst/>
              <a:uLnTx/>
              <a:uFillTx/>
              <a:latin typeface="Century Gothic"/>
              <a:ea typeface="ＭＳ Ｐゴシック"/>
              <a:cs typeface="+mn-cs"/>
            </a:endParaRPr>
          </a:p>
          <a:p>
            <a:pPr marL="0" indent="0" defTabSz="266685">
              <a:buNone/>
              <a:defRPr/>
            </a:pPr>
            <a:endParaRPr lang="en-US" sz="2800" b="1" i="1" dirty="0">
              <a:solidFill>
                <a:prstClr val="black">
                  <a:lumMod val="75000"/>
                  <a:lumOff val="25000"/>
                </a:prstClr>
              </a:solidFill>
              <a:latin typeface="Century Gothic"/>
              <a:ea typeface="ＭＳ Ｐゴシック"/>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r>
              <a:rPr kumimoji="0"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a:cs typeface="+mn-cs"/>
              </a:rPr>
              <a:t>SIFI’s= Systemically Important or </a:t>
            </a:r>
            <a:r>
              <a:rPr lang="en-US" sz="2400" i="1" dirty="0">
                <a:solidFill>
                  <a:prstClr val="black">
                    <a:lumMod val="75000"/>
                    <a:lumOff val="25000"/>
                  </a:prstClr>
                </a:solidFill>
                <a:latin typeface="Century Gothic"/>
                <a:ea typeface="ＭＳ Ｐゴシック"/>
              </a:rPr>
              <a:t>S</a:t>
            </a:r>
            <a:r>
              <a:rPr kumimoji="0" lang="en-US" sz="2400" b="0" i="1" u="none" strike="noStrike" kern="1200" cap="none" spc="0" normalizeH="0" baseline="0" noProof="0" dirty="0" err="1">
                <a:ln>
                  <a:noFill/>
                </a:ln>
                <a:solidFill>
                  <a:prstClr val="black">
                    <a:lumMod val="75000"/>
                    <a:lumOff val="25000"/>
                  </a:prstClr>
                </a:solidFill>
                <a:effectLst/>
                <a:uLnTx/>
                <a:uFillTx/>
                <a:latin typeface="Century Gothic"/>
                <a:ea typeface="ＭＳ Ｐゴシック"/>
                <a:cs typeface="+mn-cs"/>
              </a:rPr>
              <a:t>trategically</a:t>
            </a:r>
            <a:r>
              <a:rPr kumimoji="0"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a:cs typeface="+mn-cs"/>
              </a:rPr>
              <a:t> Important: Sector or Institutions?</a:t>
            </a:r>
            <a:endParaRPr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r>
              <a:rPr kumimoji="0"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a:cs typeface="+mn-cs"/>
              </a:rPr>
              <a:t>Systemic Risks vs Reputational Risks.</a:t>
            </a:r>
            <a:endParaRPr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400" i="1" dirty="0">
              <a:solidFill>
                <a:prstClr val="black">
                  <a:lumMod val="75000"/>
                  <a:lumOff val="25000"/>
                </a:prstClr>
              </a:solidFill>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r>
              <a:rPr kumimoji="0"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a:cs typeface="+mn-cs"/>
              </a:rPr>
              <a:t>Prudential, Culture, Conduct, and Principles.</a:t>
            </a:r>
            <a:endParaRPr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400" i="1" dirty="0">
              <a:solidFill>
                <a:prstClr val="black">
                  <a:lumMod val="75000"/>
                  <a:lumOff val="25000"/>
                </a:prstClr>
              </a:solidFill>
              <a:latin typeface="Century Gothic"/>
              <a:ea typeface="ＭＳ Ｐゴシック" charset="0"/>
            </a:endParaRPr>
          </a:p>
          <a:p>
            <a:pPr marL="0" marR="0" lvl="0" indent="0" algn="l" defTabSz="266685" rtl="0" eaLnBrk="1" fontAlgn="auto" latinLnBrk="0" hangingPunct="1">
              <a:lnSpc>
                <a:spcPct val="100000"/>
              </a:lnSpc>
              <a:spcBef>
                <a:spcPts val="0"/>
              </a:spcBef>
              <a:spcAft>
                <a:spcPts val="0"/>
              </a:spcAft>
              <a:buSzTx/>
              <a:buNone/>
              <a:tabLst/>
              <a:defRPr/>
            </a:pPr>
            <a:endParaRPr lang="en-US" sz="1200" b="0" u="none" strike="noStrike" kern="1200" cap="none" spc="0" normalizeH="0" baseline="0" noProof="0" dirty="0">
              <a:ln>
                <a:noFill/>
              </a:ln>
              <a:solidFill>
                <a:srgbClr val="10253F"/>
              </a:solidFill>
              <a:effectLst/>
              <a:uLnTx/>
              <a:uFillTx/>
              <a:latin typeface="Garamond" panose="02020404030301010803" pitchFamily="18" charset="0"/>
              <a:ea typeface="ＭＳ Ｐゴシック" charset="0"/>
            </a:endParaRPr>
          </a:p>
          <a:p>
            <a:pPr marL="199390" marR="0" lvl="0" indent="-199390" algn="l" defTabSz="913467" rtl="0" eaLnBrk="1" fontAlgn="auto" latinLnBrk="0" hangingPunct="1">
              <a:lnSpc>
                <a:spcPct val="100000"/>
              </a:lnSpc>
              <a:spcAft>
                <a:spcPts val="0"/>
              </a:spcAft>
              <a:buClr>
                <a:prstClr val="black">
                  <a:lumMod val="75000"/>
                  <a:lumOff val="25000"/>
                </a:prstClr>
              </a:buClr>
              <a:buSzTx/>
              <a:buFont typeface="Wingdings" charset="2"/>
              <a:buChar char="§"/>
              <a:tabLst/>
              <a:defRPr/>
            </a:pPr>
            <a:endParaRPr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400" i="1" dirty="0">
              <a:solidFill>
                <a:prstClr val="black">
                  <a:lumMod val="75000"/>
                  <a:lumOff val="25000"/>
                </a:prstClr>
              </a:solidFill>
              <a:latin typeface="Century Gothic"/>
              <a:ea typeface="ＭＳ Ｐゴシック" charset="0"/>
            </a:endParaRP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endParaRPr>
          </a:p>
          <a:p>
            <a:endParaRPr lang="en-GB" dirty="0"/>
          </a:p>
        </p:txBody>
      </p:sp>
      <p:sp>
        <p:nvSpPr>
          <p:cNvPr id="4" name="Text Box 11">
            <a:extLst>
              <a:ext uri="{FF2B5EF4-FFF2-40B4-BE49-F238E27FC236}">
                <a16:creationId xmlns:a16="http://schemas.microsoft.com/office/drawing/2014/main" id="{B99240F4-F516-2DBA-BA3E-6FAE5C7B3B81}"/>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spTree>
    <p:extLst>
      <p:ext uri="{BB962C8B-B14F-4D97-AF65-F5344CB8AC3E}">
        <p14:creationId xmlns:p14="http://schemas.microsoft.com/office/powerpoint/2010/main" val="312361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D309A-DCC4-D5CA-9812-54F6D8C559D1}"/>
            </a:ext>
          </a:extLst>
        </p:cNvPr>
        <p:cNvGrpSpPr/>
        <p:nvPr/>
      </p:nvGrpSpPr>
      <p:grpSpPr>
        <a:xfrm>
          <a:off x="0" y="0"/>
          <a:ext cx="0" cy="0"/>
          <a:chOff x="0" y="0"/>
          <a:chExt cx="0" cy="0"/>
        </a:xfrm>
      </p:grpSpPr>
      <p:sp>
        <p:nvSpPr>
          <p:cNvPr id="7" name="Triangle 6">
            <a:extLst>
              <a:ext uri="{FF2B5EF4-FFF2-40B4-BE49-F238E27FC236}">
                <a16:creationId xmlns:a16="http://schemas.microsoft.com/office/drawing/2014/main" id="{61A0AF70-B01E-FA0D-7255-2CF5F8F44FE6}"/>
              </a:ext>
            </a:extLst>
          </p:cNvPr>
          <p:cNvSpPr/>
          <p:nvPr/>
        </p:nvSpPr>
        <p:spPr>
          <a:xfrm>
            <a:off x="692944" y="153901"/>
            <a:ext cx="7886699" cy="979832"/>
          </a:xfrm>
          <a:prstGeom prst="triangle">
            <a:avLst/>
          </a:prstGeom>
          <a:ln cap="rnd"/>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p>
            <a:pPr algn="ctr">
              <a:lnSpc>
                <a:spcPct val="90000"/>
              </a:lnSpc>
              <a:spcBef>
                <a:spcPct val="0"/>
              </a:spcBef>
              <a:spcAft>
                <a:spcPts val="450"/>
              </a:spcAft>
            </a:pPr>
            <a:r>
              <a:rPr lang="en-US" sz="3000" dirty="0">
                <a:solidFill>
                  <a:schemeClr val="bg1"/>
                </a:solidFill>
                <a:latin typeface="+mj-lt"/>
                <a:ea typeface="+mj-ea"/>
                <a:cs typeface="+mj-cs"/>
              </a:rPr>
              <a:t>Financial Institutions</a:t>
            </a:r>
          </a:p>
        </p:txBody>
      </p:sp>
      <p:graphicFrame>
        <p:nvGraphicFramePr>
          <p:cNvPr id="5" name="Content Placeholder 2">
            <a:extLst>
              <a:ext uri="{FF2B5EF4-FFF2-40B4-BE49-F238E27FC236}">
                <a16:creationId xmlns:a16="http://schemas.microsoft.com/office/drawing/2014/main" id="{7D712784-CC6D-CC4E-F868-BEC662A8BD34}"/>
              </a:ext>
            </a:extLst>
          </p:cNvPr>
          <p:cNvGraphicFramePr>
            <a:graphicFrameLocks noGrp="1"/>
          </p:cNvGraphicFramePr>
          <p:nvPr>
            <p:ph idx="1"/>
          </p:nvPr>
        </p:nvGraphicFramePr>
        <p:xfrm>
          <a:off x="692944" y="1133733"/>
          <a:ext cx="7886699" cy="4448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a:extLst>
              <a:ext uri="{FF2B5EF4-FFF2-40B4-BE49-F238E27FC236}">
                <a16:creationId xmlns:a16="http://schemas.microsoft.com/office/drawing/2014/main" id="{6F1EB296-DB52-D5E2-3ED9-D474F06DCD31}"/>
              </a:ext>
            </a:extLst>
          </p:cNvPr>
          <p:cNvSpPr/>
          <p:nvPr/>
        </p:nvSpPr>
        <p:spPr>
          <a:xfrm>
            <a:off x="628650" y="5791750"/>
            <a:ext cx="8015288" cy="693467"/>
          </a:xfrm>
          <a:prstGeom prst="roundRect">
            <a:avLst/>
          </a:prstGeom>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450"/>
              </a:spcAft>
            </a:pPr>
            <a:r>
              <a:rPr lang="en-GB" sz="1350" dirty="0">
                <a:solidFill>
                  <a:prstClr val="white"/>
                </a:solidFill>
                <a:latin typeface="Aptos" panose="02110004020202020204"/>
              </a:rPr>
              <a:t>Banks, Insurers and pension funds rely on securities for funding and hedging (in the case of banks) and heavily invest in securities (e.g., bonds, equities) to meet their </a:t>
            </a:r>
            <a:r>
              <a:rPr lang="en-US" sz="1350" dirty="0">
                <a:solidFill>
                  <a:prstClr val="white"/>
                </a:solidFill>
                <a:latin typeface="Aptos" panose="02110004020202020204"/>
              </a:rPr>
              <a:t>liabilities, grow their assets, generate returns, and hedge against inflation</a:t>
            </a:r>
            <a:r>
              <a:rPr lang="en-GB" sz="1350" dirty="0">
                <a:solidFill>
                  <a:prstClr val="white"/>
                </a:solidFill>
                <a:latin typeface="Aptos" panose="02110004020202020204"/>
              </a:rPr>
              <a:t>.  </a:t>
            </a:r>
            <a:endParaRPr lang="en-US" sz="1350" dirty="0"/>
          </a:p>
        </p:txBody>
      </p:sp>
    </p:spTree>
    <p:extLst>
      <p:ext uri="{BB962C8B-B14F-4D97-AF65-F5344CB8AC3E}">
        <p14:creationId xmlns:p14="http://schemas.microsoft.com/office/powerpoint/2010/main" val="340564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15D871-896F-DCA4-4033-928085B5329D}"/>
              </a:ext>
            </a:extLst>
          </p:cNvPr>
          <p:cNvSpPr>
            <a:spLocks noGrp="1"/>
          </p:cNvSpPr>
          <p:nvPr>
            <p:ph type="body" sz="quarter" idx="13"/>
          </p:nvPr>
        </p:nvSpPr>
        <p:spPr>
          <a:xfrm>
            <a:off x="381000" y="228600"/>
            <a:ext cx="7086600" cy="1066800"/>
          </a:xfrm>
        </p:spPr>
        <p:txBody>
          <a:bodyPr lIns="91440" tIns="45720" rIns="91440" bIns="45720" anchor="t"/>
          <a:lstStyle/>
          <a:p>
            <a:pPr marL="0" indent="0" algn="ctr">
              <a:buNone/>
            </a:pPr>
            <a:r>
              <a:rPr lang="en-US" sz="4000" b="1" dirty="0">
                <a:latin typeface="Century Gothic"/>
              </a:rPr>
              <a:t>Introduction</a:t>
            </a:r>
          </a:p>
        </p:txBody>
      </p:sp>
      <p:sp>
        <p:nvSpPr>
          <p:cNvPr id="3" name="Text Placeholder 2">
            <a:extLst>
              <a:ext uri="{FF2B5EF4-FFF2-40B4-BE49-F238E27FC236}">
                <a16:creationId xmlns:a16="http://schemas.microsoft.com/office/drawing/2014/main" id="{1A9E11C5-8260-39A1-55E5-ED95CAC0AE02}"/>
              </a:ext>
            </a:extLst>
          </p:cNvPr>
          <p:cNvSpPr>
            <a:spLocks noGrp="1"/>
          </p:cNvSpPr>
          <p:nvPr>
            <p:ph type="body" sz="quarter" idx="14"/>
          </p:nvPr>
        </p:nvSpPr>
        <p:spPr>
          <a:xfrm>
            <a:off x="228600" y="1402914"/>
            <a:ext cx="8610600" cy="4845485"/>
          </a:xfrm>
        </p:spPr>
        <p:txBody>
          <a:bodyPr lIns="91440" tIns="45720" rIns="91440" bIns="45720" anchor="t">
            <a:normAutofit lnSpcReduction="10000"/>
          </a:bodyPr>
          <a:lstStyle/>
          <a:p>
            <a:pPr marL="0" indent="0" defTabSz="266685">
              <a:buClr>
                <a:prstClr val="black">
                  <a:lumMod val="75000"/>
                  <a:lumOff val="25000"/>
                </a:prstClr>
              </a:buClr>
              <a:buNone/>
              <a:defRPr/>
            </a:pPr>
            <a:r>
              <a:rPr lang="en-US" sz="2800" dirty="0">
                <a:solidFill>
                  <a:prstClr val="black">
                    <a:lumMod val="75000"/>
                    <a:lumOff val="25000"/>
                  </a:prstClr>
                </a:solidFill>
                <a:latin typeface="Century Gothic"/>
                <a:ea typeface="ＭＳ Ｐゴシック"/>
              </a:rPr>
              <a:t>Primary (Securities) Supervisory</a:t>
            </a:r>
            <a:r>
              <a:rPr kumimoji="0" lang="en-US" sz="2800" b="0" i="0" u="none" strike="noStrike" kern="1200" cap="none" spc="0" normalizeH="0" baseline="0" noProof="0" dirty="0">
                <a:ln>
                  <a:noFill/>
                </a:ln>
                <a:solidFill>
                  <a:prstClr val="black">
                    <a:lumMod val="75000"/>
                    <a:lumOff val="25000"/>
                  </a:prstClr>
                </a:solidFill>
                <a:effectLst/>
                <a:uLnTx/>
                <a:uFillTx/>
                <a:latin typeface="Century Gothic"/>
                <a:ea typeface="ＭＳ Ｐゴシック"/>
                <a:cs typeface="+mn-cs"/>
              </a:rPr>
              <a:t> Objectives:</a:t>
            </a: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800" b="0" i="0"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r>
              <a:rPr kumimoji="0"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rPr>
              <a:t>To ensure the adequate* functioning of our Securities Market and to protect (prospective) investors.</a:t>
            </a:r>
            <a:endParaRPr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r>
              <a:rPr kumimoji="0"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rPr>
              <a:t>To enhance and foster the reputation of </a:t>
            </a:r>
            <a:r>
              <a:rPr lang="en-US" sz="2400" i="1" dirty="0">
                <a:solidFill>
                  <a:prstClr val="black">
                    <a:lumMod val="75000"/>
                    <a:lumOff val="25000"/>
                  </a:prstClr>
                </a:solidFill>
                <a:latin typeface="Century Gothic"/>
                <a:ea typeface="ＭＳ Ｐゴシック" charset="0"/>
              </a:rPr>
              <a:t>your jurisdiction</a:t>
            </a:r>
            <a:r>
              <a:rPr kumimoji="0"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rPr>
              <a:t> as a sound, transparent, and reputable financial center (exerting effective and measured supervision).</a:t>
            </a: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400" i="1" dirty="0">
              <a:solidFill>
                <a:prstClr val="black">
                  <a:lumMod val="75000"/>
                  <a:lumOff val="25000"/>
                </a:prstClr>
              </a:solidFill>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r>
              <a:rPr lang="en-US" sz="2400" b="0" i="1" u="none" strike="noStrike" kern="1200" cap="none" spc="0" normalizeH="0" baseline="0" noProof="0" dirty="0">
                <a:ln>
                  <a:noFill/>
                </a:ln>
                <a:solidFill>
                  <a:srgbClr val="FF0000"/>
                </a:solidFill>
                <a:effectLst/>
                <a:uLnTx/>
                <a:uFillTx/>
                <a:latin typeface="Century Gothic"/>
                <a:ea typeface="ＭＳ Ｐゴシック" charset="0"/>
              </a:rPr>
              <a:t>Reduction of Systemic Risk</a:t>
            </a: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endParaRP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rPr>
              <a:t>*Transparency, Integrity, and Fairness</a:t>
            </a:r>
          </a:p>
          <a:p>
            <a:endParaRPr lang="en-GB" dirty="0"/>
          </a:p>
        </p:txBody>
      </p:sp>
      <p:sp>
        <p:nvSpPr>
          <p:cNvPr id="4" name="Text Box 11">
            <a:extLst>
              <a:ext uri="{FF2B5EF4-FFF2-40B4-BE49-F238E27FC236}">
                <a16:creationId xmlns:a16="http://schemas.microsoft.com/office/drawing/2014/main" id="{B376DE61-9547-9A4D-AB9C-F4FF6BE4A2C3}"/>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spTree>
    <p:extLst>
      <p:ext uri="{BB962C8B-B14F-4D97-AF65-F5344CB8AC3E}">
        <p14:creationId xmlns:p14="http://schemas.microsoft.com/office/powerpoint/2010/main" val="230411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8B854-1A92-03BE-C2AD-D801822F970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FE73F0A-8635-17BF-55C0-F1E3A0B32E2C}"/>
              </a:ext>
            </a:extLst>
          </p:cNvPr>
          <p:cNvSpPr>
            <a:spLocks noGrp="1"/>
          </p:cNvSpPr>
          <p:nvPr>
            <p:ph type="body" sz="quarter" idx="14"/>
          </p:nvPr>
        </p:nvSpPr>
        <p:spPr>
          <a:xfrm>
            <a:off x="215900" y="1515650"/>
            <a:ext cx="8623299" cy="4477646"/>
          </a:xfrm>
        </p:spPr>
        <p:txBody>
          <a:bodyPr lIns="91440" tIns="45720" rIns="91440" bIns="45720" anchor="t">
            <a:normAutofit fontScale="70000" lnSpcReduction="20000"/>
          </a:bodyPr>
          <a:lstStyle/>
          <a:p>
            <a:pPr marL="0" marR="0">
              <a:lnSpc>
                <a:spcPct val="107000"/>
              </a:lnSpc>
              <a:spcAft>
                <a:spcPts val="800"/>
              </a:spcAft>
              <a:buNone/>
            </a:pPr>
            <a:r>
              <a:rPr lang="en-US" sz="2400" b="1" kern="100" dirty="0">
                <a:effectLst/>
                <a:latin typeface="Century Gothic" panose="020B0502020202020204" pitchFamily="34" charset="0"/>
                <a:ea typeface="Aptos" panose="020B0004020202020204" pitchFamily="34" charset="0"/>
                <a:cs typeface="Arial" panose="020B0604020202020204" pitchFamily="34" charset="0"/>
              </a:rPr>
              <a:t>Enhance investor protection</a:t>
            </a:r>
            <a:endParaRPr lang="en-US" sz="2400" kern="100" dirty="0">
              <a:effectLst/>
              <a:latin typeface="Century Gothic" panose="020B0502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2400" kern="100" dirty="0">
                <a:effectLst/>
                <a:latin typeface="Century Gothic" panose="020B0502020202020204" pitchFamily="34" charset="0"/>
                <a:ea typeface="Aptos" panose="020B0004020202020204" pitchFamily="34" charset="0"/>
                <a:cs typeface="Arial" panose="020B0604020202020204" pitchFamily="34" charset="0"/>
              </a:rPr>
              <a:t>To enhance investor protection and promote investor confidence in the integrity of financial markets, by strengthening information exchange and cooperation in enforcement against misconduct, and in supervision of markets and market intermediaries.</a:t>
            </a:r>
          </a:p>
          <a:p>
            <a:pPr marL="0" marR="0">
              <a:lnSpc>
                <a:spcPct val="107000"/>
              </a:lnSpc>
              <a:spcAft>
                <a:spcPts val="800"/>
              </a:spcAft>
              <a:buNone/>
            </a:pPr>
            <a:r>
              <a:rPr lang="en-US" sz="2400" b="1" kern="100" dirty="0">
                <a:effectLst/>
                <a:latin typeface="Century Gothic" panose="020B0502020202020204" pitchFamily="34" charset="0"/>
                <a:ea typeface="Aptos" panose="020B0004020202020204" pitchFamily="34" charset="0"/>
                <a:cs typeface="Arial" panose="020B0604020202020204" pitchFamily="34" charset="0"/>
              </a:rPr>
              <a:t>Ensure markets are fair and efficient</a:t>
            </a:r>
            <a:endParaRPr lang="en-US" sz="2400" kern="100" dirty="0">
              <a:effectLst/>
              <a:latin typeface="Century Gothic" panose="020B0502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2400" kern="100" dirty="0">
                <a:effectLst/>
                <a:latin typeface="Century Gothic" panose="020B0502020202020204" pitchFamily="34" charset="0"/>
                <a:ea typeface="Aptos" panose="020B0004020202020204" pitchFamily="34" charset="0"/>
                <a:cs typeface="Arial" panose="020B0604020202020204" pitchFamily="34" charset="0"/>
              </a:rPr>
              <a:t>To ensure market structures do not unduly </a:t>
            </a:r>
            <a:r>
              <a:rPr lang="en-US" sz="2400" kern="100" dirty="0" err="1">
                <a:effectLst/>
                <a:latin typeface="Century Gothic" panose="020B0502020202020204" pitchFamily="34" charset="0"/>
                <a:ea typeface="Aptos" panose="020B0004020202020204" pitchFamily="34" charset="0"/>
                <a:cs typeface="Arial" panose="020B0604020202020204" pitchFamily="34" charset="0"/>
              </a:rPr>
              <a:t>favour</a:t>
            </a:r>
            <a:r>
              <a:rPr lang="en-US" sz="2400" kern="100" dirty="0">
                <a:effectLst/>
                <a:latin typeface="Century Gothic" panose="020B0502020202020204" pitchFamily="34" charset="0"/>
                <a:ea typeface="Aptos" panose="020B0004020202020204" pitchFamily="34" charset="0"/>
                <a:cs typeface="Arial" panose="020B0604020202020204" pitchFamily="34" charset="0"/>
              </a:rPr>
              <a:t> some users over others and that investors are given fair and transparent access to market facilities or price information on a real-time basis.</a:t>
            </a:r>
          </a:p>
          <a:p>
            <a:pPr marL="0" marR="0">
              <a:lnSpc>
                <a:spcPct val="107000"/>
              </a:lnSpc>
              <a:spcAft>
                <a:spcPts val="800"/>
              </a:spcAft>
              <a:buNone/>
            </a:pPr>
            <a:r>
              <a:rPr lang="en-US" sz="2400" b="1" kern="100" dirty="0">
                <a:effectLst/>
                <a:latin typeface="Century Gothic" panose="020B0502020202020204" pitchFamily="34" charset="0"/>
                <a:ea typeface="Aptos" panose="020B0004020202020204" pitchFamily="34" charset="0"/>
                <a:cs typeface="Arial" panose="020B0604020202020204" pitchFamily="34" charset="0"/>
              </a:rPr>
              <a:t>Promote financial stability by reducing systemic risk</a:t>
            </a:r>
            <a:endParaRPr lang="en-US" sz="2400" kern="100" dirty="0">
              <a:effectLst/>
              <a:latin typeface="Century Gothic" panose="020B0502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2400" kern="100" dirty="0">
                <a:effectLst/>
                <a:latin typeface="Century Gothic" panose="020B0502020202020204" pitchFamily="34" charset="0"/>
                <a:ea typeface="Aptos" panose="020B0004020202020204" pitchFamily="34" charset="0"/>
                <a:cs typeface="Arial" panose="020B0604020202020204" pitchFamily="34" charset="0"/>
              </a:rPr>
              <a:t>To promote and allow for the effective management of risk and ensure that capital requirements are sufficient to address appropriate risk taking and allow for the absorption of some losses. During periods of instability, to facilitate the rapid and accurate exchange of information across jurisdictions.</a:t>
            </a:r>
          </a:p>
          <a:p>
            <a:endParaRPr lang="en-GB" dirty="0"/>
          </a:p>
        </p:txBody>
      </p:sp>
      <p:sp>
        <p:nvSpPr>
          <p:cNvPr id="4" name="Text Box 11">
            <a:extLst>
              <a:ext uri="{FF2B5EF4-FFF2-40B4-BE49-F238E27FC236}">
                <a16:creationId xmlns:a16="http://schemas.microsoft.com/office/drawing/2014/main" id="{DCEF86ED-E081-1962-5CDF-F6AF5A4F84EF}"/>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a:ln>
                  <a:noFill/>
                </a:ln>
                <a:solidFill>
                  <a:srgbClr val="A7A9AC"/>
                </a:solidFill>
                <a:effectLst/>
                <a:uLnTx/>
                <a:uFillTx/>
                <a:latin typeface="Century Gothic"/>
                <a:ea typeface="ＭＳ Ｐゴシック" charset="0"/>
                <a:cs typeface="Century Gothic"/>
              </a:rPr>
              <a:t>Qatar Financial Centre </a:t>
            </a:r>
            <a:r>
              <a:rPr kumimoji="0" lang="en-US" sz="1000" b="1" i="0" u="none" strike="noStrike" kern="1200" cap="none" spc="0" normalizeH="0" baseline="0" noProof="0">
                <a:ln>
                  <a:noFill/>
                </a:ln>
                <a:solidFill>
                  <a:srgbClr val="A7A9AC"/>
                </a:solidFill>
                <a:effectLst/>
                <a:uLnTx/>
                <a:uFillTx/>
                <a:latin typeface="Century Gothic"/>
                <a:ea typeface="ＭＳ Ｐゴシック" charset="0"/>
                <a:cs typeface="Century Gothic"/>
              </a:rPr>
              <a:t>Regulatory Authority</a:t>
            </a:r>
            <a:endParaRPr kumimoji="0" lang="en-US" sz="1000" b="0" i="0" u="none" strike="noStrike" kern="1200" cap="none" spc="0" normalizeH="0" baseline="0" noProof="0">
              <a:ln>
                <a:noFill/>
              </a:ln>
              <a:solidFill>
                <a:prstClr val="black"/>
              </a:solidFill>
              <a:effectLst/>
              <a:uLnTx/>
              <a:uFillTx/>
              <a:latin typeface="Century Gothic"/>
              <a:ea typeface="ＭＳ Ｐゴシック" charset="0"/>
              <a:cs typeface="Century Gothic"/>
            </a:endParaRPr>
          </a:p>
        </p:txBody>
      </p:sp>
      <p:pic>
        <p:nvPicPr>
          <p:cNvPr id="10" name="Graphic 9">
            <a:extLst>
              <a:ext uri="{FF2B5EF4-FFF2-40B4-BE49-F238E27FC236}">
                <a16:creationId xmlns:a16="http://schemas.microsoft.com/office/drawing/2014/main" id="{22654B63-2973-0891-19D5-4AACF8819D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801" y="-11543"/>
            <a:ext cx="5188226" cy="1527193"/>
          </a:xfrm>
          <a:prstGeom prst="rect">
            <a:avLst/>
          </a:prstGeom>
        </p:spPr>
      </p:pic>
    </p:spTree>
    <p:extLst>
      <p:ext uri="{BB962C8B-B14F-4D97-AF65-F5344CB8AC3E}">
        <p14:creationId xmlns:p14="http://schemas.microsoft.com/office/powerpoint/2010/main" val="199255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B5AB7-6D57-32CB-0936-15B06A7994EC}"/>
            </a:ext>
          </a:extLst>
        </p:cNvPr>
        <p:cNvGrpSpPr/>
        <p:nvPr/>
      </p:nvGrpSpPr>
      <p:grpSpPr>
        <a:xfrm>
          <a:off x="0" y="0"/>
          <a:ext cx="0" cy="0"/>
          <a:chOff x="0" y="0"/>
          <a:chExt cx="0" cy="0"/>
        </a:xfrm>
      </p:grpSpPr>
      <p:sp>
        <p:nvSpPr>
          <p:cNvPr id="4" name="Text Box 11">
            <a:extLst>
              <a:ext uri="{FF2B5EF4-FFF2-40B4-BE49-F238E27FC236}">
                <a16:creationId xmlns:a16="http://schemas.microsoft.com/office/drawing/2014/main" id="{C37E0F9C-AE77-6FF6-FE0E-1EB835BBDEB2}"/>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a:ln>
                  <a:noFill/>
                </a:ln>
                <a:solidFill>
                  <a:srgbClr val="A7A9AC"/>
                </a:solidFill>
                <a:effectLst/>
                <a:uLnTx/>
                <a:uFillTx/>
                <a:latin typeface="Century Gothic"/>
                <a:ea typeface="ＭＳ Ｐゴシック" charset="0"/>
                <a:cs typeface="Century Gothic"/>
              </a:rPr>
              <a:t>Qatar Financial Centre </a:t>
            </a:r>
            <a:r>
              <a:rPr kumimoji="0" lang="en-US" sz="1000" b="1" i="0" u="none" strike="noStrike" kern="1200" cap="none" spc="0" normalizeH="0" baseline="0" noProof="0">
                <a:ln>
                  <a:noFill/>
                </a:ln>
                <a:solidFill>
                  <a:srgbClr val="A7A9AC"/>
                </a:solidFill>
                <a:effectLst/>
                <a:uLnTx/>
                <a:uFillTx/>
                <a:latin typeface="Century Gothic"/>
                <a:ea typeface="ＭＳ Ｐゴシック" charset="0"/>
                <a:cs typeface="Century Gothic"/>
              </a:rPr>
              <a:t>Regulatory Authority</a:t>
            </a:r>
            <a:endParaRPr kumimoji="0" lang="en-US" sz="1000" b="0" i="0" u="none" strike="noStrike" kern="1200" cap="none" spc="0" normalizeH="0" baseline="0" noProof="0">
              <a:ln>
                <a:noFill/>
              </a:ln>
              <a:solidFill>
                <a:prstClr val="black"/>
              </a:solidFill>
              <a:effectLst/>
              <a:uLnTx/>
              <a:uFillTx/>
              <a:latin typeface="Century Gothic"/>
              <a:ea typeface="ＭＳ Ｐゴシック" charset="0"/>
              <a:cs typeface="Century Gothic"/>
            </a:endParaRPr>
          </a:p>
        </p:txBody>
      </p:sp>
      <p:pic>
        <p:nvPicPr>
          <p:cNvPr id="8" name="Graphic 7">
            <a:extLst>
              <a:ext uri="{FF2B5EF4-FFF2-40B4-BE49-F238E27FC236}">
                <a16:creationId xmlns:a16="http://schemas.microsoft.com/office/drawing/2014/main" id="{302737D5-0AAC-094A-1D8C-2A8AE48C47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801" y="-11543"/>
            <a:ext cx="5188226" cy="1527193"/>
          </a:xfrm>
          <a:prstGeom prst="rect">
            <a:avLst/>
          </a:prstGeom>
        </p:spPr>
      </p:pic>
      <p:pic>
        <p:nvPicPr>
          <p:cNvPr id="9" name="Picture 8">
            <a:extLst>
              <a:ext uri="{FF2B5EF4-FFF2-40B4-BE49-F238E27FC236}">
                <a16:creationId xmlns:a16="http://schemas.microsoft.com/office/drawing/2014/main" id="{A97D862E-215B-D2B0-B14D-F1039E68C5F5}"/>
              </a:ext>
            </a:extLst>
          </p:cNvPr>
          <p:cNvPicPr>
            <a:picLocks noChangeAspect="1"/>
          </p:cNvPicPr>
          <p:nvPr/>
        </p:nvPicPr>
        <p:blipFill>
          <a:blip r:embed="rId4"/>
          <a:stretch>
            <a:fillRect/>
          </a:stretch>
        </p:blipFill>
        <p:spPr>
          <a:xfrm>
            <a:off x="304802" y="1272210"/>
            <a:ext cx="8461512" cy="5138530"/>
          </a:xfrm>
          <a:prstGeom prst="rect">
            <a:avLst/>
          </a:prstGeom>
        </p:spPr>
      </p:pic>
    </p:spTree>
    <p:extLst>
      <p:ext uri="{BB962C8B-B14F-4D97-AF65-F5344CB8AC3E}">
        <p14:creationId xmlns:p14="http://schemas.microsoft.com/office/powerpoint/2010/main" val="149103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6E0678-FE67-1E99-A821-34EF78A2A495}"/>
              </a:ext>
            </a:extLst>
          </p:cNvPr>
          <p:cNvPicPr>
            <a:picLocks noChangeAspect="1"/>
          </p:cNvPicPr>
          <p:nvPr/>
        </p:nvPicPr>
        <p:blipFill>
          <a:blip r:embed="rId3"/>
          <a:stretch>
            <a:fillRect/>
          </a:stretch>
        </p:blipFill>
        <p:spPr>
          <a:xfrm>
            <a:off x="1977927" y="2663885"/>
            <a:ext cx="5188146" cy="1530229"/>
          </a:xfrm>
          <a:prstGeom prst="rect">
            <a:avLst/>
          </a:prstGeom>
        </p:spPr>
      </p:pic>
      <p:pic>
        <p:nvPicPr>
          <p:cNvPr id="4" name="Picture 3">
            <a:extLst>
              <a:ext uri="{FF2B5EF4-FFF2-40B4-BE49-F238E27FC236}">
                <a16:creationId xmlns:a16="http://schemas.microsoft.com/office/drawing/2014/main" id="{3734B43B-1B84-3CE4-277E-28476555A621}"/>
              </a:ext>
            </a:extLst>
          </p:cNvPr>
          <p:cNvPicPr>
            <a:picLocks noChangeAspect="1"/>
          </p:cNvPicPr>
          <p:nvPr/>
        </p:nvPicPr>
        <p:blipFill>
          <a:blip r:embed="rId4"/>
          <a:stretch>
            <a:fillRect/>
          </a:stretch>
        </p:blipFill>
        <p:spPr>
          <a:xfrm>
            <a:off x="628649" y="1560443"/>
            <a:ext cx="8386141" cy="4795908"/>
          </a:xfrm>
          <a:prstGeom prst="rect">
            <a:avLst/>
          </a:prstGeom>
          <a:noFill/>
        </p:spPr>
      </p:pic>
      <p:sp>
        <p:nvSpPr>
          <p:cNvPr id="11" name="Slide Number Placeholder 3">
            <a:extLst>
              <a:ext uri="{FF2B5EF4-FFF2-40B4-BE49-F238E27FC236}">
                <a16:creationId xmlns:a16="http://schemas.microsoft.com/office/drawing/2014/main" id="{DBFDCA53-277A-D82F-9E72-F5B3E06398E0}"/>
              </a:ext>
            </a:extLst>
          </p:cNvPr>
          <p:cNvSpPr>
            <a:spLocks noGrp="1"/>
          </p:cNvSpPr>
          <p:nvPr>
            <p:ph type="sldNum" sz="quarter" idx="12"/>
          </p:nvPr>
        </p:nvSpPr>
        <p:spPr>
          <a:xfrm>
            <a:off x="6457950" y="6356351"/>
            <a:ext cx="2057400" cy="365125"/>
          </a:xfrm>
        </p:spPr>
        <p:txBody>
          <a:bodyPr/>
          <a:lstStyle/>
          <a:p>
            <a:pPr>
              <a:spcAft>
                <a:spcPts val="600"/>
              </a:spcAft>
            </a:pPr>
            <a:fld id="{20104703-2A23-47CF-8940-558ACAC1730F}" type="slidenum">
              <a:rPr lang="en-US" smtClean="0"/>
              <a:pPr>
                <a:spcAft>
                  <a:spcPts val="600"/>
                </a:spcAft>
              </a:pPr>
              <a:t>9</a:t>
            </a:fld>
            <a:endParaRPr lang="en-US"/>
          </a:p>
        </p:txBody>
      </p:sp>
      <p:pic>
        <p:nvPicPr>
          <p:cNvPr id="6" name="Graphic 5">
            <a:extLst>
              <a:ext uri="{FF2B5EF4-FFF2-40B4-BE49-F238E27FC236}">
                <a16:creationId xmlns:a16="http://schemas.microsoft.com/office/drawing/2014/main" id="{C11CE58F-09DC-3447-5E44-0F91BAE60F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65126"/>
            <a:ext cx="5188226" cy="1527193"/>
          </a:xfrm>
          <a:prstGeom prst="rect">
            <a:avLst/>
          </a:prstGeom>
        </p:spPr>
      </p:pic>
    </p:spTree>
    <p:extLst>
      <p:ext uri="{BB962C8B-B14F-4D97-AF65-F5344CB8AC3E}">
        <p14:creationId xmlns:p14="http://schemas.microsoft.com/office/powerpoint/2010/main" val="3442769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aab9ed1-9c42-4e46-a704-b754f645b9ca" xsi:nil="true"/>
    <SharedWithUsers xmlns="ac230a7e-55dc-47f5-844f-aa6f8ac988a8">
      <UserInfo>
        <DisplayName/>
        <AccountId xsi:nil="true"/>
        <AccountType/>
      </UserInfo>
    </SharedWithUsers>
    <lcf76f155ced4ddcb4097134ff3c332f xmlns="eeec4a92-4b73-4013-9012-535c4921b809">
      <Terms xmlns="http://schemas.microsoft.com/office/infopath/2007/PartnerControls"/>
    </lcf76f155ced4ddcb4097134ff3c332f>
    <PublishingExpirationDate xmlns="http://schemas.microsoft.com/sharepoint/v3" xsi:nil="true"/>
    <PublishingStartDate xmlns="http://schemas.microsoft.com/sharepoint/v3" xsi:nil="true"/>
    <Serdar xmlns="46a4b3e8-1e50-4a3d-bb07-0977d98b3c3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New Word Document" ma:contentTypeID="0x010100E91F6251783D424DABF34A249EE91209" ma:contentTypeVersion="56" ma:contentTypeDescription="Create a new document." ma:contentTypeScope="" ma:versionID="c8251c47a762d3b59b93e790a142d1e4">
  <xsd:schema xmlns:xsd="http://www.w3.org/2001/XMLSchema" xmlns:xs="http://www.w3.org/2001/XMLSchema" xmlns:p="http://schemas.microsoft.com/office/2006/metadata/properties" xmlns:ns1="http://schemas.microsoft.com/sharepoint/v3" xmlns:ns2="46a4b3e8-1e50-4a3d-bb07-0977d98b3c38" xmlns:ns3="ac230a7e-55dc-47f5-844f-aa6f8ac988a8" xmlns:ns4="eeec4a92-4b73-4013-9012-535c4921b809" xmlns:ns5="daab9ed1-9c42-4e46-a704-b754f645b9ca" targetNamespace="http://schemas.microsoft.com/office/2006/metadata/properties" ma:root="true" ma:fieldsID="6f2dec19cc362ed42456de72c919e397" ns1:_="" ns2:_="" ns3:_="" ns4:_="" ns5:_="">
    <xsd:import namespace="http://schemas.microsoft.com/sharepoint/v3"/>
    <xsd:import namespace="46a4b3e8-1e50-4a3d-bb07-0977d98b3c38"/>
    <xsd:import namespace="ac230a7e-55dc-47f5-844f-aa6f8ac988a8"/>
    <xsd:import namespace="eeec4a92-4b73-4013-9012-535c4921b809"/>
    <xsd:import namespace="daab9ed1-9c42-4e46-a704-b754f645b9ca"/>
    <xsd:element name="properties">
      <xsd:complexType>
        <xsd:sequence>
          <xsd:element name="documentManagement">
            <xsd:complexType>
              <xsd:all>
                <xsd:element ref="ns2:Serdar" minOccurs="0"/>
                <xsd:element ref="ns3:SharedWithUsers"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LengthInSeconds" minOccurs="0"/>
                <xsd:element ref="ns1:PublishingStartDate" minOccurs="0"/>
                <xsd:element ref="ns1:PublishingExpirationDate" minOccurs="0"/>
                <xsd:element ref="ns4:MediaServiceDateTaken" minOccurs="0"/>
                <xsd:element ref="ns3:SharedWithDetails" minOccurs="0"/>
                <xsd:element ref="ns5:TaxCatchAll" minOccurs="0"/>
                <xsd:element ref="ns4:MediaServiceOCR" minOccurs="0"/>
                <xsd:element ref="ns4:MediaServiceGenerationTime" minOccurs="0"/>
                <xsd:element ref="ns4:MediaServiceEventHashCode"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4b3e8-1e50-4a3d-bb07-0977d98b3c38" elementFormDefault="qualified">
    <xsd:import namespace="http://schemas.microsoft.com/office/2006/documentManagement/types"/>
    <xsd:import namespace="http://schemas.microsoft.com/office/infopath/2007/PartnerControls"/>
    <xsd:element name="Serdar" ma:index="8" nillable="true" ma:displayName="Serdar" ma:internalName="Serdar">
      <xsd:complexType>
        <xsd:complexContent>
          <xsd:extension base="dms:MultiChoiceFillIn">
            <xsd:sequence>
              <xsd:element name="Value" maxOccurs="unbounded" minOccurs="0" nillable="true">
                <xsd:simpleType>
                  <xsd:union memberTypes="dms:Text">
                    <xsd:simpleType>
                      <xsd:restriction base="dms:Choice">
                        <xsd:enumeration value="Final"/>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230a7e-55dc-47f5-844f-aa6f8ac988a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ec4a92-4b73-4013-9012-535c4921b80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0c7b0fd-7e09-409b-9b6c-4d7dba202f9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ab9ed1-9c42-4e46-a704-b754f645b9c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9941dbc-9d29-4b5d-9943-9aa0b03bee78}" ma:internalName="TaxCatchAll" ma:showField="CatchAllData" ma:web="daab9ed1-9c42-4e46-a704-b754f645b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81A536-CCE2-4685-AAFE-E57ABDBA8746}">
  <ds:schemaRefs>
    <ds:schemaRef ds:uri="http://schemas.microsoft.com/sharepoint/v3/contenttype/forms"/>
  </ds:schemaRefs>
</ds:datastoreItem>
</file>

<file path=customXml/itemProps2.xml><?xml version="1.0" encoding="utf-8"?>
<ds:datastoreItem xmlns:ds="http://schemas.openxmlformats.org/officeDocument/2006/customXml" ds:itemID="{1300F63D-FF3C-42DB-8446-D6113C7931F7}">
  <ds:schemaRefs>
    <ds:schemaRef ds:uri="http://purl.org/dc/elements/1.1/"/>
    <ds:schemaRef ds:uri="http://schemas.microsoft.com/sharepoint/v3"/>
    <ds:schemaRef ds:uri="http://purl.org/dc/terms/"/>
    <ds:schemaRef ds:uri="http://schemas.microsoft.com/office/2006/metadata/properties"/>
    <ds:schemaRef ds:uri="http://purl.org/dc/dcmitype/"/>
    <ds:schemaRef ds:uri="http://schemas.microsoft.com/office/2006/documentManagement/types"/>
    <ds:schemaRef ds:uri="ac230a7e-55dc-47f5-844f-aa6f8ac988a8"/>
    <ds:schemaRef ds:uri="eeec4a92-4b73-4013-9012-535c4921b809"/>
    <ds:schemaRef ds:uri="http://schemas.microsoft.com/office/infopath/2007/PartnerControls"/>
    <ds:schemaRef ds:uri="http://schemas.openxmlformats.org/package/2006/metadata/core-properties"/>
    <ds:schemaRef ds:uri="daab9ed1-9c42-4e46-a704-b754f645b9ca"/>
    <ds:schemaRef ds:uri="46a4b3e8-1e50-4a3d-bb07-0977d98b3c38"/>
    <ds:schemaRef ds:uri="http://www.w3.org/XML/1998/namespace"/>
  </ds:schemaRefs>
</ds:datastoreItem>
</file>

<file path=customXml/itemProps3.xml><?xml version="1.0" encoding="utf-8"?>
<ds:datastoreItem xmlns:ds="http://schemas.openxmlformats.org/officeDocument/2006/customXml" ds:itemID="{E8E79D58-C36F-4611-A678-034C3D749DFC}">
  <ds:schemaRefs>
    <ds:schemaRef ds:uri="46a4b3e8-1e50-4a3d-bb07-0977d98b3c38"/>
    <ds:schemaRef ds:uri="ac230a7e-55dc-47f5-844f-aa6f8ac988a8"/>
    <ds:schemaRef ds:uri="daab9ed1-9c42-4e46-a704-b754f645b9ca"/>
    <ds:schemaRef ds:uri="eeec4a92-4b73-4013-9012-535c4921b8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cc6a443-e4f4-4abf-babe-fc4ae6807d66}" enabled="1" method="Privileged" siteId="{dbbbce05-3c7d-4318-a718-2abda77a1062}" removed="0"/>
</clbl:labelList>
</file>

<file path=docProps/app.xml><?xml version="1.0" encoding="utf-8"?>
<Properties xmlns="http://schemas.openxmlformats.org/officeDocument/2006/extended-properties" xmlns:vt="http://schemas.openxmlformats.org/officeDocument/2006/docPropsVTypes">
  <Template/>
  <TotalTime>888</TotalTime>
  <Words>2392</Words>
  <Application>Microsoft Office PowerPoint</Application>
  <PresentationFormat>On-screen Show (4:3)</PresentationFormat>
  <Paragraphs>275</Paragraphs>
  <Slides>23</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Aptos</vt:lpstr>
      <vt:lpstr>Aptos Display</vt:lpstr>
      <vt:lpstr>Arial</vt:lpstr>
      <vt:lpstr>Calibri</vt:lpstr>
      <vt:lpstr>Century</vt:lpstr>
      <vt:lpstr>Century Gothic</vt:lpstr>
      <vt:lpstr>Courier New</vt:lpstr>
      <vt:lpstr>Garamond</vt:lpstr>
      <vt:lpstr>Verdana</vt:lpstr>
      <vt:lpstr>Wingdings</vt:lpstr>
      <vt:lpstr>Office Theme</vt:lpstr>
      <vt:lpstr>Securities Supervision and  its Risk Universe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Re-thinking our Supervisory approach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Errol Cova</cp:lastModifiedBy>
  <cp:revision>3</cp:revision>
  <cp:lastPrinted>2024-06-09T04:35:45Z</cp:lastPrinted>
  <dcterms:created xsi:type="dcterms:W3CDTF">2015-05-12T06:54:36Z</dcterms:created>
  <dcterms:modified xsi:type="dcterms:W3CDTF">2025-09-30T19:19:50Z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0x010100E91F6251783D424DABF34A249EE91209</vt:lpwstr>
  </property>
  <property fmtid="{D5CDD505-2E9C-101B-9397-08002B2CF9AE}" pid="3" name="_dlc_policyId">
    <vt:lpwstr>0x010100C31E05D00A9DEB439C5C27720828925F|-1775577161</vt:lpwstr>
  </property>
  <property fmtid="{D5CDD505-2E9C-101B-9397-08002B2CF9AE}" pid="4" name="ItemRetentionFormula">
    <vt:lpwstr>&lt;formula id="Microsoft.Office.RecordsManagement.PolicyFeatures.Expiration.Formula.BuiltIn"&gt;&lt;number&gt;5&lt;/number&gt;&lt;property&gt;Modified&lt;/property&gt;&lt;propertyId&gt;28cf69c5-fa48-462a-b5cd-27b6f9d2bd5f&lt;/propertyId&gt;&lt;period&gt;years&lt;/period&gt;&lt;/formula&gt;</vt:lpwstr>
  </property>
  <property fmtid="{D5CDD505-2E9C-101B-9397-08002B2CF9AE}" pid="5" name="MSIP_Label_af2b817f-fdf0-4979-b32a-6265964aa34d_Enabled">
    <vt:lpwstr>true</vt:lpwstr>
  </property>
  <property fmtid="{D5CDD505-2E9C-101B-9397-08002B2CF9AE}" pid="6" name="MSIP_Label_af2b817f-fdf0-4979-b32a-6265964aa34d_SetDate">
    <vt:lpwstr>2021-11-08T10:40:08Z</vt:lpwstr>
  </property>
  <property fmtid="{D5CDD505-2E9C-101B-9397-08002B2CF9AE}" pid="7" name="MSIP_Label_af2b817f-fdf0-4979-b32a-6265964aa34d_Method">
    <vt:lpwstr>Standard</vt:lpwstr>
  </property>
  <property fmtid="{D5CDD505-2E9C-101B-9397-08002B2CF9AE}" pid="8" name="MSIP_Label_af2b817f-fdf0-4979-b32a-6265964aa34d_Name">
    <vt:lpwstr>af2b817f-fdf0-4979-b32a-6265964aa34d</vt:lpwstr>
  </property>
  <property fmtid="{D5CDD505-2E9C-101B-9397-08002B2CF9AE}" pid="9" name="MSIP_Label_af2b817f-fdf0-4979-b32a-6265964aa34d_SiteId">
    <vt:lpwstr>dbbbce05-3c7d-4318-a718-2abda77a1062</vt:lpwstr>
  </property>
  <property fmtid="{D5CDD505-2E9C-101B-9397-08002B2CF9AE}" pid="10" name="MSIP_Label_af2b817f-fdf0-4979-b32a-6265964aa34d_ActionId">
    <vt:lpwstr>731656cd-6912-41bc-b29d-d8ea2de164c3</vt:lpwstr>
  </property>
  <property fmtid="{D5CDD505-2E9C-101B-9397-08002B2CF9AE}" pid="11" name="MSIP_Label_af2b817f-fdf0-4979-b32a-6265964aa34d_ContentBits">
    <vt:lpwstr>8</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URL">
    <vt:lpwstr/>
  </property>
  <property fmtid="{D5CDD505-2E9C-101B-9397-08002B2CF9AE}" pid="18" name="xd_Signature">
    <vt:bool>false</vt:bool>
  </property>
  <property fmtid="{D5CDD505-2E9C-101B-9397-08002B2CF9AE}" pid="19" name="GUID">
    <vt:lpwstr>7835349b-6e2f-4fff-99a8-f276f8957e87</vt:lpwstr>
  </property>
  <property fmtid="{D5CDD505-2E9C-101B-9397-08002B2CF9AE}" pid="20" name="MediaServiceImageTags">
    <vt:lpwstr/>
  </property>
</Properties>
</file>