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64" r:id="rId2"/>
    <p:sldId id="543" r:id="rId3"/>
    <p:sldId id="556" r:id="rId4"/>
    <p:sldId id="685" r:id="rId5"/>
    <p:sldId id="682" r:id="rId6"/>
    <p:sldId id="681" r:id="rId7"/>
    <p:sldId id="686" r:id="rId8"/>
    <p:sldId id="683" r:id="rId9"/>
    <p:sldId id="684" r:id="rId10"/>
    <p:sldId id="6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DABD2-2979-4BE6-82C7-331FAEE387DE}" v="1" dt="2025-10-01T19:39:52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rol Cova" userId="b0868ac8-dc3e-41d8-92cf-60f3db8da272" providerId="ADAL" clId="{75E0AFCD-0DC1-4762-8396-B925DC669762}"/>
    <pc:docChg chg="custSel modSld">
      <pc:chgData name="Errol Cova" userId="b0868ac8-dc3e-41d8-92cf-60f3db8da272" providerId="ADAL" clId="{75E0AFCD-0DC1-4762-8396-B925DC669762}" dt="2025-10-01T19:40:05.782" v="33" actId="20577"/>
      <pc:docMkLst>
        <pc:docMk/>
      </pc:docMkLst>
      <pc:sldChg chg="modSp mod">
        <pc:chgData name="Errol Cova" userId="b0868ac8-dc3e-41d8-92cf-60f3db8da272" providerId="ADAL" clId="{75E0AFCD-0DC1-4762-8396-B925DC669762}" dt="2025-10-01T19:38:34.686" v="1" actId="1036"/>
        <pc:sldMkLst>
          <pc:docMk/>
          <pc:sldMk cId="4171988786" sldId="664"/>
        </pc:sldMkLst>
        <pc:picChg chg="mod">
          <ac:chgData name="Errol Cova" userId="b0868ac8-dc3e-41d8-92cf-60f3db8da272" providerId="ADAL" clId="{75E0AFCD-0DC1-4762-8396-B925DC669762}" dt="2025-10-01T19:38:34.686" v="1" actId="1036"/>
          <ac:picMkLst>
            <pc:docMk/>
            <pc:sldMk cId="4171988786" sldId="664"/>
            <ac:picMk id="3" creationId="{7EFC52AB-AE79-42DD-1631-F985BCC0B844}"/>
          </ac:picMkLst>
        </pc:picChg>
      </pc:sldChg>
      <pc:sldChg chg="modSp mod">
        <pc:chgData name="Errol Cova" userId="b0868ac8-dc3e-41d8-92cf-60f3db8da272" providerId="ADAL" clId="{75E0AFCD-0DC1-4762-8396-B925DC669762}" dt="2025-10-01T19:40:05.782" v="33" actId="20577"/>
        <pc:sldMkLst>
          <pc:docMk/>
          <pc:sldMk cId="2864398009" sldId="681"/>
        </pc:sldMkLst>
        <pc:spChg chg="mod">
          <ac:chgData name="Errol Cova" userId="b0868ac8-dc3e-41d8-92cf-60f3db8da272" providerId="ADAL" clId="{75E0AFCD-0DC1-4762-8396-B925DC669762}" dt="2025-10-01T19:40:05.782" v="33" actId="20577"/>
          <ac:spMkLst>
            <pc:docMk/>
            <pc:sldMk cId="2864398009" sldId="681"/>
            <ac:spMk id="6" creationId="{00000000-0000-0000-0000-000000000000}"/>
          </ac:spMkLst>
        </pc:spChg>
      </pc:sldChg>
      <pc:sldChg chg="modSp">
        <pc:chgData name="Errol Cova" userId="b0868ac8-dc3e-41d8-92cf-60f3db8da272" providerId="ADAL" clId="{75E0AFCD-0DC1-4762-8396-B925DC669762}" dt="2025-10-01T19:39:52.685" v="31" actId="1036"/>
        <pc:sldMkLst>
          <pc:docMk/>
          <pc:sldMk cId="907841727" sldId="682"/>
        </pc:sldMkLst>
        <pc:picChg chg="mod">
          <ac:chgData name="Errol Cova" userId="b0868ac8-dc3e-41d8-92cf-60f3db8da272" providerId="ADAL" clId="{75E0AFCD-0DC1-4762-8396-B925DC669762}" dt="2025-10-01T19:39:52.685" v="31" actId="1036"/>
          <ac:picMkLst>
            <pc:docMk/>
            <pc:sldMk cId="907841727" sldId="682"/>
            <ac:picMk id="12290" creationId="{C71ECC93-3A3A-DDCC-2751-4DF665000418}"/>
          </ac:picMkLst>
        </pc:picChg>
      </pc:sldChg>
      <pc:sldChg chg="modSp mod">
        <pc:chgData name="Errol Cova" userId="b0868ac8-dc3e-41d8-92cf-60f3db8da272" providerId="ADAL" clId="{75E0AFCD-0DC1-4762-8396-B925DC669762}" dt="2025-10-01T19:39:19.985" v="30" actId="20577"/>
        <pc:sldMkLst>
          <pc:docMk/>
          <pc:sldMk cId="2424683617" sldId="685"/>
        </pc:sldMkLst>
        <pc:spChg chg="mod">
          <ac:chgData name="Errol Cova" userId="b0868ac8-dc3e-41d8-92cf-60f3db8da272" providerId="ADAL" clId="{75E0AFCD-0DC1-4762-8396-B925DC669762}" dt="2025-10-01T19:39:19.985" v="30" actId="20577"/>
          <ac:spMkLst>
            <pc:docMk/>
            <pc:sldMk cId="2424683617" sldId="685"/>
            <ac:spMk id="3" creationId="{1A9E11C5-8260-39A1-55E5-ED95CAC0AE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966A-742E-4487-961B-5EEDF3AF33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40FB8-C7BC-43C8-A807-7CAF40BC9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057F-1DA9-AEF8-AF53-86F35BCD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81B3D-32DE-A608-3AC4-A3A96702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7003-BCF2-AB83-F191-8AB0C57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1889-B12B-EFC5-1EE3-AE755747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8BB83-7087-07FC-E340-E2FFA88F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9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C4A9-5E4A-23A1-0FAD-49D48A02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60899-D731-3F45-7C1F-B4B6F275F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1FAB1-1524-5FD7-FB77-A66980CD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6D266-9350-BC95-B170-808939D1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1259-6AFA-8AC5-ED50-D7A63721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91C33-32D4-9EE9-80D3-00F3B6176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A6D65-002F-4707-1B83-1FF9EC06A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7FC6-08AD-3A53-575B-2EF404A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2065-1BA9-9FFD-CB6C-F525635E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783A-0E2F-A270-447E-0E38819E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0" y="0"/>
            <a:ext cx="10078720" cy="1313688"/>
          </a:xfrm>
          <a:prstGeom prst="rect">
            <a:avLst/>
          </a:prstGeom>
        </p:spPr>
      </p:pic>
      <p:pic>
        <p:nvPicPr>
          <p:cNvPr id="8" name="Picture 7" descr="background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b="13280"/>
          <a:stretch/>
        </p:blipFill>
        <p:spPr>
          <a:xfrm flipH="1">
            <a:off x="336457" y="1981201"/>
            <a:ext cx="11380656" cy="4329555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87867" y="6535739"/>
            <a:ext cx="843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solidFill>
                <a:srgbClr val="A7A9AC"/>
              </a:solidFill>
              <a:latin typeface="Century Gothic"/>
              <a:cs typeface="Century Gothic"/>
            </a:endParaRPr>
          </a:p>
        </p:txBody>
      </p:sp>
      <p:cxnSp>
        <p:nvCxnSpPr>
          <p:cNvPr id="11" name="AutoShape 9"/>
          <p:cNvCxnSpPr>
            <a:cxnSpLocks noChangeShapeType="1"/>
          </p:cNvCxnSpPr>
          <p:nvPr userDrawn="1"/>
        </p:nvCxnSpPr>
        <p:spPr bwMode="auto">
          <a:xfrm>
            <a:off x="406400" y="1772816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AutoShape 10"/>
          <p:cNvCxnSpPr>
            <a:cxnSpLocks noChangeShapeType="1"/>
          </p:cNvCxnSpPr>
          <p:nvPr userDrawn="1"/>
        </p:nvCxnSpPr>
        <p:spPr bwMode="auto">
          <a:xfrm>
            <a:off x="406400" y="6401817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059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AutoShape 9"/>
          <p:cNvCxnSpPr>
            <a:cxnSpLocks noChangeShapeType="1"/>
          </p:cNvCxnSpPr>
          <p:nvPr userDrawn="1"/>
        </p:nvCxnSpPr>
        <p:spPr bwMode="auto">
          <a:xfrm>
            <a:off x="406400" y="1268760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87867" y="6535739"/>
            <a:ext cx="843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1" name="AutoShape 10"/>
          <p:cNvCxnSpPr>
            <a:cxnSpLocks noChangeShapeType="1"/>
          </p:cNvCxnSpPr>
          <p:nvPr userDrawn="1"/>
        </p:nvCxnSpPr>
        <p:spPr bwMode="auto">
          <a:xfrm>
            <a:off x="406400" y="6401817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1981200"/>
            <a:ext cx="11480800" cy="10668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4800" y="3429000"/>
            <a:ext cx="11480800" cy="28194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pic>
        <p:nvPicPr>
          <p:cNvPr id="14" name="Picture 13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0"/>
            <a:ext cx="7728181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624" y="2125980"/>
            <a:ext cx="10377079" cy="14401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1264" y="3840484"/>
            <a:ext cx="854582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5240-4767-48B9-9028-A3B3E575C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9401"/>
            <a:fld id="{81D60167-4931-47E6-BA6A-407CBD079E47}" type="slidenum">
              <a:rPr lang="en-US" sz="1363" smtClean="0">
                <a:solidFill>
                  <a:srgbClr val="BFBFBF"/>
                </a:solidFill>
                <a:latin typeface="Arial"/>
                <a:cs typeface="Arial"/>
              </a:rPr>
              <a:pPr marL="139401"/>
              <a:t>‹#›</a:t>
            </a:fld>
            <a:endParaRPr lang="en-US" sz="1363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5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9"/>
          <p:cNvCxnSpPr>
            <a:cxnSpLocks noChangeShapeType="1"/>
          </p:cNvCxnSpPr>
          <p:nvPr userDrawn="1"/>
        </p:nvCxnSpPr>
        <p:spPr bwMode="auto">
          <a:xfrm>
            <a:off x="406400" y="1268760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87867" y="6535739"/>
            <a:ext cx="843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0" name="AutoShape 10"/>
          <p:cNvCxnSpPr>
            <a:cxnSpLocks noChangeShapeType="1"/>
          </p:cNvCxnSpPr>
          <p:nvPr userDrawn="1"/>
        </p:nvCxnSpPr>
        <p:spPr bwMode="auto">
          <a:xfrm>
            <a:off x="406400" y="6401817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Picture 10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0"/>
            <a:ext cx="7728181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AutoShape 9"/>
          <p:cNvCxnSpPr>
            <a:cxnSpLocks noChangeShapeType="1"/>
          </p:cNvCxnSpPr>
          <p:nvPr userDrawn="1"/>
        </p:nvCxnSpPr>
        <p:spPr bwMode="auto">
          <a:xfrm>
            <a:off x="406400" y="1268760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87867" y="6535739"/>
            <a:ext cx="843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1" name="AutoShape 10"/>
          <p:cNvCxnSpPr>
            <a:cxnSpLocks noChangeShapeType="1"/>
          </p:cNvCxnSpPr>
          <p:nvPr userDrawn="1"/>
        </p:nvCxnSpPr>
        <p:spPr bwMode="auto">
          <a:xfrm>
            <a:off x="406400" y="6401817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1981200"/>
            <a:ext cx="11480800" cy="10668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4800" y="3429000"/>
            <a:ext cx="11480800" cy="28194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pic>
        <p:nvPicPr>
          <p:cNvPr id="14" name="Picture 13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0"/>
            <a:ext cx="7728181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624" y="2125980"/>
            <a:ext cx="10377079" cy="14401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1264" y="3840484"/>
            <a:ext cx="854582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5240-4767-48B9-9028-A3B3E575C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9401"/>
            <a:fld id="{81D60167-4931-47E6-BA6A-407CBD079E47}" type="slidenum">
              <a:rPr lang="en-US" sz="1363" smtClean="0">
                <a:solidFill>
                  <a:srgbClr val="BFBFBF"/>
                </a:solidFill>
                <a:latin typeface="Arial"/>
                <a:cs typeface="Arial"/>
              </a:rPr>
              <a:pPr marL="139401"/>
              <a:t>‹#›</a:t>
            </a:fld>
            <a:endParaRPr lang="en-US" sz="1363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5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5862-9040-2140-03BA-05128AB7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7CB5-CACB-FD4C-1AA3-BAA2267C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5E75-085D-7377-CDD5-2D4A12FA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A3F5-5F39-3DC4-38B6-6A585E28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08BCB-8BD7-0970-8363-C9F13324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A660-18F8-040E-FDFB-DE63046F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108AC-7CE6-2A0E-7E88-02051B9B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F9F25-B094-D5E0-C6B7-937BB717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B94A-E9BE-A3FA-4936-D09D4D14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D7D99-19AA-D7CB-AB10-00232169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B1E3-A72E-19E3-EA9F-43E9C6BC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E015-28E1-157E-556A-AF7AB019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1DF69-DA3D-FA6B-5AFE-BD02DC29E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80661-C93B-0876-7D64-6E3F795F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88720-1688-0E87-A0B0-59E5D016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BEA64-B7C1-1EA8-C7F8-6A96DAB4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841C-5ADF-F20F-27C1-0881C07B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7339E-CD2C-C8A3-ADF7-B89EDF4D0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4695D-17E6-1D48-FC7D-CF67A076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82769-BE94-DE77-3668-2572AD76A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BC907-EB76-8D7A-C131-4346638E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21A27-C55E-A514-FC81-F72A8D0C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09853-560F-C26D-1DAD-23EDB19A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2129D-BF93-6555-968D-C53C5744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5043-B232-6B3E-D435-B25D107E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1C44A-499D-60E3-B358-D37B9CE7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C3E66-7753-1157-ABC8-7CC6BE37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095A5-0DA1-C8ED-5DBD-E3081FEE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D4E59-61F4-D4ED-338C-F830B926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04522-E46D-3E99-EC6A-7D072DE0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86C8-CA79-D6AF-AEBC-1BAFE427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9A1E-5288-85CC-4188-46D49343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5380-81F0-71FF-6CC7-CAE547A1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B883A-E95F-384F-789C-5A635FFC8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0DB3C-C931-7BEF-379B-FCABD80B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AAD88-A1D8-5C1C-C008-60D3DA4B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AD93D-23D4-57C9-C746-4AE8B4D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0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0ED1-1214-32AF-EC6F-8CFAD82B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49C18-6F5C-CD7A-F03C-1CBCE7172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EAC05-19C4-9C66-CF13-BC9F9594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2CE6C-A5EC-A59B-D693-1A5A98E3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4D109-55EC-DD4E-4EC6-19C6E0D8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D8765-9FD7-CAB8-BC20-A28E54C3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ED475-D67A-5316-6B91-F589EF37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E2C39-6467-70E9-76F8-76BBCF94E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ABFD6-3A43-90ED-3B12-881718C55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8AB0D-EE87-41B5-A40B-24C7F2BC0DB0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5B612-AB48-D692-3803-AA5EEAF02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1E28-38AE-7FDD-556C-CD0410547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5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38203" y="1465545"/>
            <a:ext cx="6509359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baseline="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baseline="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baseline="0" dirty="0">
                <a:solidFill>
                  <a:schemeClr val="bg1"/>
                </a:solidFill>
                <a:latin typeface="Century Gothic"/>
                <a:ea typeface="ＭＳ Ｐゴシック"/>
                <a:cs typeface="Century Gothic"/>
              </a:rPr>
              <a:t>Emerging Trends and Challenges in the Securities Supervisory Landscape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b="1" baseline="0" dirty="0">
              <a:solidFill>
                <a:schemeClr val="bg1"/>
              </a:solidFill>
              <a:latin typeface="Century Gothic"/>
              <a:ea typeface="ＭＳ Ｐゴシック"/>
              <a:cs typeface="Century Gothic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b="1" i="1" baseline="0" dirty="0">
                <a:solidFill>
                  <a:schemeClr val="bg1"/>
                </a:solidFill>
                <a:latin typeface="Century Gothic"/>
                <a:ea typeface="ＭＳ Ｐゴシック"/>
                <a:cs typeface="Century Gothic"/>
              </a:rPr>
              <a:t>“Future proofing through Regulatory Innovation"</a:t>
            </a:r>
            <a:endParaRPr lang="en-US" i="1" dirty="0">
              <a:solidFill>
                <a:schemeClr val="bg1"/>
              </a:solidFill>
              <a:latin typeface="Century Gothic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aseline="0" dirty="0">
                <a:solidFill>
                  <a:schemeClr val="bg1"/>
                </a:solidFill>
                <a:latin typeface="Century Gothic"/>
                <a:cs typeface="Century Gothic"/>
              </a:rPr>
              <a:t>Errol Cova, Director Supervision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aseline="0" dirty="0">
                <a:solidFill>
                  <a:schemeClr val="bg1"/>
                </a:solidFill>
                <a:latin typeface="Century Gothic"/>
                <a:ea typeface="ＭＳ Ｐゴシック"/>
                <a:cs typeface="Century Gothic"/>
              </a:rPr>
              <a:t>2 October 2025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rgbClr val="FFFFFF"/>
              </a:solidFill>
              <a:latin typeface="Century Gothic"/>
              <a:ea typeface="ＭＳ Ｐゴシック"/>
              <a:cs typeface="Century Gothic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39900" y="6535739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pic>
        <p:nvPicPr>
          <p:cNvPr id="3" name="Picture 2" descr="A close-up of a hand playing chess&#10;&#10;AI-generated content may be incorrect.">
            <a:extLst>
              <a:ext uri="{FF2B5EF4-FFF2-40B4-BE49-F238E27FC236}">
                <a16:creationId xmlns:a16="http://schemas.microsoft.com/office/drawing/2014/main" id="{7EFC52AB-AE79-42DD-1631-F985BCC0B8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70" y="2004163"/>
            <a:ext cx="4747365" cy="43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5D871-896F-DCA4-4033-928085B53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0" y="472611"/>
            <a:ext cx="7086600" cy="822789"/>
          </a:xfrm>
        </p:spPr>
        <p:txBody>
          <a:bodyPr/>
          <a:lstStyle/>
          <a:p>
            <a:pPr marL="0" indent="0" algn="ctr">
              <a:buNone/>
            </a:pPr>
            <a:r>
              <a:rPr lang="en-US" b="1">
                <a:latin typeface="Century Gothic" panose="020B0502020202020204" pitchFamily="34" charset="0"/>
              </a:rPr>
              <a:t>Key Takeaways </a:t>
            </a:r>
            <a:endParaRPr lang="en-GB" b="1"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E11C5-8260-39A1-55E5-ED95CAC0A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2600" y="1676400"/>
            <a:ext cx="8610600" cy="4708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endParaRPr lang="en-US" sz="2400" i="1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0" indent="0" defTabSz="26668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>
              <a:solidFill>
                <a:srgbClr val="10253F"/>
              </a:solidFill>
              <a:latin typeface="Garamond" panose="02020404030301010803" pitchFamily="18" charset="0"/>
              <a:ea typeface="ＭＳ Ｐゴシック" charset="0"/>
            </a:endParaRPr>
          </a:p>
          <a:p>
            <a:pPr marL="199390" indent="-199390" defTabSz="913467">
              <a:lnSpc>
                <a:spcPct val="10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endParaRPr lang="en-US" sz="2400" i="1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endParaRPr lang="en-US" sz="2400" i="1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0" indent="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None/>
              <a:defRPr/>
            </a:pPr>
            <a:endParaRPr lang="en-US" sz="180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endParaRPr lang="en-GB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B376DE61-9547-9A4D-AB9C-F4FF6BE4A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6535739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281E6-65C9-9453-1468-918F2BDAE1D1}"/>
              </a:ext>
            </a:extLst>
          </p:cNvPr>
          <p:cNvSpPr txBox="1"/>
          <p:nvPr/>
        </p:nvSpPr>
        <p:spPr>
          <a:xfrm>
            <a:off x="463463" y="1526052"/>
            <a:ext cx="9671137" cy="4742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Future-proofing a securities regulatory framework involves anticipating changes, leveraging technology, and ensuring adaptability: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Embrace (Supervisory) Technology: </a:t>
            </a:r>
            <a:r>
              <a:rPr lang="en-US" sz="1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real-time data monitoring will enhance supervisory efficiency and effectiveness.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Flexibility and Adaptability: </a:t>
            </a:r>
            <a:r>
              <a:rPr lang="en-US" sz="1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Build agile Frameworks that can quickly adapt to new market conditions and technological advancements. Regularly review and update regulations to ensure they remain relevant and effective.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sz="1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Encourage collaboration between regulators, industry participants, and relevant Stakeholders.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Market Resilience and Cybersecurity</a:t>
            </a:r>
            <a:r>
              <a:rPr lang="en-US" sz="1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Robust Protocols to protect against emerging threats.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 Requirements</a:t>
            </a:r>
            <a:r>
              <a:rPr lang="en-US" sz="1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Enhance regulatory data requirements to improve market transparency and integrity.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Stakeholder Engagement:</a:t>
            </a:r>
            <a:r>
              <a:rPr lang="en-US" sz="1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Foster open communication with stakeholders to ensure regulations are consulted and effectively implemented.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1600" kern="100" dirty="0"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7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oola\Documents\Adobe\Indesign Concepts\Erol\Powerpoint design 1 for Erol15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9" y="1"/>
            <a:ext cx="1218071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8635" y="443498"/>
            <a:ext cx="11292984" cy="1696752"/>
          </a:xfrm>
        </p:spPr>
        <p:txBody>
          <a:bodyPr/>
          <a:lstStyle/>
          <a:p>
            <a:pPr>
              <a:lnSpc>
                <a:spcPts val="6814"/>
              </a:lnSpc>
            </a:pPr>
            <a:r>
              <a:rPr lang="en-US" sz="6814" b="1" spc="-51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Regulatory Crossroad: </a:t>
            </a:r>
            <a:br>
              <a:rPr lang="en-US" sz="6814" b="1" spc="-51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814" b="1" spc="-51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Evolution and Innovation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514410" y="2520369"/>
            <a:ext cx="7788265" cy="3245110"/>
          </a:xfrm>
        </p:spPr>
        <p:txBody>
          <a:bodyPr/>
          <a:lstStyle/>
          <a:p>
            <a:pPr defTabSz="155768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>
                <a:latin typeface="Century Gothic" panose="020B0502020202020204" pitchFamily="34" charset="0"/>
              </a:rPr>
              <a:t>Innovation</a:t>
            </a:r>
            <a:r>
              <a:rPr lang="en-US" sz="2400" dirty="0">
                <a:latin typeface="Century Gothic" panose="020B0502020202020204" pitchFamily="34" charset="0"/>
              </a:rPr>
              <a:t> and </a:t>
            </a:r>
            <a:r>
              <a:rPr lang="en-US" sz="2400" b="1" dirty="0">
                <a:latin typeface="Century Gothic" panose="020B0502020202020204" pitchFamily="34" charset="0"/>
              </a:rPr>
              <a:t>Technology</a:t>
            </a:r>
            <a:r>
              <a:rPr lang="en-US" sz="2400" dirty="0">
                <a:latin typeface="Century Gothic" panose="020B0502020202020204" pitchFamily="34" charset="0"/>
              </a:rPr>
              <a:t> are drivers of Market Development and Resilience and (Inclusive). Innovation and Technology are sectors, markets, and boundaries transcending which can be disruptive, facilitating, and compelling.</a:t>
            </a:r>
          </a:p>
          <a:p>
            <a:pPr defTabSz="1557680"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latin typeface="Century Gothic" panose="020B0502020202020204" pitchFamily="34" charset="0"/>
            </a:endParaRPr>
          </a:p>
          <a:p>
            <a:pPr fontAlgn="base"/>
            <a:r>
              <a:rPr lang="en-US" sz="2400" b="1" dirty="0">
                <a:latin typeface="Century Gothic" panose="020B0502020202020204" pitchFamily="34" charset="0"/>
              </a:rPr>
              <a:t>Innovation</a:t>
            </a:r>
            <a:r>
              <a:rPr lang="en-US" sz="2400" dirty="0">
                <a:latin typeface="Century Gothic" panose="020B0502020202020204" pitchFamily="34" charset="0"/>
              </a:rPr>
              <a:t>: a new idea or method, or the use of new ideas and methods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Evolution</a:t>
            </a:r>
            <a:r>
              <a:rPr lang="en-US" sz="2400" dirty="0">
                <a:latin typeface="Century Gothic" panose="020B0502020202020204" pitchFamily="34" charset="0"/>
              </a:rPr>
              <a:t>: a gradual process of change </a:t>
            </a:r>
          </a:p>
        </p:txBody>
      </p:sp>
    </p:spTree>
    <p:extLst>
      <p:ext uri="{BB962C8B-B14F-4D97-AF65-F5344CB8AC3E}">
        <p14:creationId xmlns:p14="http://schemas.microsoft.com/office/powerpoint/2010/main" val="366859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ola\Documents\Adobe\Indesign Concepts\Erol\Powerpoint design 1 for Erol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" y="3"/>
            <a:ext cx="1218071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889" y="183889"/>
            <a:ext cx="8913237" cy="2476348"/>
          </a:xfrm>
        </p:spPr>
        <p:txBody>
          <a:bodyPr>
            <a:normAutofit fontScale="90000"/>
          </a:bodyPr>
          <a:lstStyle/>
          <a:p>
            <a:pPr defTabSz="1556091">
              <a:lnSpc>
                <a:spcPts val="6814"/>
              </a:lnSpc>
            </a:pPr>
            <a:r>
              <a:rPr lang="en-US" sz="6814" b="1" spc="-511" dirty="0">
                <a:latin typeface="Century Gothic" panose="020B0502020202020204" pitchFamily="34" charset="0"/>
                <a:ea typeface="+mn-ea"/>
                <a:cs typeface="+mn-cs"/>
              </a:rPr>
              <a:t>Re-thinking Regulation: Regulatory Transformation</a:t>
            </a:r>
            <a:br>
              <a:rPr lang="en-US" sz="6814" b="1" spc="-51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n-US" sz="6814" b="1" spc="-51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9912" y="2779978"/>
            <a:ext cx="8531658" cy="4837446"/>
          </a:xfrm>
        </p:spPr>
        <p:txBody>
          <a:bodyPr/>
          <a:lstStyle/>
          <a:p>
            <a:pPr marL="486775" indent="-486775" fontAlgn="base"/>
            <a:r>
              <a:rPr lang="en-US" dirty="0">
                <a:latin typeface="Century Gothic" panose="020B0502020202020204" pitchFamily="34" charset="0"/>
              </a:rPr>
              <a:t>Emergence of new players alongside existing market participants (start-up’s vs traditional vendors).</a:t>
            </a:r>
          </a:p>
          <a:p>
            <a:pPr marL="486775" indent="-486775" fontAlgn="base"/>
            <a:r>
              <a:rPr lang="en-US" dirty="0">
                <a:latin typeface="Century Gothic" panose="020B0502020202020204" pitchFamily="34" charset="0"/>
              </a:rPr>
              <a:t>From re-active regulations (post crises) to pro-active regulations (alternative financing, Digital Assets Framework, Expansion of Regulatory remit).</a:t>
            </a:r>
          </a:p>
          <a:p>
            <a:pPr marL="486775" indent="-486775" fontAlgn="base"/>
            <a:r>
              <a:rPr lang="en-US" dirty="0">
                <a:latin typeface="Century Gothic" panose="020B0502020202020204" pitchFamily="34" charset="0"/>
              </a:rPr>
              <a:t>Regulators are now seeking to lead and to drive the innovation discussion.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4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5D871-896F-DCA4-4033-928085B53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0" y="228600"/>
            <a:ext cx="7086600" cy="106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entury Gothic"/>
              </a:rPr>
              <a:t>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E11C5-8260-39A1-55E5-ED95CAC0A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140" y="1402915"/>
            <a:ext cx="9574060" cy="48454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defTabSz="266685">
              <a:buClr>
                <a:prstClr val="black">
                  <a:lumMod val="75000"/>
                  <a:lumOff val="25000"/>
                </a:prstClr>
              </a:buClr>
              <a:buNone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ＭＳ Ｐゴシック"/>
              </a:rPr>
              <a:t>We are currently in the midst of significant shifts in the Financial Markets:</a:t>
            </a:r>
          </a:p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r>
              <a:rPr lang="en-US" sz="2400" i="1" dirty="0">
                <a:latin typeface="Century Gothic"/>
                <a:ea typeface="ＭＳ Ｐゴシック" charset="0"/>
              </a:rPr>
              <a:t>Technology and Innovation underpinning new trends.</a:t>
            </a:r>
          </a:p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endParaRPr lang="en-US" sz="2400" i="1" dirty="0">
              <a:latin typeface="Century Gothic"/>
              <a:ea typeface="ＭＳ Ｐゴシック" charset="0"/>
            </a:endParaRPr>
          </a:p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r>
              <a:rPr lang="en-US" sz="2400" i="1" dirty="0">
                <a:latin typeface="Century Gothic"/>
                <a:ea typeface="ＭＳ Ｐゴシック" charset="0"/>
              </a:rPr>
              <a:t>Market Developments: Investment Activism and Market Patterns.</a:t>
            </a:r>
          </a:p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endParaRPr lang="en-US" sz="2400" i="1" dirty="0">
              <a:latin typeface="Century Gothic"/>
              <a:ea typeface="ＭＳ Ｐゴシック" charset="0"/>
            </a:endParaRPr>
          </a:p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r>
              <a:rPr lang="en-US" sz="2400" i="1" dirty="0">
                <a:latin typeface="Century Gothic"/>
                <a:ea typeface="ＭＳ Ｐゴシック" charset="0"/>
              </a:rPr>
              <a:t>Policy shifts and Flexibilization of principles (</a:t>
            </a:r>
            <a:r>
              <a:rPr lang="en-US" sz="2400" i="1" dirty="0" err="1">
                <a:latin typeface="Century Gothic"/>
                <a:ea typeface="ＭＳ Ｐゴシック" charset="0"/>
              </a:rPr>
              <a:t>retailisation</a:t>
            </a:r>
            <a:r>
              <a:rPr lang="en-US" sz="2400" i="1" dirty="0">
                <a:latin typeface="Century Gothic"/>
                <a:ea typeface="ＭＳ Ｐゴシック" charset="0"/>
              </a:rPr>
              <a:t> of products).</a:t>
            </a:r>
          </a:p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endParaRPr lang="en-US" sz="2400" i="1" dirty="0">
              <a:latin typeface="Century Gothic"/>
              <a:ea typeface="ＭＳ Ｐゴシック" charset="0"/>
            </a:endParaRPr>
          </a:p>
          <a:p>
            <a:pPr marL="199390" indent="-199390" defTabSz="266685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§"/>
              <a:defRPr/>
            </a:pPr>
            <a:r>
              <a:rPr lang="en-US" sz="2400" i="1" dirty="0">
                <a:latin typeface="Century Gothic"/>
                <a:ea typeface="ＭＳ Ｐゴシック" charset="0"/>
              </a:rPr>
              <a:t>Adaptive Supervisory Approach.</a:t>
            </a:r>
            <a:endParaRPr lang="en-US" sz="1800" i="1" dirty="0">
              <a:latin typeface="Century Gothic"/>
              <a:ea typeface="ＭＳ Ｐゴシック" charset="0"/>
            </a:endParaRPr>
          </a:p>
          <a:p>
            <a:endParaRPr lang="en-GB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B376DE61-9547-9A4D-AB9C-F4FF6BE4A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6535739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468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43D55-78FA-4A4D-65C3-4AD0FA001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ola\Documents\Adobe\Indesign Concepts\Erol\Powerpoint design 1 for Erol10.jpg">
            <a:extLst>
              <a:ext uri="{FF2B5EF4-FFF2-40B4-BE49-F238E27FC236}">
                <a16:creationId xmlns:a16="http://schemas.microsoft.com/office/drawing/2014/main" id="{C71ECC93-3A3A-DDCC-2751-4DF66500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1" y="326220"/>
            <a:ext cx="11623558" cy="65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90A258-1157-0FFF-306D-A5835D7D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467202"/>
            <a:ext cx="11249716" cy="1233142"/>
          </a:xfrm>
        </p:spPr>
        <p:txBody>
          <a:bodyPr>
            <a:normAutofit/>
          </a:bodyPr>
          <a:lstStyle/>
          <a:p>
            <a:pPr defTabSz="1556091">
              <a:lnSpc>
                <a:spcPts val="6814"/>
              </a:lnSpc>
            </a:pPr>
            <a:r>
              <a:rPr lang="en-US" sz="6814" b="1" spc="-511" dirty="0">
                <a:latin typeface="Century Gothic" panose="020B0502020202020204" pitchFamily="34" charset="0"/>
                <a:ea typeface="+mn-ea"/>
                <a:cs typeface="+mn-cs"/>
              </a:rPr>
              <a:t>Innovation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B39E60-77B8-2C93-CBA5-CDD88A115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459" y="1700344"/>
            <a:ext cx="8380044" cy="4843962"/>
          </a:xfrm>
        </p:spPr>
        <p:txBody>
          <a:bodyPr>
            <a:normAutofit fontScale="70000" lnSpcReduction="20000"/>
          </a:bodyPr>
          <a:lstStyle/>
          <a:p>
            <a:pPr marL="0" indent="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en-CA" altLang="en-US" sz="2900" b="1" dirty="0">
                <a:latin typeface="Century Gothic" panose="020B0502020202020204" pitchFamily="34" charset="0"/>
              </a:rPr>
              <a:t>Technological integration: </a:t>
            </a:r>
            <a:r>
              <a:rPr lang="en-US" sz="29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enhancement of efficiency, reduction of costs, and improvement of transparency.</a:t>
            </a:r>
            <a:endParaRPr lang="en-CA" altLang="en-US" sz="2900" dirty="0">
              <a:latin typeface="Century Gothic" panose="020B0502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1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Blockchain and Distributed Ledger Technology (DLT)</a:t>
            </a:r>
            <a:r>
              <a:rPr lang="en-US" sz="21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Enhancing the way transactions are recorded and verified leading to increased transparency and reducing fraud. 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1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Artificial Intelligence (AI) and Machine Learning</a:t>
            </a:r>
            <a:r>
              <a:rPr lang="en-US" sz="21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AI is being used for predictive analytics, algorithmic trading, and risk management. 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1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Quantum Computing</a:t>
            </a:r>
            <a:r>
              <a:rPr lang="en-US" sz="21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Although still in its early stages, quantum computing promises to solve complex financial problems much faster than traditional computers. 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100" b="1" kern="100" dirty="0" err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RegTech</a:t>
            </a:r>
            <a:r>
              <a:rPr lang="en-US" sz="21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US" sz="21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use of advanced technologies to help financial institutions comply with regulations more efficiently. 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1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Decentralized Finance (DeFi)</a:t>
            </a:r>
            <a:r>
              <a:rPr lang="en-US" sz="21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DeFi platforms use blockchain technology to offer financial services without traditional intermediaries like banks. 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1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1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These innovations are not only transforming the financial markets but also making financial services more accessible, efficient, and secure.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endParaRPr lang="en-US" sz="2385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4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ola\Documents\Adobe\Indesign Concepts\Erol\Powerpoint design 1 for Erol10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1" y="313694"/>
            <a:ext cx="11623558" cy="65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3822" y="832912"/>
            <a:ext cx="11249716" cy="1233142"/>
          </a:xfrm>
        </p:spPr>
        <p:txBody>
          <a:bodyPr>
            <a:normAutofit fontScale="90000"/>
          </a:bodyPr>
          <a:lstStyle/>
          <a:p>
            <a:pPr defTabSz="1556091">
              <a:lnSpc>
                <a:spcPts val="6814"/>
              </a:lnSpc>
            </a:pPr>
            <a:r>
              <a:rPr lang="en-US" sz="6814" b="1" spc="-511" dirty="0">
                <a:latin typeface="Century Gothic" panose="020B0502020202020204" pitchFamily="34" charset="0"/>
                <a:ea typeface="+mn-ea"/>
                <a:cs typeface="+mn-cs"/>
              </a:rPr>
              <a:t>Innovation-driven developments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1133031" y="2130956"/>
            <a:ext cx="7948471" cy="4413350"/>
          </a:xfrm>
        </p:spPr>
        <p:txBody>
          <a:bodyPr/>
          <a:lstStyle/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Peer-to-peer lending platforms.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Crowdfunding platforms.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>
                <a:latin typeface="Century Gothic" panose="020B0502020202020204" pitchFamily="34" charset="0"/>
              </a:rPr>
              <a:t>Digital Assets </a:t>
            </a:r>
            <a:r>
              <a:rPr lang="en-CA" altLang="en-US" sz="2726" dirty="0">
                <a:latin typeface="Century Gothic" panose="020B0502020202020204" pitchFamily="34" charset="0"/>
              </a:rPr>
              <a:t>trading platforms.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Tokenization of Real World Assets.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Compliance and client acceptance open solutions.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Investments and Data Aggregators.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endParaRPr lang="en-CA" altLang="en-US" sz="2726" dirty="0">
              <a:latin typeface="Century Gothic" panose="020B0502020202020204" pitchFamily="34" charset="0"/>
            </a:endParaRP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endParaRPr lang="en-US" sz="2385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9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291FE-1DA2-3D47-AAD7-CD1AF0DB8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ola\Documents\Adobe\Indesign Concepts\Erol\Powerpoint design 1 for Erol10.jpg">
            <a:extLst>
              <a:ext uri="{FF2B5EF4-FFF2-40B4-BE49-F238E27FC236}">
                <a16:creationId xmlns:a16="http://schemas.microsoft.com/office/drawing/2014/main" id="{FE3389E3-D26B-FDCF-EFEB-1C1E5EC2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1" y="313694"/>
            <a:ext cx="11623558" cy="65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204F192-81DB-0D97-CFF9-52844EC0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81" y="273049"/>
            <a:ext cx="11249716" cy="1233142"/>
          </a:xfrm>
        </p:spPr>
        <p:txBody>
          <a:bodyPr>
            <a:normAutofit/>
          </a:bodyPr>
          <a:lstStyle/>
          <a:p>
            <a:pPr defTabSz="1556091">
              <a:lnSpc>
                <a:spcPts val="6814"/>
              </a:lnSpc>
            </a:pPr>
            <a:r>
              <a:rPr lang="en-US" sz="6814" b="1" spc="-511" dirty="0">
                <a:latin typeface="Century Gothic" panose="020B0502020202020204" pitchFamily="34" charset="0"/>
                <a:ea typeface="+mn-ea"/>
                <a:cs typeface="+mn-cs"/>
              </a:rPr>
              <a:t>Market Developments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C13860-F05D-3A0E-149C-3CF40A74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85" y="1465545"/>
            <a:ext cx="9469677" cy="4521869"/>
          </a:xfrm>
        </p:spPr>
        <p:txBody>
          <a:bodyPr>
            <a:normAutofit fontScale="85000" lnSpcReduction="10000"/>
          </a:bodyPr>
          <a:lstStyle/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Sustainable Finance and Energy Investments: Increased investment in clean energy technologies to meet net-zero goals. The rise of Carbin Credit Exchanges.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Increase in Investment Activism: Green Bonds, Islamic Sukuks</a:t>
            </a:r>
            <a:r>
              <a:rPr lang="en-CA" altLang="en-US" sz="2726" dirty="0">
                <a:latin typeface="Century Gothic" panose="020B0502020202020204" pitchFamily="34" charset="0"/>
              </a:rPr>
              <a:t>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Venture Capital and VC Funds on the rise: Investment in start-ups and innovation chasing the reclusive unicorn.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Growth in Private Credit: Both on the issuer and buyer side there is increased interest in private credit (Private credit assets is estimated to reach $3 trillion by the end of 2025).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Increased investment in in AI and AI-related Infrastructure: Significant investments being allocated to meet the energy demands of AI technologies.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Blurred lines dividing Retail and Professional Investors.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endParaRPr lang="en-CA" altLang="en-US" sz="2726" dirty="0">
              <a:latin typeface="Century Gothic" panose="020B0502020202020204" pitchFamily="34" charset="0"/>
            </a:endParaRP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endParaRPr lang="en-US" sz="2385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3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99ED-A01C-E8CF-8878-BC0D68B1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ola\Documents\Adobe\Indesign Concepts\Erol\Powerpoint design 1 for Erol10.jpg">
            <a:extLst>
              <a:ext uri="{FF2B5EF4-FFF2-40B4-BE49-F238E27FC236}">
                <a16:creationId xmlns:a16="http://schemas.microsoft.com/office/drawing/2014/main" id="{87935CC4-37C8-413E-5FB3-B92DA326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1" y="313694"/>
            <a:ext cx="11623558" cy="65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54A362-9A2F-DA5B-3CF6-A8FACAFD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469657"/>
            <a:ext cx="11249716" cy="1233142"/>
          </a:xfrm>
        </p:spPr>
        <p:txBody>
          <a:bodyPr>
            <a:normAutofit/>
          </a:bodyPr>
          <a:lstStyle/>
          <a:p>
            <a:pPr defTabSz="1556091">
              <a:lnSpc>
                <a:spcPts val="6814"/>
              </a:lnSpc>
            </a:pPr>
            <a:r>
              <a:rPr lang="en-US" sz="6814" b="1" spc="-511" dirty="0">
                <a:latin typeface="Century Gothic" panose="020B0502020202020204" pitchFamily="34" charset="0"/>
                <a:ea typeface="+mn-ea"/>
                <a:cs typeface="+mn-cs"/>
              </a:rPr>
              <a:t>Policy Shifts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C76017-473E-3A29-59B4-F0556D47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85" y="1858762"/>
            <a:ext cx="9469677" cy="4128652"/>
          </a:xfrm>
        </p:spPr>
        <p:txBody>
          <a:bodyPr>
            <a:normAutofit lnSpcReduction="10000"/>
          </a:bodyPr>
          <a:lstStyle/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Enhanced focus on Prudential Metrics: Liquidity Management Tools, Risk Management Tools, Stress Testing, Capital Requirements.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Enhanced Focus on Operational Resilience for purposes of Financial Stability: Continuous monitoring that policies are fit for purpose at all time.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ESG Reporting: IOSCO endorsement of ISSB Standards for sustainability reporting signals the importance of green finance and sustainability.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endParaRPr lang="en-US" sz="2385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7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FC25-66F4-68F5-418F-5619F794C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ola\Documents\Adobe\Indesign Concepts\Erol\Powerpoint design 1 for Erol10.jpg">
            <a:extLst>
              <a:ext uri="{FF2B5EF4-FFF2-40B4-BE49-F238E27FC236}">
                <a16:creationId xmlns:a16="http://schemas.microsoft.com/office/drawing/2014/main" id="{34A5B077-C165-7F88-05E4-A699FE106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1" y="313694"/>
            <a:ext cx="11623558" cy="65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2BA663-AED1-8E42-72E5-DC7D4BE3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5" y="313694"/>
            <a:ext cx="11249716" cy="1233142"/>
          </a:xfrm>
        </p:spPr>
        <p:txBody>
          <a:bodyPr>
            <a:normAutofit fontScale="90000"/>
          </a:bodyPr>
          <a:lstStyle/>
          <a:p>
            <a:pPr defTabSz="1556091">
              <a:lnSpc>
                <a:spcPts val="6814"/>
              </a:lnSpc>
            </a:pPr>
            <a:r>
              <a:rPr lang="en-US" sz="6814" b="1" spc="-511" dirty="0">
                <a:latin typeface="Century Gothic" panose="020B0502020202020204" pitchFamily="34" charset="0"/>
                <a:ea typeface="+mn-ea"/>
                <a:cs typeface="+mn-cs"/>
              </a:rPr>
              <a:t>Adaptive Supervisory Approach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612D97-07B4-E538-8996-E0F1F393C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85" y="1440493"/>
            <a:ext cx="9469677" cy="5103813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Consumer Protection: Regulators are maintaining a strong focus on protecting consumers, especially in the context of digital finance.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Increased in cross-border activities compels Supervisors to enhance Peer collaboration.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Continuous upskilling for constantly changing environment, new market entrants, and reformatting </a:t>
            </a:r>
            <a:r>
              <a:rPr lang="en-US" sz="360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 product offerings.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Increase of </a:t>
            </a:r>
            <a:r>
              <a:rPr lang="en-US" sz="3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cautious curiosity for innovation by regulators. Should regulators put in more efforts to learn and understand these new technologies?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Regulators are becoming increasingly creative: changes are constants and rules are lagging behind.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5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These trends highlight the dynamic nature of the capital markets and the need for both regulators and firms to stay agile and responsive to changes.</a:t>
            </a:r>
            <a:r>
              <a:rPr lang="en-CA" altLang="en-US" sz="2500" dirty="0">
                <a:latin typeface="Century Gothic" panose="020B0502020202020204" pitchFamily="34" charset="0"/>
              </a:rPr>
              <a:t>.</a:t>
            </a:r>
            <a:endParaRPr lang="en-US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3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cc6a443-e4f4-4abf-babe-fc4ae6807d66}" enabled="1" method="Privileged" siteId="{dbbbce05-3c7d-4318-a718-2abda77a106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814</Words>
  <Application>Microsoft Office PowerPoint</Application>
  <PresentationFormat>Widescreen</PresentationFormat>
  <Paragraphs>80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Century Gothic</vt:lpstr>
      <vt:lpstr>Garamond</vt:lpstr>
      <vt:lpstr>Wingdings</vt:lpstr>
      <vt:lpstr>Office Theme</vt:lpstr>
      <vt:lpstr>PowerPoint Presentation</vt:lpstr>
      <vt:lpstr>Regulatory Crossroad:  Evolution and Innovation</vt:lpstr>
      <vt:lpstr>Re-thinking Regulation: Regulatory Transformation </vt:lpstr>
      <vt:lpstr>PowerPoint Presentation</vt:lpstr>
      <vt:lpstr>Innovation </vt:lpstr>
      <vt:lpstr>Innovation-driven developments </vt:lpstr>
      <vt:lpstr>Market Developments</vt:lpstr>
      <vt:lpstr>Policy Shifts</vt:lpstr>
      <vt:lpstr>Adaptive Supervisory Approach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Nurein Mohamed</dc:creator>
  <cp:lastModifiedBy>Errol Cova</cp:lastModifiedBy>
  <cp:revision>5</cp:revision>
  <dcterms:created xsi:type="dcterms:W3CDTF">2025-02-24T06:19:00Z</dcterms:created>
  <dcterms:modified xsi:type="dcterms:W3CDTF">2025-10-01T19:40:10Z</dcterms:modified>
</cp:coreProperties>
</file>