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37"/>
  </p:notesMasterIdLst>
  <p:sldIdLst>
    <p:sldId id="664" r:id="rId6"/>
    <p:sldId id="679" r:id="rId7"/>
    <p:sldId id="292" r:id="rId8"/>
    <p:sldId id="678" r:id="rId9"/>
    <p:sldId id="677" r:id="rId10"/>
    <p:sldId id="257" r:id="rId11"/>
    <p:sldId id="347" r:id="rId12"/>
    <p:sldId id="325" r:id="rId13"/>
    <p:sldId id="328" r:id="rId14"/>
    <p:sldId id="329" r:id="rId15"/>
    <p:sldId id="330" r:id="rId16"/>
    <p:sldId id="278" r:id="rId17"/>
    <p:sldId id="322" r:id="rId18"/>
    <p:sldId id="349" r:id="rId19"/>
    <p:sldId id="332" r:id="rId20"/>
    <p:sldId id="352" r:id="rId21"/>
    <p:sldId id="338" r:id="rId22"/>
    <p:sldId id="343" r:id="rId23"/>
    <p:sldId id="665" r:id="rId24"/>
    <p:sldId id="666" r:id="rId25"/>
    <p:sldId id="667" r:id="rId26"/>
    <p:sldId id="668" r:id="rId27"/>
    <p:sldId id="669" r:id="rId28"/>
    <p:sldId id="670" r:id="rId29"/>
    <p:sldId id="671" r:id="rId30"/>
    <p:sldId id="672" r:id="rId31"/>
    <p:sldId id="673" r:id="rId32"/>
    <p:sldId id="674" r:id="rId33"/>
    <p:sldId id="675" r:id="rId34"/>
    <p:sldId id="676" r:id="rId35"/>
    <p:sldId id="496" r:id="rId36"/>
  </p:sldIdLst>
  <p:sldSz cx="9144000" cy="6858000" type="screen4x3"/>
  <p:notesSz cx="6797675"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172C"/>
    <a:srgbClr val="A41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1A3C9-2A90-41EA-8356-59F1590A421D}" v="1" dt="2025-10-01T19:42:22.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97" autoAdjust="0"/>
  </p:normalViewPr>
  <p:slideViewPr>
    <p:cSldViewPr snapToGrid="0">
      <p:cViewPr varScale="1">
        <p:scale>
          <a:sx n="64" d="100"/>
          <a:sy n="64" d="100"/>
        </p:scale>
        <p:origin x="1340" y="2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rol Cova" userId="b0868ac8-dc3e-41d8-92cf-60f3db8da272" providerId="ADAL" clId="{75E0AFCD-0DC1-4762-8396-B925DC669762}"/>
    <pc:docChg chg="undo custSel addSld modSld">
      <pc:chgData name="Errol Cova" userId="b0868ac8-dc3e-41d8-92cf-60f3db8da272" providerId="ADAL" clId="{75E0AFCD-0DC1-4762-8396-B925DC669762}" dt="2025-10-01T21:09:07.360" v="530" actId="14100"/>
      <pc:docMkLst>
        <pc:docMk/>
      </pc:docMkLst>
      <pc:sldChg chg="addSp delSp modSp add mod">
        <pc:chgData name="Errol Cova" userId="b0868ac8-dc3e-41d8-92cf-60f3db8da272" providerId="ADAL" clId="{75E0AFCD-0DC1-4762-8396-B925DC669762}" dt="2025-10-01T21:09:07.360" v="530" actId="14100"/>
        <pc:sldMkLst>
          <pc:docMk/>
          <pc:sldMk cId="975603831" sldId="679"/>
        </pc:sldMkLst>
        <pc:spChg chg="mod">
          <ac:chgData name="Errol Cova" userId="b0868ac8-dc3e-41d8-92cf-60f3db8da272" providerId="ADAL" clId="{75E0AFCD-0DC1-4762-8396-B925DC669762}" dt="2025-10-01T19:42:38.579" v="29" actId="20577"/>
          <ac:spMkLst>
            <pc:docMk/>
            <pc:sldMk cId="975603831" sldId="679"/>
            <ac:spMk id="2" creationId="{E21114E4-B918-7D69-1321-05DAC2EA39BF}"/>
          </ac:spMkLst>
        </pc:spChg>
        <pc:spChg chg="mod">
          <ac:chgData name="Errol Cova" userId="b0868ac8-dc3e-41d8-92cf-60f3db8da272" providerId="ADAL" clId="{75E0AFCD-0DC1-4762-8396-B925DC669762}" dt="2025-10-01T21:09:07.360" v="530" actId="14100"/>
          <ac:spMkLst>
            <pc:docMk/>
            <pc:sldMk cId="975603831" sldId="679"/>
            <ac:spMk id="3" creationId="{C9F94403-1534-3A55-B907-80D0548DF0A6}"/>
          </ac:spMkLst>
        </pc:spChg>
        <pc:picChg chg="add del mod">
          <ac:chgData name="Errol Cova" userId="b0868ac8-dc3e-41d8-92cf-60f3db8da272" providerId="ADAL" clId="{75E0AFCD-0DC1-4762-8396-B925DC669762}" dt="2025-10-01T21:04:19.403" v="507" actId="478"/>
          <ac:picMkLst>
            <pc:docMk/>
            <pc:sldMk cId="975603831" sldId="679"/>
            <ac:picMk id="6" creationId="{0FEAEAA8-0DFB-E7C6-D00A-BF76DCDD7ED3}"/>
          </ac:picMkLst>
        </pc:picChg>
        <pc:picChg chg="add mod">
          <ac:chgData name="Errol Cova" userId="b0868ac8-dc3e-41d8-92cf-60f3db8da272" providerId="ADAL" clId="{75E0AFCD-0DC1-4762-8396-B925DC669762}" dt="2025-10-01T21:07:20.979" v="527" actId="1076"/>
          <ac:picMkLst>
            <pc:docMk/>
            <pc:sldMk cId="975603831" sldId="679"/>
            <ac:picMk id="8" creationId="{F70AEFCB-0E31-A6F1-B488-882186A16442}"/>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09B9AD-7057-4B71-8D76-F9BA1AF57471}" type="doc">
      <dgm:prSet loTypeId="urn:microsoft.com/office/officeart/2005/8/layout/hList7" loCatId="" qsTypeId="urn:microsoft.com/office/officeart/2005/8/quickstyle/simple1" qsCatId="simple" csTypeId="urn:microsoft.com/office/officeart/2005/8/colors/accent0_2" csCatId="mainScheme" phldr="1"/>
      <dgm:spPr/>
      <dgm:t>
        <a:bodyPr/>
        <a:lstStyle/>
        <a:p>
          <a:endParaRPr lang="en-US"/>
        </a:p>
      </dgm:t>
    </dgm:pt>
    <dgm:pt modelId="{9B0B728C-F7CA-4ADC-A5A9-92B8522E8BC1}">
      <dgm:prSet custT="1"/>
      <dgm:spPr/>
      <dgm:t>
        <a:bodyPr/>
        <a:lstStyle/>
        <a:p>
          <a:r>
            <a:rPr lang="en-GB" sz="1800" b="1" i="0" dirty="0"/>
            <a:t>Securities Landscape</a:t>
          </a:r>
          <a:endParaRPr lang="en-US" sz="1800" dirty="0"/>
        </a:p>
      </dgm:t>
    </dgm:pt>
    <dgm:pt modelId="{FDBD1A02-7C02-44F4-97A9-D678D170ABDA}" type="parTrans" cxnId="{C41EDF29-71C6-419C-A36B-BFE5138A9933}">
      <dgm:prSet/>
      <dgm:spPr/>
      <dgm:t>
        <a:bodyPr/>
        <a:lstStyle/>
        <a:p>
          <a:endParaRPr lang="en-US"/>
        </a:p>
      </dgm:t>
    </dgm:pt>
    <dgm:pt modelId="{83266598-D632-4017-82F9-BE8F2E8E1A79}" type="sibTrans" cxnId="{C41EDF29-71C6-419C-A36B-BFE5138A9933}">
      <dgm:prSet/>
      <dgm:spPr/>
      <dgm:t>
        <a:bodyPr/>
        <a:lstStyle/>
        <a:p>
          <a:endParaRPr lang="en-US"/>
        </a:p>
      </dgm:t>
    </dgm:pt>
    <dgm:pt modelId="{038E82BD-6D79-4548-A6C5-77ED33FB7598}">
      <dgm:prSet custT="1"/>
      <dgm:spPr/>
      <dgm:t>
        <a:bodyPr/>
        <a:lstStyle/>
        <a:p>
          <a:r>
            <a:rPr lang="en-GB" sz="1200" b="0" i="0" dirty="0"/>
            <a:t>Wealth/Asset Management Firms</a:t>
          </a:r>
          <a:endParaRPr lang="en-US" sz="1200" dirty="0"/>
        </a:p>
      </dgm:t>
    </dgm:pt>
    <dgm:pt modelId="{25F386FA-1191-4677-8101-936AAA1C0D9E}" type="parTrans" cxnId="{4A277013-028B-4B3A-A531-5559087F7D89}">
      <dgm:prSet/>
      <dgm:spPr/>
      <dgm:t>
        <a:bodyPr/>
        <a:lstStyle/>
        <a:p>
          <a:endParaRPr lang="en-US"/>
        </a:p>
      </dgm:t>
    </dgm:pt>
    <dgm:pt modelId="{C5E4114F-01A1-4D1C-8545-08C4B195F78F}" type="sibTrans" cxnId="{4A277013-028B-4B3A-A531-5559087F7D89}">
      <dgm:prSet/>
      <dgm:spPr/>
      <dgm:t>
        <a:bodyPr/>
        <a:lstStyle/>
        <a:p>
          <a:endParaRPr lang="en-US"/>
        </a:p>
      </dgm:t>
    </dgm:pt>
    <dgm:pt modelId="{D37A9131-4764-4692-B680-F4712F8B95D8}">
      <dgm:prSet custT="1"/>
      <dgm:spPr/>
      <dgm:t>
        <a:bodyPr/>
        <a:lstStyle/>
        <a:p>
          <a:r>
            <a:rPr lang="en-GB" sz="1200" b="0" i="0" dirty="0"/>
            <a:t>Hedge Funds</a:t>
          </a:r>
          <a:endParaRPr lang="en-US" sz="1200" dirty="0"/>
        </a:p>
      </dgm:t>
    </dgm:pt>
    <dgm:pt modelId="{CEEE5296-F7F5-448E-AD80-865F5E698168}" type="parTrans" cxnId="{C9549A30-D07E-4964-BAAC-DE5088C7E012}">
      <dgm:prSet/>
      <dgm:spPr/>
      <dgm:t>
        <a:bodyPr/>
        <a:lstStyle/>
        <a:p>
          <a:endParaRPr lang="en-US"/>
        </a:p>
      </dgm:t>
    </dgm:pt>
    <dgm:pt modelId="{E59DDE05-0699-444F-AA91-EB440D8BD87F}" type="sibTrans" cxnId="{C9549A30-D07E-4964-BAAC-DE5088C7E012}">
      <dgm:prSet/>
      <dgm:spPr/>
      <dgm:t>
        <a:bodyPr/>
        <a:lstStyle/>
        <a:p>
          <a:endParaRPr lang="en-US"/>
        </a:p>
      </dgm:t>
    </dgm:pt>
    <dgm:pt modelId="{36EF04C2-F70B-47D0-BFA5-42AB1A85BF33}">
      <dgm:prSet custT="1"/>
      <dgm:spPr/>
      <dgm:t>
        <a:bodyPr/>
        <a:lstStyle/>
        <a:p>
          <a:r>
            <a:rPr lang="en-GB" sz="1200" b="0" i="0" dirty="0"/>
            <a:t>Private Equity Firms</a:t>
          </a:r>
          <a:endParaRPr lang="en-US" sz="1200" dirty="0"/>
        </a:p>
      </dgm:t>
    </dgm:pt>
    <dgm:pt modelId="{810D338F-85E8-4B5F-8FA6-24EB3E70692D}" type="parTrans" cxnId="{18D06C4B-879F-46AC-B926-0F894C4F0127}">
      <dgm:prSet/>
      <dgm:spPr/>
      <dgm:t>
        <a:bodyPr/>
        <a:lstStyle/>
        <a:p>
          <a:endParaRPr lang="en-US"/>
        </a:p>
      </dgm:t>
    </dgm:pt>
    <dgm:pt modelId="{2D51A855-539A-435F-A08B-B7B07F21B87E}" type="sibTrans" cxnId="{18D06C4B-879F-46AC-B926-0F894C4F0127}">
      <dgm:prSet/>
      <dgm:spPr/>
      <dgm:t>
        <a:bodyPr/>
        <a:lstStyle/>
        <a:p>
          <a:endParaRPr lang="en-US"/>
        </a:p>
      </dgm:t>
    </dgm:pt>
    <dgm:pt modelId="{5681BB60-CB6F-40B8-8411-92AF3E8879DD}">
      <dgm:prSet custT="1"/>
      <dgm:spPr/>
      <dgm:t>
        <a:bodyPr/>
        <a:lstStyle/>
        <a:p>
          <a:r>
            <a:rPr lang="en-GB" sz="1200" b="0" i="0" dirty="0"/>
            <a:t>Brokerage Firms </a:t>
          </a:r>
          <a:endParaRPr lang="en-US" sz="1200" dirty="0"/>
        </a:p>
      </dgm:t>
    </dgm:pt>
    <dgm:pt modelId="{9A7BB597-B4B7-4477-BCD7-A86A58629826}" type="parTrans" cxnId="{2467B863-FBE4-428C-AE13-370E4B69C803}">
      <dgm:prSet/>
      <dgm:spPr/>
      <dgm:t>
        <a:bodyPr/>
        <a:lstStyle/>
        <a:p>
          <a:endParaRPr lang="en-US"/>
        </a:p>
      </dgm:t>
    </dgm:pt>
    <dgm:pt modelId="{570156EA-1CA8-4E7A-A22B-ADC1A6FCE33F}" type="sibTrans" cxnId="{2467B863-FBE4-428C-AE13-370E4B69C803}">
      <dgm:prSet/>
      <dgm:spPr/>
      <dgm:t>
        <a:bodyPr/>
        <a:lstStyle/>
        <a:p>
          <a:endParaRPr lang="en-US"/>
        </a:p>
      </dgm:t>
    </dgm:pt>
    <dgm:pt modelId="{7194AA11-B6B2-431B-BBD4-14D5F16E7A8A}">
      <dgm:prSet custT="1"/>
      <dgm:spPr/>
      <dgm:t>
        <a:bodyPr/>
        <a:lstStyle/>
        <a:p>
          <a:r>
            <a:rPr lang="en-GB" sz="1200" b="0" i="0" dirty="0"/>
            <a:t>Exchanges and clearing houses</a:t>
          </a:r>
          <a:endParaRPr lang="en-US" sz="1200" dirty="0"/>
        </a:p>
      </dgm:t>
    </dgm:pt>
    <dgm:pt modelId="{838F7C9C-D266-449D-B891-0DC884A60EF0}" type="parTrans" cxnId="{DED53536-6670-4620-8E02-BFF5BBB1C4EF}">
      <dgm:prSet/>
      <dgm:spPr/>
      <dgm:t>
        <a:bodyPr/>
        <a:lstStyle/>
        <a:p>
          <a:endParaRPr lang="en-US"/>
        </a:p>
      </dgm:t>
    </dgm:pt>
    <dgm:pt modelId="{9FD6D57B-3E32-4DEB-8604-F958321DF4E2}" type="sibTrans" cxnId="{DED53536-6670-4620-8E02-BFF5BBB1C4EF}">
      <dgm:prSet/>
      <dgm:spPr/>
      <dgm:t>
        <a:bodyPr/>
        <a:lstStyle/>
        <a:p>
          <a:endParaRPr lang="en-US"/>
        </a:p>
      </dgm:t>
    </dgm:pt>
    <dgm:pt modelId="{A22E892C-8DF2-412E-A7B2-F0DDA7514169}">
      <dgm:prSet custT="1"/>
      <dgm:spPr/>
      <dgm:t>
        <a:bodyPr/>
        <a:lstStyle/>
        <a:p>
          <a:r>
            <a:rPr lang="en-GB" sz="1800" b="1" i="0" dirty="0"/>
            <a:t>Banks and Other Credit Companies</a:t>
          </a:r>
          <a:endParaRPr lang="en-US" sz="1800" dirty="0"/>
        </a:p>
      </dgm:t>
    </dgm:pt>
    <dgm:pt modelId="{F18DC22B-860F-46A6-BD76-0F791E9D31C0}" type="parTrans" cxnId="{E0A9BFF6-324C-414B-8B06-9E8D6A41429F}">
      <dgm:prSet/>
      <dgm:spPr/>
      <dgm:t>
        <a:bodyPr/>
        <a:lstStyle/>
        <a:p>
          <a:endParaRPr lang="en-US"/>
        </a:p>
      </dgm:t>
    </dgm:pt>
    <dgm:pt modelId="{B087B6ED-7CC9-42A5-AF1A-6A46AF30D580}" type="sibTrans" cxnId="{E0A9BFF6-324C-414B-8B06-9E8D6A41429F}">
      <dgm:prSet/>
      <dgm:spPr/>
      <dgm:t>
        <a:bodyPr/>
        <a:lstStyle/>
        <a:p>
          <a:endParaRPr lang="en-US"/>
        </a:p>
      </dgm:t>
    </dgm:pt>
    <dgm:pt modelId="{0B149AA4-639A-40C5-BE41-B70FA2C9DC7D}">
      <dgm:prSet custT="1"/>
      <dgm:spPr/>
      <dgm:t>
        <a:bodyPr/>
        <a:lstStyle/>
        <a:p>
          <a:r>
            <a:rPr lang="en-GB" sz="1200" b="0" i="0" dirty="0"/>
            <a:t>Commercial &amp; Retail Banks</a:t>
          </a:r>
          <a:endParaRPr lang="en-US" sz="1200" dirty="0"/>
        </a:p>
      </dgm:t>
    </dgm:pt>
    <dgm:pt modelId="{584640B9-5D93-4DD3-85A2-42BFF2B839E3}" type="parTrans" cxnId="{661ACECD-CE43-48D5-8690-072599E759D6}">
      <dgm:prSet/>
      <dgm:spPr/>
      <dgm:t>
        <a:bodyPr/>
        <a:lstStyle/>
        <a:p>
          <a:endParaRPr lang="en-US"/>
        </a:p>
      </dgm:t>
    </dgm:pt>
    <dgm:pt modelId="{28F92564-32E5-4D7B-974B-06C8CB7B3888}" type="sibTrans" cxnId="{661ACECD-CE43-48D5-8690-072599E759D6}">
      <dgm:prSet/>
      <dgm:spPr/>
      <dgm:t>
        <a:bodyPr/>
        <a:lstStyle/>
        <a:p>
          <a:endParaRPr lang="en-US"/>
        </a:p>
      </dgm:t>
    </dgm:pt>
    <dgm:pt modelId="{F6F84D48-7F63-4115-9F9E-54E9A6DCC04D}">
      <dgm:prSet custT="1"/>
      <dgm:spPr/>
      <dgm:t>
        <a:bodyPr/>
        <a:lstStyle/>
        <a:p>
          <a:r>
            <a:rPr lang="en-GB" sz="1200" b="0" i="0" u="none" dirty="0"/>
            <a:t>Non-Bank Financial Institutions (Leasing, Factoring, Credit Unions)</a:t>
          </a:r>
          <a:endParaRPr lang="en-US" sz="1200" dirty="0"/>
        </a:p>
      </dgm:t>
    </dgm:pt>
    <dgm:pt modelId="{28984A25-7395-4955-B0DB-A267C9A6DD96}" type="parTrans" cxnId="{C0120BDA-6B09-4CE2-8ECB-A1F3B0F29B5B}">
      <dgm:prSet/>
      <dgm:spPr/>
      <dgm:t>
        <a:bodyPr/>
        <a:lstStyle/>
        <a:p>
          <a:endParaRPr lang="en-US"/>
        </a:p>
      </dgm:t>
    </dgm:pt>
    <dgm:pt modelId="{FEA254DC-A9BB-4619-B94F-9F8544511FD0}" type="sibTrans" cxnId="{C0120BDA-6B09-4CE2-8ECB-A1F3B0F29B5B}">
      <dgm:prSet/>
      <dgm:spPr/>
      <dgm:t>
        <a:bodyPr/>
        <a:lstStyle/>
        <a:p>
          <a:endParaRPr lang="en-US"/>
        </a:p>
      </dgm:t>
    </dgm:pt>
    <dgm:pt modelId="{36FDDBC7-1688-4E31-B6D5-80604421365D}">
      <dgm:prSet custT="1"/>
      <dgm:spPr/>
      <dgm:t>
        <a:bodyPr/>
        <a:lstStyle/>
        <a:p>
          <a:r>
            <a:rPr lang="en-GB" sz="1200" b="0" i="0" dirty="0"/>
            <a:t>Shadow Banking Entities</a:t>
          </a:r>
          <a:endParaRPr lang="en-US" sz="1200" dirty="0"/>
        </a:p>
      </dgm:t>
    </dgm:pt>
    <dgm:pt modelId="{B65DEFBB-1296-404B-9609-7C606A144FD1}" type="parTrans" cxnId="{2EA4C55B-C73F-40E6-B119-0B166BF4880D}">
      <dgm:prSet/>
      <dgm:spPr/>
      <dgm:t>
        <a:bodyPr/>
        <a:lstStyle/>
        <a:p>
          <a:endParaRPr lang="en-US"/>
        </a:p>
      </dgm:t>
    </dgm:pt>
    <dgm:pt modelId="{C07A63C6-9D74-40CC-96E5-E6E70640DE96}" type="sibTrans" cxnId="{2EA4C55B-C73F-40E6-B119-0B166BF4880D}">
      <dgm:prSet/>
      <dgm:spPr/>
      <dgm:t>
        <a:bodyPr/>
        <a:lstStyle/>
        <a:p>
          <a:endParaRPr lang="en-US"/>
        </a:p>
      </dgm:t>
    </dgm:pt>
    <dgm:pt modelId="{621E8411-0898-4542-BAE4-10B0D44AD6F6}">
      <dgm:prSet custT="1"/>
      <dgm:spPr/>
      <dgm:t>
        <a:bodyPr/>
        <a:lstStyle/>
        <a:p>
          <a:r>
            <a:rPr lang="en-GB" sz="1200" dirty="0"/>
            <a:t>Digital Banks</a:t>
          </a:r>
          <a:endParaRPr lang="en-US" sz="1200" dirty="0"/>
        </a:p>
      </dgm:t>
    </dgm:pt>
    <dgm:pt modelId="{4FC238A3-74AA-466C-B637-426B3F88C465}" type="parTrans" cxnId="{43C60BB6-0CDA-4961-884C-953393F2FDDC}">
      <dgm:prSet/>
      <dgm:spPr/>
      <dgm:t>
        <a:bodyPr/>
        <a:lstStyle/>
        <a:p>
          <a:endParaRPr lang="en-US"/>
        </a:p>
      </dgm:t>
    </dgm:pt>
    <dgm:pt modelId="{48D77860-CDC6-4028-B820-3F9212682517}" type="sibTrans" cxnId="{43C60BB6-0CDA-4961-884C-953393F2FDDC}">
      <dgm:prSet/>
      <dgm:spPr/>
      <dgm:t>
        <a:bodyPr/>
        <a:lstStyle/>
        <a:p>
          <a:endParaRPr lang="en-US"/>
        </a:p>
      </dgm:t>
    </dgm:pt>
    <dgm:pt modelId="{AC749BCC-EDAA-4051-AA41-58B93F4DCE7C}">
      <dgm:prSet custT="1"/>
      <dgm:spPr/>
      <dgm:t>
        <a:bodyPr/>
        <a:lstStyle/>
        <a:p>
          <a:r>
            <a:rPr lang="en-GB" sz="1600" b="1" i="0" dirty="0"/>
            <a:t>Insurance Companies, Re-insurers, and Pension Funds</a:t>
          </a:r>
          <a:endParaRPr lang="en-US" sz="1600" dirty="0"/>
        </a:p>
      </dgm:t>
    </dgm:pt>
    <dgm:pt modelId="{92F1F9B9-09B6-464D-9EB1-D21FA81CE96F}" type="parTrans" cxnId="{01A72369-D1D9-4357-9A4B-AE77AED1A0BE}">
      <dgm:prSet/>
      <dgm:spPr/>
      <dgm:t>
        <a:bodyPr/>
        <a:lstStyle/>
        <a:p>
          <a:endParaRPr lang="en-US"/>
        </a:p>
      </dgm:t>
    </dgm:pt>
    <dgm:pt modelId="{D16E6E10-9541-40F4-AB69-976B74C4BB88}" type="sibTrans" cxnId="{01A72369-D1D9-4357-9A4B-AE77AED1A0BE}">
      <dgm:prSet/>
      <dgm:spPr/>
      <dgm:t>
        <a:bodyPr/>
        <a:lstStyle/>
        <a:p>
          <a:endParaRPr lang="en-US"/>
        </a:p>
      </dgm:t>
    </dgm:pt>
    <dgm:pt modelId="{0B7367F1-C13B-4970-AE1C-4895CC54FE5B}">
      <dgm:prSet custT="1"/>
      <dgm:spPr/>
      <dgm:t>
        <a:bodyPr/>
        <a:lstStyle/>
        <a:p>
          <a:r>
            <a:rPr lang="en-GB" sz="1200" dirty="0"/>
            <a:t>Life and General Insurance Firms</a:t>
          </a:r>
          <a:endParaRPr lang="en-US" sz="1200" dirty="0"/>
        </a:p>
      </dgm:t>
    </dgm:pt>
    <dgm:pt modelId="{15A59EAF-445B-448C-A4B7-C9040F7415CE}" type="parTrans" cxnId="{568A21D3-377F-4485-A8BC-D7A8444515D4}">
      <dgm:prSet/>
      <dgm:spPr/>
      <dgm:t>
        <a:bodyPr/>
        <a:lstStyle/>
        <a:p>
          <a:endParaRPr lang="en-US"/>
        </a:p>
      </dgm:t>
    </dgm:pt>
    <dgm:pt modelId="{2CFD5C62-B80E-4D2C-AC9F-E5E5ADEB5937}" type="sibTrans" cxnId="{568A21D3-377F-4485-A8BC-D7A8444515D4}">
      <dgm:prSet/>
      <dgm:spPr/>
      <dgm:t>
        <a:bodyPr/>
        <a:lstStyle/>
        <a:p>
          <a:endParaRPr lang="en-US"/>
        </a:p>
      </dgm:t>
    </dgm:pt>
    <dgm:pt modelId="{282687B3-1C6B-41CB-AED5-11933D315D6C}">
      <dgm:prSet custT="1"/>
      <dgm:spPr/>
      <dgm:t>
        <a:bodyPr/>
        <a:lstStyle/>
        <a:p>
          <a:r>
            <a:rPr lang="en-GB" sz="1200" dirty="0"/>
            <a:t>Re-insurance Companies</a:t>
          </a:r>
          <a:endParaRPr lang="en-US" sz="1200" dirty="0"/>
        </a:p>
      </dgm:t>
    </dgm:pt>
    <dgm:pt modelId="{99E24F75-E460-46F1-B765-741EADEF28DA}" type="parTrans" cxnId="{267CBB4E-54A2-4EA9-A463-6626A9A67D57}">
      <dgm:prSet/>
      <dgm:spPr/>
      <dgm:t>
        <a:bodyPr/>
        <a:lstStyle/>
        <a:p>
          <a:endParaRPr lang="en-US"/>
        </a:p>
      </dgm:t>
    </dgm:pt>
    <dgm:pt modelId="{6AAC7F19-3AF4-4C40-B761-60276215DE62}" type="sibTrans" cxnId="{267CBB4E-54A2-4EA9-A463-6626A9A67D57}">
      <dgm:prSet/>
      <dgm:spPr/>
      <dgm:t>
        <a:bodyPr/>
        <a:lstStyle/>
        <a:p>
          <a:endParaRPr lang="en-US"/>
        </a:p>
      </dgm:t>
    </dgm:pt>
    <dgm:pt modelId="{2CA524C2-CBBF-48A8-A148-8F78A20508ED}">
      <dgm:prSet custT="1"/>
      <dgm:spPr/>
      <dgm:t>
        <a:bodyPr/>
        <a:lstStyle/>
        <a:p>
          <a:r>
            <a:rPr lang="en-GB" sz="1200" dirty="0"/>
            <a:t>Insurance Brokers</a:t>
          </a:r>
          <a:endParaRPr lang="en-US" sz="1200" dirty="0"/>
        </a:p>
      </dgm:t>
    </dgm:pt>
    <dgm:pt modelId="{E81CE875-BC90-420C-B525-D9004C3ED8A0}" type="parTrans" cxnId="{5B58CFDF-A6E0-4D65-B72A-7C264FC9F51D}">
      <dgm:prSet/>
      <dgm:spPr/>
      <dgm:t>
        <a:bodyPr/>
        <a:lstStyle/>
        <a:p>
          <a:endParaRPr lang="en-US"/>
        </a:p>
      </dgm:t>
    </dgm:pt>
    <dgm:pt modelId="{E3BF7189-94BC-4324-930A-FC941CB9557B}" type="sibTrans" cxnId="{5B58CFDF-A6E0-4D65-B72A-7C264FC9F51D}">
      <dgm:prSet/>
      <dgm:spPr/>
      <dgm:t>
        <a:bodyPr/>
        <a:lstStyle/>
        <a:p>
          <a:endParaRPr lang="en-US"/>
        </a:p>
      </dgm:t>
    </dgm:pt>
    <dgm:pt modelId="{EE82F86F-055E-F646-8E1F-577CB0E5D62D}">
      <dgm:prSet custT="1"/>
      <dgm:spPr/>
      <dgm:t>
        <a:bodyPr/>
        <a:lstStyle/>
        <a:p>
          <a:r>
            <a:rPr lang="en-US" sz="1200" dirty="0"/>
            <a:t>Investment Advisory Firms</a:t>
          </a:r>
        </a:p>
      </dgm:t>
    </dgm:pt>
    <dgm:pt modelId="{191D5574-E6C3-2F40-8446-149B67178576}" type="parTrans" cxnId="{46AB837B-CD50-4343-922B-F958D543DB0C}">
      <dgm:prSet/>
      <dgm:spPr/>
      <dgm:t>
        <a:bodyPr/>
        <a:lstStyle/>
        <a:p>
          <a:endParaRPr lang="en-GB"/>
        </a:p>
      </dgm:t>
    </dgm:pt>
    <dgm:pt modelId="{510D3077-E2CE-D74B-BE05-BB3AB759DAB7}" type="sibTrans" cxnId="{46AB837B-CD50-4343-922B-F958D543DB0C}">
      <dgm:prSet/>
      <dgm:spPr/>
      <dgm:t>
        <a:bodyPr/>
        <a:lstStyle/>
        <a:p>
          <a:endParaRPr lang="en-GB"/>
        </a:p>
      </dgm:t>
    </dgm:pt>
    <dgm:pt modelId="{F393DCB3-1704-1D47-9D0E-5806B5283B28}">
      <dgm:prSet custT="1"/>
      <dgm:spPr/>
      <dgm:t>
        <a:bodyPr/>
        <a:lstStyle/>
        <a:p>
          <a:r>
            <a:rPr lang="en-GB" sz="1200" b="0" i="0" dirty="0"/>
            <a:t>State Pension Funds</a:t>
          </a:r>
          <a:endParaRPr lang="en-US" sz="1200" dirty="0"/>
        </a:p>
      </dgm:t>
    </dgm:pt>
    <dgm:pt modelId="{13D5785B-07E7-9549-98C3-19A5F8180D73}" type="parTrans" cxnId="{A1B4C4C5-2643-E542-AD14-587DD08A0AC2}">
      <dgm:prSet/>
      <dgm:spPr/>
      <dgm:t>
        <a:bodyPr/>
        <a:lstStyle/>
        <a:p>
          <a:endParaRPr lang="en-GB"/>
        </a:p>
      </dgm:t>
    </dgm:pt>
    <dgm:pt modelId="{B5176D58-3817-274B-A259-F7859F04B7AC}" type="sibTrans" cxnId="{A1B4C4C5-2643-E542-AD14-587DD08A0AC2}">
      <dgm:prSet/>
      <dgm:spPr/>
      <dgm:t>
        <a:bodyPr/>
        <a:lstStyle/>
        <a:p>
          <a:endParaRPr lang="en-GB"/>
        </a:p>
      </dgm:t>
    </dgm:pt>
    <dgm:pt modelId="{895A34D7-7309-8246-B131-A5BE0307D6F2}">
      <dgm:prSet custT="1"/>
      <dgm:spPr/>
      <dgm:t>
        <a:bodyPr/>
        <a:lstStyle/>
        <a:p>
          <a:r>
            <a:rPr lang="en-GB" sz="1200" b="0" i="0" dirty="0"/>
            <a:t>Private Pension Funds</a:t>
          </a:r>
          <a:endParaRPr lang="en-US" sz="1200" dirty="0"/>
        </a:p>
      </dgm:t>
    </dgm:pt>
    <dgm:pt modelId="{E42F0483-492C-E049-9977-A0C66528D111}" type="parTrans" cxnId="{1D16DEEB-5A82-6F4D-AAFC-9F96ED22E64C}">
      <dgm:prSet/>
      <dgm:spPr/>
      <dgm:t>
        <a:bodyPr/>
        <a:lstStyle/>
        <a:p>
          <a:endParaRPr lang="en-GB"/>
        </a:p>
      </dgm:t>
    </dgm:pt>
    <dgm:pt modelId="{5BFCE475-2871-A646-B904-5C56CD01ED95}" type="sibTrans" cxnId="{1D16DEEB-5A82-6F4D-AAFC-9F96ED22E64C}">
      <dgm:prSet/>
      <dgm:spPr/>
      <dgm:t>
        <a:bodyPr/>
        <a:lstStyle/>
        <a:p>
          <a:endParaRPr lang="en-GB"/>
        </a:p>
      </dgm:t>
    </dgm:pt>
    <dgm:pt modelId="{AC15030A-E68C-4B62-97D8-877A6B04D1F5}">
      <dgm:prSet custT="1"/>
      <dgm:spPr/>
      <dgm:t>
        <a:bodyPr/>
        <a:lstStyle/>
        <a:p>
          <a:r>
            <a:rPr lang="en-GB" sz="1200" b="0" i="0" dirty="0"/>
            <a:t>Investment Banks</a:t>
          </a:r>
          <a:endParaRPr lang="en-US" sz="1200" dirty="0"/>
        </a:p>
      </dgm:t>
    </dgm:pt>
    <dgm:pt modelId="{BB5A4395-3979-41DE-AAED-ACC9112D2522}" type="parTrans" cxnId="{60CA1159-BED8-4686-BD09-D5F309E3F0C2}">
      <dgm:prSet/>
      <dgm:spPr/>
      <dgm:t>
        <a:bodyPr/>
        <a:lstStyle/>
        <a:p>
          <a:endParaRPr lang="en-US"/>
        </a:p>
      </dgm:t>
    </dgm:pt>
    <dgm:pt modelId="{40CB329A-68E5-4A79-B7BB-C67A96E1B89D}" type="sibTrans" cxnId="{60CA1159-BED8-4686-BD09-D5F309E3F0C2}">
      <dgm:prSet/>
      <dgm:spPr/>
      <dgm:t>
        <a:bodyPr/>
        <a:lstStyle/>
        <a:p>
          <a:endParaRPr lang="en-US"/>
        </a:p>
      </dgm:t>
    </dgm:pt>
    <dgm:pt modelId="{EFE8D451-665E-4E78-BF14-49176A81CC07}">
      <dgm:prSet custT="1"/>
      <dgm:spPr/>
      <dgm:t>
        <a:bodyPr/>
        <a:lstStyle/>
        <a:p>
          <a:r>
            <a:rPr lang="en-US" sz="1200" dirty="0"/>
            <a:t>Collective investment funds and fund operators/administrators</a:t>
          </a:r>
        </a:p>
      </dgm:t>
    </dgm:pt>
    <dgm:pt modelId="{6B7BD078-1C5E-4930-8337-2271CEBB3213}" type="parTrans" cxnId="{095F5E19-1D9D-465F-9A06-BF9E5E275DF5}">
      <dgm:prSet/>
      <dgm:spPr/>
      <dgm:t>
        <a:bodyPr/>
        <a:lstStyle/>
        <a:p>
          <a:endParaRPr lang="en-US"/>
        </a:p>
      </dgm:t>
    </dgm:pt>
    <dgm:pt modelId="{E6B7E357-CA3C-45D8-BA79-F499022941FD}" type="sibTrans" cxnId="{095F5E19-1D9D-465F-9A06-BF9E5E275DF5}">
      <dgm:prSet/>
      <dgm:spPr/>
      <dgm:t>
        <a:bodyPr/>
        <a:lstStyle/>
        <a:p>
          <a:endParaRPr lang="en-US"/>
        </a:p>
      </dgm:t>
    </dgm:pt>
    <dgm:pt modelId="{CF634A80-6B2B-4EB4-96F9-19F0EABF4937}">
      <dgm:prSet custT="1"/>
      <dgm:spPr/>
      <dgm:t>
        <a:bodyPr/>
        <a:lstStyle/>
        <a:p>
          <a:r>
            <a:rPr lang="en-US" sz="1200" dirty="0"/>
            <a:t>Custodians</a:t>
          </a:r>
        </a:p>
      </dgm:t>
    </dgm:pt>
    <dgm:pt modelId="{D77CE5DA-193C-45E0-8821-E796519C5DB4}" type="parTrans" cxnId="{E6F02CB8-144F-424F-82D3-EB70D65E4DE8}">
      <dgm:prSet/>
      <dgm:spPr/>
      <dgm:t>
        <a:bodyPr/>
        <a:lstStyle/>
        <a:p>
          <a:endParaRPr lang="en-US"/>
        </a:p>
      </dgm:t>
    </dgm:pt>
    <dgm:pt modelId="{383EE61A-7FDE-45E0-9A3C-1B9251C6DB72}" type="sibTrans" cxnId="{E6F02CB8-144F-424F-82D3-EB70D65E4DE8}">
      <dgm:prSet/>
      <dgm:spPr/>
      <dgm:t>
        <a:bodyPr/>
        <a:lstStyle/>
        <a:p>
          <a:endParaRPr lang="en-US"/>
        </a:p>
      </dgm:t>
    </dgm:pt>
    <dgm:pt modelId="{8600F3EE-BC8F-48BA-88B9-1EDBB14181F4}">
      <dgm:prSet custT="1"/>
      <dgm:spPr/>
      <dgm:t>
        <a:bodyPr/>
        <a:lstStyle/>
        <a:p>
          <a:r>
            <a:rPr lang="en-US" sz="1200" dirty="0"/>
            <a:t>Investment Banks</a:t>
          </a:r>
        </a:p>
      </dgm:t>
    </dgm:pt>
    <dgm:pt modelId="{1A9E9B5D-F8F8-4A4D-8CDD-5A6F9CE262F3}" type="parTrans" cxnId="{D793CBFD-994B-4F70-B080-6E425575561C}">
      <dgm:prSet/>
      <dgm:spPr/>
      <dgm:t>
        <a:bodyPr/>
        <a:lstStyle/>
        <a:p>
          <a:endParaRPr lang="en-US"/>
        </a:p>
      </dgm:t>
    </dgm:pt>
    <dgm:pt modelId="{490E4740-1A1A-467B-857F-0E8E79EE4565}" type="sibTrans" cxnId="{D793CBFD-994B-4F70-B080-6E425575561C}">
      <dgm:prSet/>
      <dgm:spPr/>
      <dgm:t>
        <a:bodyPr/>
        <a:lstStyle/>
        <a:p>
          <a:endParaRPr lang="en-US"/>
        </a:p>
      </dgm:t>
    </dgm:pt>
    <dgm:pt modelId="{A93E201F-80FC-8C4C-9478-282ADC77AB41}" type="pres">
      <dgm:prSet presAssocID="{0A09B9AD-7057-4B71-8D76-F9BA1AF57471}" presName="Name0" presStyleCnt="0">
        <dgm:presLayoutVars>
          <dgm:dir/>
          <dgm:resizeHandles val="exact"/>
        </dgm:presLayoutVars>
      </dgm:prSet>
      <dgm:spPr/>
    </dgm:pt>
    <dgm:pt modelId="{0DC53EFD-DEE1-CE4A-9220-8AC00FE42A37}" type="pres">
      <dgm:prSet presAssocID="{0A09B9AD-7057-4B71-8D76-F9BA1AF57471}" presName="fgShape" presStyleLbl="fgShp" presStyleIdx="0" presStyleCnt="1" custScaleY="55773" custLinFactY="100000" custLinFactNeighborX="0" custLinFactNeighborY="156814"/>
      <dgm:spPr/>
    </dgm:pt>
    <dgm:pt modelId="{BA945C3B-4069-AA47-A4B2-2CF764FB73DB}" type="pres">
      <dgm:prSet presAssocID="{0A09B9AD-7057-4B71-8D76-F9BA1AF57471}" presName="linComp" presStyleCnt="0"/>
      <dgm:spPr/>
    </dgm:pt>
    <dgm:pt modelId="{6771D09E-4CC8-D24F-8D2C-11D5E487091A}" type="pres">
      <dgm:prSet presAssocID="{A22E892C-8DF2-412E-A7B2-F0DDA7514169}" presName="compNode" presStyleCnt="0"/>
      <dgm:spPr/>
    </dgm:pt>
    <dgm:pt modelId="{FCE69D38-CE28-0E4B-95DD-08DA8CD6804D}" type="pres">
      <dgm:prSet presAssocID="{A22E892C-8DF2-412E-A7B2-F0DDA7514169}" presName="bkgdShape" presStyleLbl="node1" presStyleIdx="0" presStyleCnt="3" custLinFactNeighborX="-64" custLinFactNeighborY="-13425"/>
      <dgm:spPr/>
    </dgm:pt>
    <dgm:pt modelId="{634A9E7B-8967-2641-A970-A11A99F15EBC}" type="pres">
      <dgm:prSet presAssocID="{A22E892C-8DF2-412E-A7B2-F0DDA7514169}" presName="nodeTx" presStyleLbl="node1" presStyleIdx="0" presStyleCnt="3">
        <dgm:presLayoutVars>
          <dgm:bulletEnabled val="1"/>
        </dgm:presLayoutVars>
      </dgm:prSet>
      <dgm:spPr/>
    </dgm:pt>
    <dgm:pt modelId="{268E155F-D6E3-DF46-A46D-22DB52CDE75C}" type="pres">
      <dgm:prSet presAssocID="{A22E892C-8DF2-412E-A7B2-F0DDA7514169}" presName="invisiNode" presStyleLbl="node1" presStyleIdx="0" presStyleCnt="3"/>
      <dgm:spPr/>
    </dgm:pt>
    <dgm:pt modelId="{D9904E43-8106-8C4C-BDA7-BC2227D3A897}" type="pres">
      <dgm:prSet presAssocID="{A22E892C-8DF2-412E-A7B2-F0DDA7514169}" presName="imagNode" presStyleLbl="fgImgPlace1" presStyleIdx="0" presStyleCnt="3" custScaleY="77482" custLinFactNeighborY="-86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A17ECA06-4AF5-9345-B60C-D2592ABCBDFC}" type="pres">
      <dgm:prSet presAssocID="{B087B6ED-7CC9-42A5-AF1A-6A46AF30D580}" presName="sibTrans" presStyleLbl="sibTrans2D1" presStyleIdx="0" presStyleCnt="0"/>
      <dgm:spPr/>
    </dgm:pt>
    <dgm:pt modelId="{5C32A084-AFC9-0549-BE48-0ED54C790E05}" type="pres">
      <dgm:prSet presAssocID="{9B0B728C-F7CA-4ADC-A5A9-92B8522E8BC1}" presName="compNode" presStyleCnt="0"/>
      <dgm:spPr/>
    </dgm:pt>
    <dgm:pt modelId="{C2F20799-3479-4E40-BE2E-CCBBB0C7DB5C}" type="pres">
      <dgm:prSet presAssocID="{9B0B728C-F7CA-4ADC-A5A9-92B8522E8BC1}" presName="bkgdShape" presStyleLbl="node1" presStyleIdx="1" presStyleCnt="3"/>
      <dgm:spPr/>
    </dgm:pt>
    <dgm:pt modelId="{D7E93AE7-2014-FE4E-85FE-DB23F6ECE037}" type="pres">
      <dgm:prSet presAssocID="{9B0B728C-F7CA-4ADC-A5A9-92B8522E8BC1}" presName="nodeTx" presStyleLbl="node1" presStyleIdx="1" presStyleCnt="3">
        <dgm:presLayoutVars>
          <dgm:bulletEnabled val="1"/>
        </dgm:presLayoutVars>
      </dgm:prSet>
      <dgm:spPr/>
    </dgm:pt>
    <dgm:pt modelId="{6A477333-FF12-0A4B-BF94-A5E54F80AF6A}" type="pres">
      <dgm:prSet presAssocID="{9B0B728C-F7CA-4ADC-A5A9-92B8522E8BC1}" presName="invisiNode" presStyleLbl="node1" presStyleIdx="1" presStyleCnt="3"/>
      <dgm:spPr/>
    </dgm:pt>
    <dgm:pt modelId="{8A89B1F6-9FEB-A44B-B2BB-FD520E43C0FC}" type="pres">
      <dgm:prSet presAssocID="{9B0B728C-F7CA-4ADC-A5A9-92B8522E8BC1}" presName="imagNode" presStyleLbl="fgImgPlace1" presStyleIdx="1" presStyleCnt="3" custScaleY="75748" custLinFactNeighborY="0"/>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ACE393CF-802A-8645-8789-CD9D898C9AF8}" type="pres">
      <dgm:prSet presAssocID="{83266598-D632-4017-82F9-BE8F2E8E1A79}" presName="sibTrans" presStyleLbl="sibTrans2D1" presStyleIdx="0" presStyleCnt="0"/>
      <dgm:spPr/>
    </dgm:pt>
    <dgm:pt modelId="{35EB2F01-FD1B-FC4D-8EAB-8C3CC5CB9E12}" type="pres">
      <dgm:prSet presAssocID="{AC749BCC-EDAA-4051-AA41-58B93F4DCE7C}" presName="compNode" presStyleCnt="0"/>
      <dgm:spPr/>
    </dgm:pt>
    <dgm:pt modelId="{D4E623A5-6E99-7D4E-97D1-1BDF96F45D44}" type="pres">
      <dgm:prSet presAssocID="{AC749BCC-EDAA-4051-AA41-58B93F4DCE7C}" presName="bkgdShape" presStyleLbl="node1" presStyleIdx="2" presStyleCnt="3"/>
      <dgm:spPr/>
    </dgm:pt>
    <dgm:pt modelId="{6D08347E-58CF-414A-8BD0-7007C8008FDC}" type="pres">
      <dgm:prSet presAssocID="{AC749BCC-EDAA-4051-AA41-58B93F4DCE7C}" presName="nodeTx" presStyleLbl="node1" presStyleIdx="2" presStyleCnt="3">
        <dgm:presLayoutVars>
          <dgm:bulletEnabled val="1"/>
        </dgm:presLayoutVars>
      </dgm:prSet>
      <dgm:spPr/>
    </dgm:pt>
    <dgm:pt modelId="{7E55DDE9-D276-6E4D-9E2D-47232B7320D0}" type="pres">
      <dgm:prSet presAssocID="{AC749BCC-EDAA-4051-AA41-58B93F4DCE7C}" presName="invisiNode" presStyleLbl="node1" presStyleIdx="2" presStyleCnt="3"/>
      <dgm:spPr/>
    </dgm:pt>
    <dgm:pt modelId="{6E7C7743-C47D-CF46-A1A1-D7E721DC9AFF}" type="pres">
      <dgm:prSet presAssocID="{AC749BCC-EDAA-4051-AA41-58B93F4DCE7C}" presName="imagNode" presStyleLbl="fgImgPlace1" presStyleIdx="2" presStyleCnt="3" custScaleY="57320"/>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Lst>
  <dgm:cxnLst>
    <dgm:cxn modelId="{F1057A09-B03C-6F42-A085-9116C4630F7D}" type="presOf" srcId="{83266598-D632-4017-82F9-BE8F2E8E1A79}" destId="{ACE393CF-802A-8645-8789-CD9D898C9AF8}" srcOrd="0" destOrd="0" presId="urn:microsoft.com/office/officeart/2005/8/layout/hList7"/>
    <dgm:cxn modelId="{1EA7B50D-276E-FF47-83F3-10343E962377}" type="presOf" srcId="{EE82F86F-055E-F646-8E1F-577CB0E5D62D}" destId="{D7E93AE7-2014-FE4E-85FE-DB23F6ECE037}" srcOrd="1" destOrd="7" presId="urn:microsoft.com/office/officeart/2005/8/layout/hList7"/>
    <dgm:cxn modelId="{4A277013-028B-4B3A-A531-5559087F7D89}" srcId="{9B0B728C-F7CA-4ADC-A5A9-92B8522E8BC1}" destId="{038E82BD-6D79-4548-A6C5-77ED33FB7598}" srcOrd="0" destOrd="0" parTransId="{25F386FA-1191-4677-8101-936AAA1C0D9E}" sibTransId="{C5E4114F-01A1-4D1C-8545-08C4B195F78F}"/>
    <dgm:cxn modelId="{8A831D17-17F8-3B43-AF21-D6092CEE0E2D}" type="presOf" srcId="{F6F84D48-7F63-4115-9F9E-54E9A6DCC04D}" destId="{FCE69D38-CE28-0E4B-95DD-08DA8CD6804D}" srcOrd="0" destOrd="2" presId="urn:microsoft.com/office/officeart/2005/8/layout/hList7"/>
    <dgm:cxn modelId="{7F2FE418-FFAE-4964-A898-BE6BDB4B801A}" type="presOf" srcId="{CF634A80-6B2B-4EB4-96F9-19F0EABF4937}" destId="{D7E93AE7-2014-FE4E-85FE-DB23F6ECE037}" srcOrd="1" destOrd="5" presId="urn:microsoft.com/office/officeart/2005/8/layout/hList7"/>
    <dgm:cxn modelId="{095F5E19-1D9D-465F-9A06-BF9E5E275DF5}" srcId="{9B0B728C-F7CA-4ADC-A5A9-92B8522E8BC1}" destId="{EFE8D451-665E-4E78-BF14-49176A81CC07}" srcOrd="7" destOrd="0" parTransId="{6B7BD078-1C5E-4930-8337-2271CEBB3213}" sibTransId="{E6B7E357-CA3C-45D8-BA79-F499022941FD}"/>
    <dgm:cxn modelId="{40F26E22-F325-BF4E-A6BB-0AE80F52A162}" type="presOf" srcId="{F393DCB3-1704-1D47-9D0E-5806B5283B28}" destId="{6D08347E-58CF-414A-8BD0-7007C8008FDC}" srcOrd="1" destOrd="4" presId="urn:microsoft.com/office/officeart/2005/8/layout/hList7"/>
    <dgm:cxn modelId="{C41EDF29-71C6-419C-A36B-BFE5138A9933}" srcId="{0A09B9AD-7057-4B71-8D76-F9BA1AF57471}" destId="{9B0B728C-F7CA-4ADC-A5A9-92B8522E8BC1}" srcOrd="1" destOrd="0" parTransId="{FDBD1A02-7C02-44F4-97A9-D678D170ABDA}" sibTransId="{83266598-D632-4017-82F9-BE8F2E8E1A79}"/>
    <dgm:cxn modelId="{C9549A30-D07E-4964-BAAC-DE5088C7E012}" srcId="{9B0B728C-F7CA-4ADC-A5A9-92B8522E8BC1}" destId="{D37A9131-4764-4692-B680-F4712F8B95D8}" srcOrd="1" destOrd="0" parTransId="{CEEE5296-F7F5-448E-AD80-865F5E698168}" sibTransId="{E59DDE05-0699-444F-AA91-EB440D8BD87F}"/>
    <dgm:cxn modelId="{0C6F7131-92B9-8F48-8E47-946CD717AE19}" type="presOf" srcId="{621E8411-0898-4542-BAE4-10B0D44AD6F6}" destId="{634A9E7B-8967-2641-A970-A11A99F15EBC}" srcOrd="1" destOrd="4" presId="urn:microsoft.com/office/officeart/2005/8/layout/hList7"/>
    <dgm:cxn modelId="{DED53536-6670-4620-8E02-BFF5BBB1C4EF}" srcId="{9B0B728C-F7CA-4ADC-A5A9-92B8522E8BC1}" destId="{7194AA11-B6B2-431B-BBD4-14D5F16E7A8A}" srcOrd="5" destOrd="0" parTransId="{838F7C9C-D266-449D-B891-0DC884A60EF0}" sibTransId="{9FD6D57B-3E32-4DEB-8604-F958321DF4E2}"/>
    <dgm:cxn modelId="{0CDE6F36-6D99-294A-840D-AC89947396F0}" type="presOf" srcId="{B087B6ED-7CC9-42A5-AF1A-6A46AF30D580}" destId="{A17ECA06-4AF5-9345-B60C-D2592ABCBDFC}" srcOrd="0" destOrd="0" presId="urn:microsoft.com/office/officeart/2005/8/layout/hList7"/>
    <dgm:cxn modelId="{039F0A39-66B7-C84A-AE3C-D7A3398D4854}" type="presOf" srcId="{895A34D7-7309-8246-B131-A5BE0307D6F2}" destId="{6D08347E-58CF-414A-8BD0-7007C8008FDC}" srcOrd="1" destOrd="5" presId="urn:microsoft.com/office/officeart/2005/8/layout/hList7"/>
    <dgm:cxn modelId="{2EA4C55B-C73F-40E6-B119-0B166BF4880D}" srcId="{A22E892C-8DF2-412E-A7B2-F0DDA7514169}" destId="{36FDDBC7-1688-4E31-B6D5-80604421365D}" srcOrd="2" destOrd="0" parTransId="{B65DEFBB-1296-404B-9609-7C606A144FD1}" sibTransId="{C07A63C6-9D74-40CC-96E5-E6E70640DE96}"/>
    <dgm:cxn modelId="{AF33265F-9308-4E3C-9C3F-748A4576C3B7}" type="presOf" srcId="{AC15030A-E68C-4B62-97D8-877A6B04D1F5}" destId="{FCE69D38-CE28-0E4B-95DD-08DA8CD6804D}" srcOrd="0" destOrd="5" presId="urn:microsoft.com/office/officeart/2005/8/layout/hList7"/>
    <dgm:cxn modelId="{3E15FC41-8CFD-4142-AE7C-002FE630DD3F}" type="presOf" srcId="{7194AA11-B6B2-431B-BBD4-14D5F16E7A8A}" destId="{D7E93AE7-2014-FE4E-85FE-DB23F6ECE037}" srcOrd="1" destOrd="6" presId="urn:microsoft.com/office/officeart/2005/8/layout/hList7"/>
    <dgm:cxn modelId="{B7FD2342-F37A-8349-ACDC-75E0D00C7448}" type="presOf" srcId="{A22E892C-8DF2-412E-A7B2-F0DDA7514169}" destId="{FCE69D38-CE28-0E4B-95DD-08DA8CD6804D}" srcOrd="0" destOrd="0" presId="urn:microsoft.com/office/officeart/2005/8/layout/hList7"/>
    <dgm:cxn modelId="{2467B863-FBE4-428C-AE13-370E4B69C803}" srcId="{9B0B728C-F7CA-4ADC-A5A9-92B8522E8BC1}" destId="{5681BB60-CB6F-40B8-8411-92AF3E8879DD}" srcOrd="3" destOrd="0" parTransId="{9A7BB597-B4B7-4477-BCD7-A86A58629826}" sibTransId="{570156EA-1CA8-4E7A-A22B-ADC1A6FCE33F}"/>
    <dgm:cxn modelId="{0BC4B945-9CB9-CB46-8332-66814466EF9D}" type="presOf" srcId="{0B149AA4-639A-40C5-BE41-B70FA2C9DC7D}" destId="{FCE69D38-CE28-0E4B-95DD-08DA8CD6804D}" srcOrd="0" destOrd="1" presId="urn:microsoft.com/office/officeart/2005/8/layout/hList7"/>
    <dgm:cxn modelId="{47E27048-B1BE-4E4F-9BE0-014D6FB47ED6}" type="presOf" srcId="{36EF04C2-F70B-47D0-BFA5-42AB1A85BF33}" destId="{D7E93AE7-2014-FE4E-85FE-DB23F6ECE037}" srcOrd="1" destOrd="3" presId="urn:microsoft.com/office/officeart/2005/8/layout/hList7"/>
    <dgm:cxn modelId="{9A77DF48-673F-7C4F-928D-2BD5C1795CBD}" type="presOf" srcId="{36FDDBC7-1688-4E31-B6D5-80604421365D}" destId="{634A9E7B-8967-2641-A970-A11A99F15EBC}" srcOrd="1" destOrd="3" presId="urn:microsoft.com/office/officeart/2005/8/layout/hList7"/>
    <dgm:cxn modelId="{7AA60369-0FBA-E640-A66E-159D7912B07C}" type="presOf" srcId="{2CA524C2-CBBF-48A8-A148-8F78A20508ED}" destId="{6D08347E-58CF-414A-8BD0-7007C8008FDC}" srcOrd="1" destOrd="3" presId="urn:microsoft.com/office/officeart/2005/8/layout/hList7"/>
    <dgm:cxn modelId="{01A72369-D1D9-4357-9A4B-AE77AED1A0BE}" srcId="{0A09B9AD-7057-4B71-8D76-F9BA1AF57471}" destId="{AC749BCC-EDAA-4051-AA41-58B93F4DCE7C}" srcOrd="2" destOrd="0" parTransId="{92F1F9B9-09B6-464D-9EB1-D21FA81CE96F}" sibTransId="{D16E6E10-9541-40F4-AB69-976B74C4BB88}"/>
    <dgm:cxn modelId="{A82DAD49-43E6-42A7-A842-80AE1C0376E1}" type="presOf" srcId="{8600F3EE-BC8F-48BA-88B9-1EDBB14181F4}" destId="{D7E93AE7-2014-FE4E-85FE-DB23F6ECE037}" srcOrd="1" destOrd="9" presId="urn:microsoft.com/office/officeart/2005/8/layout/hList7"/>
    <dgm:cxn modelId="{18D06C4B-879F-46AC-B926-0F894C4F0127}" srcId="{9B0B728C-F7CA-4ADC-A5A9-92B8522E8BC1}" destId="{36EF04C2-F70B-47D0-BFA5-42AB1A85BF33}" srcOrd="2" destOrd="0" parTransId="{810D338F-85E8-4B5F-8FA6-24EB3E70692D}" sibTransId="{2D51A855-539A-435F-A08B-B7B07F21B87E}"/>
    <dgm:cxn modelId="{D896A16C-5DF7-BC41-8CBF-A6C0468E013B}" type="presOf" srcId="{282687B3-1C6B-41CB-AED5-11933D315D6C}" destId="{6D08347E-58CF-414A-8BD0-7007C8008FDC}" srcOrd="1" destOrd="2" presId="urn:microsoft.com/office/officeart/2005/8/layout/hList7"/>
    <dgm:cxn modelId="{2ABDA36E-C959-5840-B664-34C549239494}" type="presOf" srcId="{0B149AA4-639A-40C5-BE41-B70FA2C9DC7D}" destId="{634A9E7B-8967-2641-A970-A11A99F15EBC}" srcOrd="1" destOrd="1" presId="urn:microsoft.com/office/officeart/2005/8/layout/hList7"/>
    <dgm:cxn modelId="{267CBB4E-54A2-4EA9-A463-6626A9A67D57}" srcId="{AC749BCC-EDAA-4051-AA41-58B93F4DCE7C}" destId="{282687B3-1C6B-41CB-AED5-11933D315D6C}" srcOrd="1" destOrd="0" parTransId="{99E24F75-E460-46F1-B765-741EADEF28DA}" sibTransId="{6AAC7F19-3AF4-4C40-B761-60276215DE62}"/>
    <dgm:cxn modelId="{CA06F76F-6895-442A-AF90-A882BB2EEA5F}" type="presOf" srcId="{CF634A80-6B2B-4EB4-96F9-19F0EABF4937}" destId="{C2F20799-3479-4E40-BE2E-CCBBB0C7DB5C}" srcOrd="0" destOrd="5" presId="urn:microsoft.com/office/officeart/2005/8/layout/hList7"/>
    <dgm:cxn modelId="{EBB8EE56-A6F7-064F-9350-ED4E4BDAECAA}" type="presOf" srcId="{0B7367F1-C13B-4970-AE1C-4895CC54FE5B}" destId="{D4E623A5-6E99-7D4E-97D1-1BDF96F45D44}" srcOrd="0" destOrd="1" presId="urn:microsoft.com/office/officeart/2005/8/layout/hList7"/>
    <dgm:cxn modelId="{26A78878-B695-41AB-9842-17CEE232700C}" type="presOf" srcId="{8600F3EE-BC8F-48BA-88B9-1EDBB14181F4}" destId="{C2F20799-3479-4E40-BE2E-CCBBB0C7DB5C}" srcOrd="0" destOrd="9" presId="urn:microsoft.com/office/officeart/2005/8/layout/hList7"/>
    <dgm:cxn modelId="{B4778E58-54F4-724F-8783-5321768B5261}" type="presOf" srcId="{AC749BCC-EDAA-4051-AA41-58B93F4DCE7C}" destId="{6D08347E-58CF-414A-8BD0-7007C8008FDC}" srcOrd="1" destOrd="0" presId="urn:microsoft.com/office/officeart/2005/8/layout/hList7"/>
    <dgm:cxn modelId="{60CA1159-BED8-4686-BD09-D5F309E3F0C2}" srcId="{A22E892C-8DF2-412E-A7B2-F0DDA7514169}" destId="{AC15030A-E68C-4B62-97D8-877A6B04D1F5}" srcOrd="4" destOrd="0" parTransId="{BB5A4395-3979-41DE-AAED-ACC9112D2522}" sibTransId="{40CB329A-68E5-4A79-B7BB-C67A96E1B89D}"/>
    <dgm:cxn modelId="{46AB837B-CD50-4343-922B-F958D543DB0C}" srcId="{9B0B728C-F7CA-4ADC-A5A9-92B8522E8BC1}" destId="{EE82F86F-055E-F646-8E1F-577CB0E5D62D}" srcOrd="6" destOrd="0" parTransId="{191D5574-E6C3-2F40-8446-149B67178576}" sibTransId="{510D3077-E2CE-D74B-BE05-BB3AB759DAB7}"/>
    <dgm:cxn modelId="{F5EC5385-C06C-4F17-9CA2-34B9EF54503D}" type="presOf" srcId="{EFE8D451-665E-4E78-BF14-49176A81CC07}" destId="{C2F20799-3479-4E40-BE2E-CCBBB0C7DB5C}" srcOrd="0" destOrd="8" presId="urn:microsoft.com/office/officeart/2005/8/layout/hList7"/>
    <dgm:cxn modelId="{634A5D92-4836-7148-B5DE-102C3D68D333}" type="presOf" srcId="{7194AA11-B6B2-431B-BBD4-14D5F16E7A8A}" destId="{C2F20799-3479-4E40-BE2E-CCBBB0C7DB5C}" srcOrd="0" destOrd="6" presId="urn:microsoft.com/office/officeart/2005/8/layout/hList7"/>
    <dgm:cxn modelId="{8B279B97-B0D7-AC4C-A927-375E40778317}" type="presOf" srcId="{EE82F86F-055E-F646-8E1F-577CB0E5D62D}" destId="{C2F20799-3479-4E40-BE2E-CCBBB0C7DB5C}" srcOrd="0" destOrd="7" presId="urn:microsoft.com/office/officeart/2005/8/layout/hList7"/>
    <dgm:cxn modelId="{FD4F5C9D-A663-B042-A6A7-887E39872AB9}" type="presOf" srcId="{36FDDBC7-1688-4E31-B6D5-80604421365D}" destId="{FCE69D38-CE28-0E4B-95DD-08DA8CD6804D}" srcOrd="0" destOrd="3" presId="urn:microsoft.com/office/officeart/2005/8/layout/hList7"/>
    <dgm:cxn modelId="{E92CBD9D-4B22-F34E-8275-1C4FCF0350D0}" type="presOf" srcId="{AC749BCC-EDAA-4051-AA41-58B93F4DCE7C}" destId="{D4E623A5-6E99-7D4E-97D1-1BDF96F45D44}" srcOrd="0" destOrd="0" presId="urn:microsoft.com/office/officeart/2005/8/layout/hList7"/>
    <dgm:cxn modelId="{6E06A39E-AB21-4E6D-8E60-172908EAC315}" type="presOf" srcId="{EFE8D451-665E-4E78-BF14-49176A81CC07}" destId="{D7E93AE7-2014-FE4E-85FE-DB23F6ECE037}" srcOrd="1" destOrd="8" presId="urn:microsoft.com/office/officeart/2005/8/layout/hList7"/>
    <dgm:cxn modelId="{A4509FA2-D7B9-E049-89A1-5171F0B38744}" type="presOf" srcId="{D37A9131-4764-4692-B680-F4712F8B95D8}" destId="{D7E93AE7-2014-FE4E-85FE-DB23F6ECE037}" srcOrd="1" destOrd="2" presId="urn:microsoft.com/office/officeart/2005/8/layout/hList7"/>
    <dgm:cxn modelId="{43CFE4A4-16F8-524A-8072-1C7DB3D1DD41}" type="presOf" srcId="{A22E892C-8DF2-412E-A7B2-F0DDA7514169}" destId="{634A9E7B-8967-2641-A970-A11A99F15EBC}" srcOrd="1" destOrd="0" presId="urn:microsoft.com/office/officeart/2005/8/layout/hList7"/>
    <dgm:cxn modelId="{5C0893A6-1704-2642-A925-F44FC19A1B2B}" type="presOf" srcId="{36EF04C2-F70B-47D0-BFA5-42AB1A85BF33}" destId="{C2F20799-3479-4E40-BE2E-CCBBB0C7DB5C}" srcOrd="0" destOrd="3" presId="urn:microsoft.com/office/officeart/2005/8/layout/hList7"/>
    <dgm:cxn modelId="{77BDEAAD-B84D-C141-9D15-47FC086D5BAF}" type="presOf" srcId="{0B7367F1-C13B-4970-AE1C-4895CC54FE5B}" destId="{6D08347E-58CF-414A-8BD0-7007C8008FDC}" srcOrd="1" destOrd="1" presId="urn:microsoft.com/office/officeart/2005/8/layout/hList7"/>
    <dgm:cxn modelId="{43C60BB6-0CDA-4961-884C-953393F2FDDC}" srcId="{A22E892C-8DF2-412E-A7B2-F0DDA7514169}" destId="{621E8411-0898-4542-BAE4-10B0D44AD6F6}" srcOrd="3" destOrd="0" parTransId="{4FC238A3-74AA-466C-B637-426B3F88C465}" sibTransId="{48D77860-CDC6-4028-B820-3F9212682517}"/>
    <dgm:cxn modelId="{14CC12B6-C77C-2449-AC2A-429B6309BCB0}" type="presOf" srcId="{282687B3-1C6B-41CB-AED5-11933D315D6C}" destId="{D4E623A5-6E99-7D4E-97D1-1BDF96F45D44}" srcOrd="0" destOrd="2" presId="urn:microsoft.com/office/officeart/2005/8/layout/hList7"/>
    <dgm:cxn modelId="{99F9EFB6-F593-D340-8889-48680E734CCE}" type="presOf" srcId="{895A34D7-7309-8246-B131-A5BE0307D6F2}" destId="{D4E623A5-6E99-7D4E-97D1-1BDF96F45D44}" srcOrd="0" destOrd="5" presId="urn:microsoft.com/office/officeart/2005/8/layout/hList7"/>
    <dgm:cxn modelId="{E6F02CB8-144F-424F-82D3-EB70D65E4DE8}" srcId="{9B0B728C-F7CA-4ADC-A5A9-92B8522E8BC1}" destId="{CF634A80-6B2B-4EB4-96F9-19F0EABF4937}" srcOrd="4" destOrd="0" parTransId="{D77CE5DA-193C-45E0-8821-E796519C5DB4}" sibTransId="{383EE61A-7FDE-45E0-9A3C-1B9251C6DB72}"/>
    <dgm:cxn modelId="{0BAEDDB8-B39F-5445-9553-0ECF63CBF7CE}" type="presOf" srcId="{F393DCB3-1704-1D47-9D0E-5806B5283B28}" destId="{D4E623A5-6E99-7D4E-97D1-1BDF96F45D44}" srcOrd="0" destOrd="4" presId="urn:microsoft.com/office/officeart/2005/8/layout/hList7"/>
    <dgm:cxn modelId="{4FBAAABA-81FA-B445-AA25-5FCCF7A37DAA}" type="presOf" srcId="{038E82BD-6D79-4548-A6C5-77ED33FB7598}" destId="{C2F20799-3479-4E40-BE2E-CCBBB0C7DB5C}" srcOrd="0" destOrd="1" presId="urn:microsoft.com/office/officeart/2005/8/layout/hList7"/>
    <dgm:cxn modelId="{F8610FC4-748B-9645-A308-731324CD45B3}" type="presOf" srcId="{0A09B9AD-7057-4B71-8D76-F9BA1AF57471}" destId="{A93E201F-80FC-8C4C-9478-282ADC77AB41}" srcOrd="0" destOrd="0" presId="urn:microsoft.com/office/officeart/2005/8/layout/hList7"/>
    <dgm:cxn modelId="{A1B4C4C5-2643-E542-AD14-587DD08A0AC2}" srcId="{AC749BCC-EDAA-4051-AA41-58B93F4DCE7C}" destId="{F393DCB3-1704-1D47-9D0E-5806B5283B28}" srcOrd="3" destOrd="0" parTransId="{13D5785B-07E7-9549-98C3-19A5F8180D73}" sibTransId="{B5176D58-3817-274B-A259-F7859F04B7AC}"/>
    <dgm:cxn modelId="{4EAB77C6-2A46-4A48-9EF3-0A98452BB7CE}" type="presOf" srcId="{038E82BD-6D79-4548-A6C5-77ED33FB7598}" destId="{D7E93AE7-2014-FE4E-85FE-DB23F6ECE037}" srcOrd="1" destOrd="1" presId="urn:microsoft.com/office/officeart/2005/8/layout/hList7"/>
    <dgm:cxn modelId="{30B9CBC8-2701-DB48-8795-5D1CC14595E1}" type="presOf" srcId="{F6F84D48-7F63-4115-9F9E-54E9A6DCC04D}" destId="{634A9E7B-8967-2641-A970-A11A99F15EBC}" srcOrd="1" destOrd="2" presId="urn:microsoft.com/office/officeart/2005/8/layout/hList7"/>
    <dgm:cxn modelId="{661ACECD-CE43-48D5-8690-072599E759D6}" srcId="{A22E892C-8DF2-412E-A7B2-F0DDA7514169}" destId="{0B149AA4-639A-40C5-BE41-B70FA2C9DC7D}" srcOrd="0" destOrd="0" parTransId="{584640B9-5D93-4DD3-85A2-42BFF2B839E3}" sibTransId="{28F92564-32E5-4D7B-974B-06C8CB7B3888}"/>
    <dgm:cxn modelId="{568A21D3-377F-4485-A8BC-D7A8444515D4}" srcId="{AC749BCC-EDAA-4051-AA41-58B93F4DCE7C}" destId="{0B7367F1-C13B-4970-AE1C-4895CC54FE5B}" srcOrd="0" destOrd="0" parTransId="{15A59EAF-445B-448C-A4B7-C9040F7415CE}" sibTransId="{2CFD5C62-B80E-4D2C-AC9F-E5E5ADEB5937}"/>
    <dgm:cxn modelId="{009D86D4-E368-8E4B-9575-4E99B470A4F6}" type="presOf" srcId="{5681BB60-CB6F-40B8-8411-92AF3E8879DD}" destId="{D7E93AE7-2014-FE4E-85FE-DB23F6ECE037}" srcOrd="1" destOrd="4" presId="urn:microsoft.com/office/officeart/2005/8/layout/hList7"/>
    <dgm:cxn modelId="{50E72AD7-F671-4545-849E-CF90D9025A0D}" type="presOf" srcId="{9B0B728C-F7CA-4ADC-A5A9-92B8522E8BC1}" destId="{C2F20799-3479-4E40-BE2E-CCBBB0C7DB5C}" srcOrd="0" destOrd="0" presId="urn:microsoft.com/office/officeart/2005/8/layout/hList7"/>
    <dgm:cxn modelId="{50E097D9-8167-6346-A421-D737492DED84}" type="presOf" srcId="{9B0B728C-F7CA-4ADC-A5A9-92B8522E8BC1}" destId="{D7E93AE7-2014-FE4E-85FE-DB23F6ECE037}" srcOrd="1" destOrd="0" presId="urn:microsoft.com/office/officeart/2005/8/layout/hList7"/>
    <dgm:cxn modelId="{C0120BDA-6B09-4CE2-8ECB-A1F3B0F29B5B}" srcId="{A22E892C-8DF2-412E-A7B2-F0DDA7514169}" destId="{F6F84D48-7F63-4115-9F9E-54E9A6DCC04D}" srcOrd="1" destOrd="0" parTransId="{28984A25-7395-4955-B0DB-A267C9A6DD96}" sibTransId="{FEA254DC-A9BB-4619-B94F-9F8544511FD0}"/>
    <dgm:cxn modelId="{78AC07DF-A211-B142-BD58-54D8EBA7A640}" type="presOf" srcId="{D37A9131-4764-4692-B680-F4712F8B95D8}" destId="{C2F20799-3479-4E40-BE2E-CCBBB0C7DB5C}" srcOrd="0" destOrd="2" presId="urn:microsoft.com/office/officeart/2005/8/layout/hList7"/>
    <dgm:cxn modelId="{5B58CFDF-A6E0-4D65-B72A-7C264FC9F51D}" srcId="{AC749BCC-EDAA-4051-AA41-58B93F4DCE7C}" destId="{2CA524C2-CBBF-48A8-A148-8F78A20508ED}" srcOrd="2" destOrd="0" parTransId="{E81CE875-BC90-420C-B525-D9004C3ED8A0}" sibTransId="{E3BF7189-94BC-4324-930A-FC941CB9557B}"/>
    <dgm:cxn modelId="{C9217BE2-78FE-F64C-BB85-A74BF1AABF7D}" type="presOf" srcId="{5681BB60-CB6F-40B8-8411-92AF3E8879DD}" destId="{C2F20799-3479-4E40-BE2E-CCBBB0C7DB5C}" srcOrd="0" destOrd="4" presId="urn:microsoft.com/office/officeart/2005/8/layout/hList7"/>
    <dgm:cxn modelId="{64E115E4-9CEC-2349-A549-D6286C76709A}" type="presOf" srcId="{2CA524C2-CBBF-48A8-A148-8F78A20508ED}" destId="{D4E623A5-6E99-7D4E-97D1-1BDF96F45D44}" srcOrd="0" destOrd="3" presId="urn:microsoft.com/office/officeart/2005/8/layout/hList7"/>
    <dgm:cxn modelId="{1D16DEEB-5A82-6F4D-AAFC-9F96ED22E64C}" srcId="{AC749BCC-EDAA-4051-AA41-58B93F4DCE7C}" destId="{895A34D7-7309-8246-B131-A5BE0307D6F2}" srcOrd="4" destOrd="0" parTransId="{E42F0483-492C-E049-9977-A0C66528D111}" sibTransId="{5BFCE475-2871-A646-B904-5C56CD01ED95}"/>
    <dgm:cxn modelId="{E0A9BFF6-324C-414B-8B06-9E8D6A41429F}" srcId="{0A09B9AD-7057-4B71-8D76-F9BA1AF57471}" destId="{A22E892C-8DF2-412E-A7B2-F0DDA7514169}" srcOrd="0" destOrd="0" parTransId="{F18DC22B-860F-46A6-BD76-0F791E9D31C0}" sibTransId="{B087B6ED-7CC9-42A5-AF1A-6A46AF30D580}"/>
    <dgm:cxn modelId="{F833A9FB-2506-6D45-B9BD-2EB29B17230C}" type="presOf" srcId="{621E8411-0898-4542-BAE4-10B0D44AD6F6}" destId="{FCE69D38-CE28-0E4B-95DD-08DA8CD6804D}" srcOrd="0" destOrd="4" presId="urn:microsoft.com/office/officeart/2005/8/layout/hList7"/>
    <dgm:cxn modelId="{D793CBFD-994B-4F70-B080-6E425575561C}" srcId="{9B0B728C-F7CA-4ADC-A5A9-92B8522E8BC1}" destId="{8600F3EE-BC8F-48BA-88B9-1EDBB14181F4}" srcOrd="8" destOrd="0" parTransId="{1A9E9B5D-F8F8-4A4D-8CDD-5A6F9CE262F3}" sibTransId="{490E4740-1A1A-467B-857F-0E8E79EE4565}"/>
    <dgm:cxn modelId="{EF217CFE-DD03-4915-A6B4-CAD9807819CB}" type="presOf" srcId="{AC15030A-E68C-4B62-97D8-877A6B04D1F5}" destId="{634A9E7B-8967-2641-A970-A11A99F15EBC}" srcOrd="1" destOrd="5" presId="urn:microsoft.com/office/officeart/2005/8/layout/hList7"/>
    <dgm:cxn modelId="{7BF818F9-8A83-7541-A491-589EB9F79FF4}" type="presParOf" srcId="{A93E201F-80FC-8C4C-9478-282ADC77AB41}" destId="{0DC53EFD-DEE1-CE4A-9220-8AC00FE42A37}" srcOrd="0" destOrd="0" presId="urn:microsoft.com/office/officeart/2005/8/layout/hList7"/>
    <dgm:cxn modelId="{DCFFB6FF-68C0-4B4F-AE61-A093E85888AC}" type="presParOf" srcId="{A93E201F-80FC-8C4C-9478-282ADC77AB41}" destId="{BA945C3B-4069-AA47-A4B2-2CF764FB73DB}" srcOrd="1" destOrd="0" presId="urn:microsoft.com/office/officeart/2005/8/layout/hList7"/>
    <dgm:cxn modelId="{11D7B394-84BD-644E-99F5-BF05B91EE0E7}" type="presParOf" srcId="{BA945C3B-4069-AA47-A4B2-2CF764FB73DB}" destId="{6771D09E-4CC8-D24F-8D2C-11D5E487091A}" srcOrd="0" destOrd="0" presId="urn:microsoft.com/office/officeart/2005/8/layout/hList7"/>
    <dgm:cxn modelId="{80B5950B-88E1-3C40-8CF4-C0E0733E37B1}" type="presParOf" srcId="{6771D09E-4CC8-D24F-8D2C-11D5E487091A}" destId="{FCE69D38-CE28-0E4B-95DD-08DA8CD6804D}" srcOrd="0" destOrd="0" presId="urn:microsoft.com/office/officeart/2005/8/layout/hList7"/>
    <dgm:cxn modelId="{B5F54AA6-07F0-1548-A809-40C19007871E}" type="presParOf" srcId="{6771D09E-4CC8-D24F-8D2C-11D5E487091A}" destId="{634A9E7B-8967-2641-A970-A11A99F15EBC}" srcOrd="1" destOrd="0" presId="urn:microsoft.com/office/officeart/2005/8/layout/hList7"/>
    <dgm:cxn modelId="{1CC40B3F-22FA-644C-92DE-BB3FEE703264}" type="presParOf" srcId="{6771D09E-4CC8-D24F-8D2C-11D5E487091A}" destId="{268E155F-D6E3-DF46-A46D-22DB52CDE75C}" srcOrd="2" destOrd="0" presId="urn:microsoft.com/office/officeart/2005/8/layout/hList7"/>
    <dgm:cxn modelId="{6BF1A5F2-439D-584D-A526-33CA1AE3E04F}" type="presParOf" srcId="{6771D09E-4CC8-D24F-8D2C-11D5E487091A}" destId="{D9904E43-8106-8C4C-BDA7-BC2227D3A897}" srcOrd="3" destOrd="0" presId="urn:microsoft.com/office/officeart/2005/8/layout/hList7"/>
    <dgm:cxn modelId="{D69E9E8A-E729-7E43-BF29-A215E9AE440B}" type="presParOf" srcId="{BA945C3B-4069-AA47-A4B2-2CF764FB73DB}" destId="{A17ECA06-4AF5-9345-B60C-D2592ABCBDFC}" srcOrd="1" destOrd="0" presId="urn:microsoft.com/office/officeart/2005/8/layout/hList7"/>
    <dgm:cxn modelId="{B9D77D3D-399C-6B4C-9583-4A0C828492AE}" type="presParOf" srcId="{BA945C3B-4069-AA47-A4B2-2CF764FB73DB}" destId="{5C32A084-AFC9-0549-BE48-0ED54C790E05}" srcOrd="2" destOrd="0" presId="urn:microsoft.com/office/officeart/2005/8/layout/hList7"/>
    <dgm:cxn modelId="{9331BBC9-2CCB-C54B-BAE3-2693FE2C9EB9}" type="presParOf" srcId="{5C32A084-AFC9-0549-BE48-0ED54C790E05}" destId="{C2F20799-3479-4E40-BE2E-CCBBB0C7DB5C}" srcOrd="0" destOrd="0" presId="urn:microsoft.com/office/officeart/2005/8/layout/hList7"/>
    <dgm:cxn modelId="{0BAE4A32-0DE7-E847-9676-3DC7A2FAD84E}" type="presParOf" srcId="{5C32A084-AFC9-0549-BE48-0ED54C790E05}" destId="{D7E93AE7-2014-FE4E-85FE-DB23F6ECE037}" srcOrd="1" destOrd="0" presId="urn:microsoft.com/office/officeart/2005/8/layout/hList7"/>
    <dgm:cxn modelId="{7EA90472-1103-AA4A-BAEC-951E5893391B}" type="presParOf" srcId="{5C32A084-AFC9-0549-BE48-0ED54C790E05}" destId="{6A477333-FF12-0A4B-BF94-A5E54F80AF6A}" srcOrd="2" destOrd="0" presId="urn:microsoft.com/office/officeart/2005/8/layout/hList7"/>
    <dgm:cxn modelId="{F10D7113-C022-A24B-85F0-3D06CBE53720}" type="presParOf" srcId="{5C32A084-AFC9-0549-BE48-0ED54C790E05}" destId="{8A89B1F6-9FEB-A44B-B2BB-FD520E43C0FC}" srcOrd="3" destOrd="0" presId="urn:microsoft.com/office/officeart/2005/8/layout/hList7"/>
    <dgm:cxn modelId="{9D41564D-A313-1043-BDC4-38E475E20699}" type="presParOf" srcId="{BA945C3B-4069-AA47-A4B2-2CF764FB73DB}" destId="{ACE393CF-802A-8645-8789-CD9D898C9AF8}" srcOrd="3" destOrd="0" presId="urn:microsoft.com/office/officeart/2005/8/layout/hList7"/>
    <dgm:cxn modelId="{FE44C1E9-5EC5-B748-920E-C77632B82DEB}" type="presParOf" srcId="{BA945C3B-4069-AA47-A4B2-2CF764FB73DB}" destId="{35EB2F01-FD1B-FC4D-8EAB-8C3CC5CB9E12}" srcOrd="4" destOrd="0" presId="urn:microsoft.com/office/officeart/2005/8/layout/hList7"/>
    <dgm:cxn modelId="{97304411-685C-3542-AAF0-B125B95449D9}" type="presParOf" srcId="{35EB2F01-FD1B-FC4D-8EAB-8C3CC5CB9E12}" destId="{D4E623A5-6E99-7D4E-97D1-1BDF96F45D44}" srcOrd="0" destOrd="0" presId="urn:microsoft.com/office/officeart/2005/8/layout/hList7"/>
    <dgm:cxn modelId="{44F7D137-2427-2A4B-B1F4-1C7318E1256E}" type="presParOf" srcId="{35EB2F01-FD1B-FC4D-8EAB-8C3CC5CB9E12}" destId="{6D08347E-58CF-414A-8BD0-7007C8008FDC}" srcOrd="1" destOrd="0" presId="urn:microsoft.com/office/officeart/2005/8/layout/hList7"/>
    <dgm:cxn modelId="{0E0F0D3C-0210-7E40-AC8D-4DFC6F778D22}" type="presParOf" srcId="{35EB2F01-FD1B-FC4D-8EAB-8C3CC5CB9E12}" destId="{7E55DDE9-D276-6E4D-9E2D-47232B7320D0}" srcOrd="2" destOrd="0" presId="urn:microsoft.com/office/officeart/2005/8/layout/hList7"/>
    <dgm:cxn modelId="{87E39039-1F7C-D54A-90FE-EEF22BAA711A}" type="presParOf" srcId="{35EB2F01-FD1B-FC4D-8EAB-8C3CC5CB9E12}" destId="{6E7C7743-C47D-CF46-A1A1-D7E721DC9AFF}" srcOrd="3" destOrd="0" presId="urn:microsoft.com/office/officeart/2005/8/layout/hList7"/>
  </dgm:cxnLst>
  <dgm:bg>
    <a:effectLst>
      <a:softEdge rad="635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69D38-CE28-0E4B-95DD-08DA8CD6804D}">
      <dsp:nvSpPr>
        <dsp:cNvPr id="0" name=""/>
        <dsp:cNvSpPr/>
      </dsp:nvSpPr>
      <dsp:spPr>
        <a:xfrm>
          <a:off x="7" y="0"/>
          <a:ext cx="2576270" cy="481784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GB" sz="1800" b="1" i="0" kern="1200" dirty="0"/>
            <a:t>Banks and Other Credit Companies</a:t>
          </a:r>
          <a:endParaRPr lang="en-US" sz="1800" kern="1200" dirty="0"/>
        </a:p>
        <a:p>
          <a:pPr marL="114300" lvl="1" indent="-114300" algn="l" defTabSz="533400">
            <a:lnSpc>
              <a:spcPct val="90000"/>
            </a:lnSpc>
            <a:spcBef>
              <a:spcPct val="0"/>
            </a:spcBef>
            <a:spcAft>
              <a:spcPct val="15000"/>
            </a:spcAft>
            <a:buChar char="•"/>
          </a:pPr>
          <a:r>
            <a:rPr lang="en-GB" sz="1200" b="0" i="0" kern="1200" dirty="0"/>
            <a:t>Commercial &amp; Retail Banks</a:t>
          </a:r>
          <a:endParaRPr lang="en-US" sz="1200" kern="1200" dirty="0"/>
        </a:p>
        <a:p>
          <a:pPr marL="114300" lvl="1" indent="-114300" algn="l" defTabSz="533400">
            <a:lnSpc>
              <a:spcPct val="90000"/>
            </a:lnSpc>
            <a:spcBef>
              <a:spcPct val="0"/>
            </a:spcBef>
            <a:spcAft>
              <a:spcPct val="15000"/>
            </a:spcAft>
            <a:buChar char="•"/>
          </a:pPr>
          <a:r>
            <a:rPr lang="en-GB" sz="1200" b="0" i="0" u="none" kern="1200" dirty="0"/>
            <a:t>Non-Bank Financial Institutions (Leasing, Factoring, Credit Unions)</a:t>
          </a:r>
          <a:endParaRPr lang="en-US" sz="1200" kern="1200" dirty="0"/>
        </a:p>
        <a:p>
          <a:pPr marL="114300" lvl="1" indent="-114300" algn="l" defTabSz="533400">
            <a:lnSpc>
              <a:spcPct val="90000"/>
            </a:lnSpc>
            <a:spcBef>
              <a:spcPct val="0"/>
            </a:spcBef>
            <a:spcAft>
              <a:spcPct val="15000"/>
            </a:spcAft>
            <a:buChar char="•"/>
          </a:pPr>
          <a:r>
            <a:rPr lang="en-GB" sz="1200" b="0" i="0" kern="1200" dirty="0"/>
            <a:t>Shadow Banking Entities</a:t>
          </a:r>
          <a:endParaRPr lang="en-US" sz="1200" kern="1200" dirty="0"/>
        </a:p>
        <a:p>
          <a:pPr marL="114300" lvl="1" indent="-114300" algn="l" defTabSz="533400">
            <a:lnSpc>
              <a:spcPct val="90000"/>
            </a:lnSpc>
            <a:spcBef>
              <a:spcPct val="0"/>
            </a:spcBef>
            <a:spcAft>
              <a:spcPct val="15000"/>
            </a:spcAft>
            <a:buChar char="•"/>
          </a:pPr>
          <a:r>
            <a:rPr lang="en-GB" sz="1200" kern="1200" dirty="0"/>
            <a:t>Digital Banks</a:t>
          </a:r>
          <a:endParaRPr lang="en-US" sz="1200" kern="1200" dirty="0"/>
        </a:p>
        <a:p>
          <a:pPr marL="114300" lvl="1" indent="-114300" algn="l" defTabSz="533400">
            <a:lnSpc>
              <a:spcPct val="90000"/>
            </a:lnSpc>
            <a:spcBef>
              <a:spcPct val="0"/>
            </a:spcBef>
            <a:spcAft>
              <a:spcPct val="15000"/>
            </a:spcAft>
            <a:buChar char="•"/>
          </a:pPr>
          <a:r>
            <a:rPr lang="en-GB" sz="1200" b="0" i="0" kern="1200" dirty="0"/>
            <a:t>Investment Banks</a:t>
          </a:r>
          <a:endParaRPr lang="en-US" sz="1200" kern="1200" dirty="0"/>
        </a:p>
      </dsp:txBody>
      <dsp:txXfrm>
        <a:off x="7" y="1927138"/>
        <a:ext cx="2576270" cy="1927138"/>
      </dsp:txXfrm>
    </dsp:sp>
    <dsp:sp modelId="{D9904E43-8106-8C4C-BDA7-BC2227D3A897}">
      <dsp:nvSpPr>
        <dsp:cNvPr id="0" name=""/>
        <dsp:cNvSpPr/>
      </dsp:nvSpPr>
      <dsp:spPr>
        <a:xfrm>
          <a:off x="487619" y="455794"/>
          <a:ext cx="1604342" cy="1243076"/>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F20799-3479-4E40-BE2E-CCBBB0C7DB5C}">
      <dsp:nvSpPr>
        <dsp:cNvPr id="0" name=""/>
        <dsp:cNvSpPr/>
      </dsp:nvSpPr>
      <dsp:spPr>
        <a:xfrm>
          <a:off x="2655214" y="0"/>
          <a:ext cx="2576270" cy="481784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GB" sz="1800" b="1" i="0" kern="1200" dirty="0"/>
            <a:t>Securities Landscape</a:t>
          </a:r>
          <a:endParaRPr lang="en-US" sz="1800" kern="1200" dirty="0"/>
        </a:p>
        <a:p>
          <a:pPr marL="114300" lvl="1" indent="-114300" algn="l" defTabSz="533400">
            <a:lnSpc>
              <a:spcPct val="90000"/>
            </a:lnSpc>
            <a:spcBef>
              <a:spcPct val="0"/>
            </a:spcBef>
            <a:spcAft>
              <a:spcPct val="15000"/>
            </a:spcAft>
            <a:buChar char="•"/>
          </a:pPr>
          <a:r>
            <a:rPr lang="en-GB" sz="1200" b="0" i="0" kern="1200" dirty="0"/>
            <a:t>Wealth/Asset Management Firms</a:t>
          </a:r>
          <a:endParaRPr lang="en-US" sz="1200" kern="1200" dirty="0"/>
        </a:p>
        <a:p>
          <a:pPr marL="114300" lvl="1" indent="-114300" algn="l" defTabSz="533400">
            <a:lnSpc>
              <a:spcPct val="90000"/>
            </a:lnSpc>
            <a:spcBef>
              <a:spcPct val="0"/>
            </a:spcBef>
            <a:spcAft>
              <a:spcPct val="15000"/>
            </a:spcAft>
            <a:buChar char="•"/>
          </a:pPr>
          <a:r>
            <a:rPr lang="en-GB" sz="1200" b="0" i="0" kern="1200" dirty="0"/>
            <a:t>Hedge Funds</a:t>
          </a:r>
          <a:endParaRPr lang="en-US" sz="1200" kern="1200" dirty="0"/>
        </a:p>
        <a:p>
          <a:pPr marL="114300" lvl="1" indent="-114300" algn="l" defTabSz="533400">
            <a:lnSpc>
              <a:spcPct val="90000"/>
            </a:lnSpc>
            <a:spcBef>
              <a:spcPct val="0"/>
            </a:spcBef>
            <a:spcAft>
              <a:spcPct val="15000"/>
            </a:spcAft>
            <a:buChar char="•"/>
          </a:pPr>
          <a:r>
            <a:rPr lang="en-GB" sz="1200" b="0" i="0" kern="1200" dirty="0"/>
            <a:t>Private Equity Firms</a:t>
          </a:r>
          <a:endParaRPr lang="en-US" sz="1200" kern="1200" dirty="0"/>
        </a:p>
        <a:p>
          <a:pPr marL="114300" lvl="1" indent="-114300" algn="l" defTabSz="533400">
            <a:lnSpc>
              <a:spcPct val="90000"/>
            </a:lnSpc>
            <a:spcBef>
              <a:spcPct val="0"/>
            </a:spcBef>
            <a:spcAft>
              <a:spcPct val="15000"/>
            </a:spcAft>
            <a:buChar char="•"/>
          </a:pPr>
          <a:r>
            <a:rPr lang="en-GB" sz="1200" b="0" i="0" kern="1200" dirty="0"/>
            <a:t>Brokerage Firms </a:t>
          </a:r>
          <a:endParaRPr lang="en-US" sz="1200" kern="1200" dirty="0"/>
        </a:p>
        <a:p>
          <a:pPr marL="114300" lvl="1" indent="-114300" algn="l" defTabSz="533400">
            <a:lnSpc>
              <a:spcPct val="90000"/>
            </a:lnSpc>
            <a:spcBef>
              <a:spcPct val="0"/>
            </a:spcBef>
            <a:spcAft>
              <a:spcPct val="15000"/>
            </a:spcAft>
            <a:buChar char="•"/>
          </a:pPr>
          <a:r>
            <a:rPr lang="en-US" sz="1200" kern="1200" dirty="0"/>
            <a:t>Custodians</a:t>
          </a:r>
        </a:p>
        <a:p>
          <a:pPr marL="114300" lvl="1" indent="-114300" algn="l" defTabSz="533400">
            <a:lnSpc>
              <a:spcPct val="90000"/>
            </a:lnSpc>
            <a:spcBef>
              <a:spcPct val="0"/>
            </a:spcBef>
            <a:spcAft>
              <a:spcPct val="15000"/>
            </a:spcAft>
            <a:buChar char="•"/>
          </a:pPr>
          <a:r>
            <a:rPr lang="en-GB" sz="1200" b="0" i="0" kern="1200" dirty="0"/>
            <a:t>Exchanges and clearing houses</a:t>
          </a:r>
          <a:endParaRPr lang="en-US" sz="1200" kern="1200" dirty="0"/>
        </a:p>
        <a:p>
          <a:pPr marL="114300" lvl="1" indent="-114300" algn="l" defTabSz="533400">
            <a:lnSpc>
              <a:spcPct val="90000"/>
            </a:lnSpc>
            <a:spcBef>
              <a:spcPct val="0"/>
            </a:spcBef>
            <a:spcAft>
              <a:spcPct val="15000"/>
            </a:spcAft>
            <a:buChar char="•"/>
          </a:pPr>
          <a:r>
            <a:rPr lang="en-US" sz="1200" kern="1200" dirty="0"/>
            <a:t>Investment Advisory Firms</a:t>
          </a:r>
        </a:p>
        <a:p>
          <a:pPr marL="114300" lvl="1" indent="-114300" algn="l" defTabSz="533400">
            <a:lnSpc>
              <a:spcPct val="90000"/>
            </a:lnSpc>
            <a:spcBef>
              <a:spcPct val="0"/>
            </a:spcBef>
            <a:spcAft>
              <a:spcPct val="15000"/>
            </a:spcAft>
            <a:buChar char="•"/>
          </a:pPr>
          <a:r>
            <a:rPr lang="en-US" sz="1200" kern="1200" dirty="0"/>
            <a:t>Collective investment funds and fund operators/administrators</a:t>
          </a:r>
        </a:p>
        <a:p>
          <a:pPr marL="114300" lvl="1" indent="-114300" algn="l" defTabSz="533400">
            <a:lnSpc>
              <a:spcPct val="90000"/>
            </a:lnSpc>
            <a:spcBef>
              <a:spcPct val="0"/>
            </a:spcBef>
            <a:spcAft>
              <a:spcPct val="15000"/>
            </a:spcAft>
            <a:buChar char="•"/>
          </a:pPr>
          <a:r>
            <a:rPr lang="en-US" sz="1200" kern="1200" dirty="0"/>
            <a:t>Investment Banks</a:t>
          </a:r>
        </a:p>
      </dsp:txBody>
      <dsp:txXfrm>
        <a:off x="2655214" y="1927138"/>
        <a:ext cx="2576270" cy="1927138"/>
      </dsp:txXfrm>
    </dsp:sp>
    <dsp:sp modelId="{8A89B1F6-9FEB-A44B-B2BB-FD520E43C0FC}">
      <dsp:nvSpPr>
        <dsp:cNvPr id="0" name=""/>
        <dsp:cNvSpPr/>
      </dsp:nvSpPr>
      <dsp:spPr>
        <a:xfrm>
          <a:off x="3141178" y="483613"/>
          <a:ext cx="1604342" cy="1215257"/>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E623A5-6E99-7D4E-97D1-1BDF96F45D44}">
      <dsp:nvSpPr>
        <dsp:cNvPr id="0" name=""/>
        <dsp:cNvSpPr/>
      </dsp:nvSpPr>
      <dsp:spPr>
        <a:xfrm>
          <a:off x="5308772" y="0"/>
          <a:ext cx="2576270" cy="481784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GB" sz="1600" b="1" i="0" kern="1200" dirty="0"/>
            <a:t>Insurance Companies, Re-insurers, and Pension Funds</a:t>
          </a:r>
          <a:endParaRPr lang="en-US" sz="1600" kern="1200" dirty="0"/>
        </a:p>
        <a:p>
          <a:pPr marL="114300" lvl="1" indent="-114300" algn="l" defTabSz="533400">
            <a:lnSpc>
              <a:spcPct val="90000"/>
            </a:lnSpc>
            <a:spcBef>
              <a:spcPct val="0"/>
            </a:spcBef>
            <a:spcAft>
              <a:spcPct val="15000"/>
            </a:spcAft>
            <a:buChar char="•"/>
          </a:pPr>
          <a:r>
            <a:rPr lang="en-GB" sz="1200" kern="1200" dirty="0"/>
            <a:t>Life and General Insurance Firms</a:t>
          </a:r>
          <a:endParaRPr lang="en-US" sz="1200" kern="1200" dirty="0"/>
        </a:p>
        <a:p>
          <a:pPr marL="114300" lvl="1" indent="-114300" algn="l" defTabSz="533400">
            <a:lnSpc>
              <a:spcPct val="90000"/>
            </a:lnSpc>
            <a:spcBef>
              <a:spcPct val="0"/>
            </a:spcBef>
            <a:spcAft>
              <a:spcPct val="15000"/>
            </a:spcAft>
            <a:buChar char="•"/>
          </a:pPr>
          <a:r>
            <a:rPr lang="en-GB" sz="1200" kern="1200" dirty="0"/>
            <a:t>Re-insurance Companies</a:t>
          </a:r>
          <a:endParaRPr lang="en-US" sz="1200" kern="1200" dirty="0"/>
        </a:p>
        <a:p>
          <a:pPr marL="114300" lvl="1" indent="-114300" algn="l" defTabSz="533400">
            <a:lnSpc>
              <a:spcPct val="90000"/>
            </a:lnSpc>
            <a:spcBef>
              <a:spcPct val="0"/>
            </a:spcBef>
            <a:spcAft>
              <a:spcPct val="15000"/>
            </a:spcAft>
            <a:buChar char="•"/>
          </a:pPr>
          <a:r>
            <a:rPr lang="en-GB" sz="1200" kern="1200" dirty="0"/>
            <a:t>Insurance Brokers</a:t>
          </a:r>
          <a:endParaRPr lang="en-US" sz="1200" kern="1200" dirty="0"/>
        </a:p>
        <a:p>
          <a:pPr marL="114300" lvl="1" indent="-114300" algn="l" defTabSz="533400">
            <a:lnSpc>
              <a:spcPct val="90000"/>
            </a:lnSpc>
            <a:spcBef>
              <a:spcPct val="0"/>
            </a:spcBef>
            <a:spcAft>
              <a:spcPct val="15000"/>
            </a:spcAft>
            <a:buChar char="•"/>
          </a:pPr>
          <a:r>
            <a:rPr lang="en-GB" sz="1200" b="0" i="0" kern="1200" dirty="0"/>
            <a:t>State Pension Funds</a:t>
          </a:r>
          <a:endParaRPr lang="en-US" sz="1200" kern="1200" dirty="0"/>
        </a:p>
        <a:p>
          <a:pPr marL="114300" lvl="1" indent="-114300" algn="l" defTabSz="533400">
            <a:lnSpc>
              <a:spcPct val="90000"/>
            </a:lnSpc>
            <a:spcBef>
              <a:spcPct val="0"/>
            </a:spcBef>
            <a:spcAft>
              <a:spcPct val="15000"/>
            </a:spcAft>
            <a:buChar char="•"/>
          </a:pPr>
          <a:r>
            <a:rPr lang="en-GB" sz="1200" b="0" i="0" kern="1200" dirty="0"/>
            <a:t>Private Pension Funds</a:t>
          </a:r>
          <a:endParaRPr lang="en-US" sz="1200" kern="1200" dirty="0"/>
        </a:p>
      </dsp:txBody>
      <dsp:txXfrm>
        <a:off x="5308772" y="1927138"/>
        <a:ext cx="2576270" cy="1927138"/>
      </dsp:txXfrm>
    </dsp:sp>
    <dsp:sp modelId="{6E7C7743-C47D-CF46-A1A1-D7E721DC9AFF}">
      <dsp:nvSpPr>
        <dsp:cNvPr id="0" name=""/>
        <dsp:cNvSpPr/>
      </dsp:nvSpPr>
      <dsp:spPr>
        <a:xfrm>
          <a:off x="5794736" y="631437"/>
          <a:ext cx="1604342" cy="919609"/>
        </a:xfrm>
        <a:prstGeom prst="ellipse">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C53EFD-DEE1-CE4A-9220-8AC00FE42A37}">
      <dsp:nvSpPr>
        <dsp:cNvPr id="0" name=""/>
        <dsp:cNvSpPr/>
      </dsp:nvSpPr>
      <dsp:spPr>
        <a:xfrm>
          <a:off x="315467" y="4414787"/>
          <a:ext cx="7255763" cy="403058"/>
        </a:xfrm>
        <a:prstGeom prst="leftRightArrow">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500063"/>
          </a:xfrm>
          <a:prstGeom prst="rect">
            <a:avLst/>
          </a:prstGeom>
        </p:spPr>
        <p:txBody>
          <a:bodyPr vert="horz" lIns="91440" tIns="45720" rIns="91440" bIns="45720" rtlCol="0"/>
          <a:lstStyle>
            <a:lvl1pPr algn="r">
              <a:defRPr sz="1200"/>
            </a:lvl1pPr>
          </a:lstStyle>
          <a:p>
            <a:fld id="{14A6DF00-1EE0-40B3-BA61-B641A44ADD7B}" type="datetimeFigureOut">
              <a:rPr lang="en-GB" smtClean="0"/>
              <a:t>01/10/2025</a:t>
            </a:fld>
            <a:endParaRPr lang="en-GB"/>
          </a:p>
        </p:txBody>
      </p:sp>
      <p:sp>
        <p:nvSpPr>
          <p:cNvPr id="4" name="Slide Image Placeholder 3"/>
          <p:cNvSpPr>
            <a:spLocks noGrp="1" noRot="1" noChangeAspect="1"/>
          </p:cNvSpPr>
          <p:nvPr>
            <p:ph type="sldImg" idx="2"/>
          </p:nvPr>
        </p:nvSpPr>
        <p:spPr>
          <a:xfrm>
            <a:off x="1152525" y="1247775"/>
            <a:ext cx="4492625" cy="33686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803775"/>
            <a:ext cx="5438775" cy="3930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82138"/>
            <a:ext cx="2946400" cy="50006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82138"/>
            <a:ext cx="2946400" cy="500062"/>
          </a:xfrm>
          <a:prstGeom prst="rect">
            <a:avLst/>
          </a:prstGeom>
        </p:spPr>
        <p:txBody>
          <a:bodyPr vert="horz" lIns="91440" tIns="45720" rIns="91440" bIns="45720" rtlCol="0" anchor="b"/>
          <a:lstStyle>
            <a:lvl1pPr algn="r">
              <a:defRPr sz="1200"/>
            </a:lvl1pPr>
          </a:lstStyle>
          <a:p>
            <a:fld id="{A72C7078-DBFC-49EE-8855-7D529D8CB5BC}" type="slidenum">
              <a:rPr lang="en-GB" smtClean="0"/>
              <a:t>‹#›</a:t>
            </a:fld>
            <a:endParaRPr lang="en-GB"/>
          </a:p>
        </p:txBody>
      </p:sp>
    </p:spTree>
    <p:extLst>
      <p:ext uri="{BB962C8B-B14F-4D97-AF65-F5344CB8AC3E}">
        <p14:creationId xmlns:p14="http://schemas.microsoft.com/office/powerpoint/2010/main" val="53162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E3B9B7-7C76-484F-9BC0-ACAB892A7C47}" type="slidenum">
              <a:rPr lang="en-US" smtClean="0"/>
              <a:t>4</a:t>
            </a:fld>
            <a:endParaRPr lang="en-US"/>
          </a:p>
        </p:txBody>
      </p:sp>
    </p:spTree>
    <p:extLst>
      <p:ext uri="{BB962C8B-B14F-4D97-AF65-F5344CB8AC3E}">
        <p14:creationId xmlns:p14="http://schemas.microsoft.com/office/powerpoint/2010/main" val="323246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65CA6-171C-34B8-0365-2C350D098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BA987-4F28-1F4A-6F66-0B6B8B2B75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0E76F1-208C-B209-CCEE-B750DDD3486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1A5FB4-FAC6-956B-3A83-D61EEB80CDAF}"/>
              </a:ext>
            </a:extLst>
          </p:cNvPr>
          <p:cNvSpPr>
            <a:spLocks noGrp="1"/>
          </p:cNvSpPr>
          <p:nvPr>
            <p:ph type="sldNum" sz="quarter" idx="5"/>
          </p:nvPr>
        </p:nvSpPr>
        <p:spPr/>
        <p:txBody>
          <a:bodyPr/>
          <a:lstStyle/>
          <a:p>
            <a:fld id="{A72C7078-DBFC-49EE-8855-7D529D8CB5BC}" type="slidenum">
              <a:rPr lang="en-GB" smtClean="0"/>
              <a:t>5</a:t>
            </a:fld>
            <a:endParaRPr lang="en-GB"/>
          </a:p>
        </p:txBody>
      </p:sp>
    </p:spTree>
    <p:extLst>
      <p:ext uri="{BB962C8B-B14F-4D97-AF65-F5344CB8AC3E}">
        <p14:creationId xmlns:p14="http://schemas.microsoft.com/office/powerpoint/2010/main" val="3810785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72C7078-DBFC-49EE-8855-7D529D8CB5BC}" type="slidenum">
              <a:rPr lang="en-GB" smtClean="0"/>
              <a:t>7</a:t>
            </a:fld>
            <a:endParaRPr lang="en-GB"/>
          </a:p>
        </p:txBody>
      </p:sp>
    </p:spTree>
    <p:extLst>
      <p:ext uri="{BB962C8B-B14F-4D97-AF65-F5344CB8AC3E}">
        <p14:creationId xmlns:p14="http://schemas.microsoft.com/office/powerpoint/2010/main" val="208195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72C7078-DBFC-49EE-8855-7D529D8CB5BC}" type="slidenum">
              <a:rPr lang="en-GB" smtClean="0"/>
              <a:t>12</a:t>
            </a:fld>
            <a:endParaRPr lang="en-GB"/>
          </a:p>
        </p:txBody>
      </p:sp>
    </p:spTree>
    <p:extLst>
      <p:ext uri="{BB962C8B-B14F-4D97-AF65-F5344CB8AC3E}">
        <p14:creationId xmlns:p14="http://schemas.microsoft.com/office/powerpoint/2010/main" val="3374269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72C7078-DBFC-49EE-8855-7D529D8CB5BC}" type="slidenum">
              <a:rPr lang="en-GB" smtClean="0"/>
              <a:t>18</a:t>
            </a:fld>
            <a:endParaRPr lang="en-GB"/>
          </a:p>
        </p:txBody>
      </p:sp>
    </p:spTree>
    <p:extLst>
      <p:ext uri="{BB962C8B-B14F-4D97-AF65-F5344CB8AC3E}">
        <p14:creationId xmlns:p14="http://schemas.microsoft.com/office/powerpoint/2010/main" val="866935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31838"/>
            <a:ext cx="4886325" cy="36655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3BE022-C10C-407A-8371-F3381B7625DD}" type="slidenum">
              <a:rPr lang="en-US" smtClean="0">
                <a:solidFill>
                  <a:prstClr val="black"/>
                </a:solidFill>
              </a:rPr>
              <a:pPr/>
              <a:t>31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background-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4971" b="13280"/>
          <a:stretch/>
        </p:blipFill>
        <p:spPr>
          <a:xfrm flipH="1">
            <a:off x="304254" y="1981200"/>
            <a:ext cx="8535492" cy="4329555"/>
          </a:xfrm>
          <a:prstGeom prst="rect">
            <a:avLst/>
          </a:prstGeom>
        </p:spPr>
      </p:pic>
      <p:cxnSp>
        <p:nvCxnSpPr>
          <p:cNvPr id="11" name="AutoShape 9"/>
          <p:cNvCxnSpPr>
            <a:cxnSpLocks noChangeShapeType="1"/>
          </p:cNvCxnSpPr>
          <p:nvPr userDrawn="1"/>
        </p:nvCxnSpPr>
        <p:spPr bwMode="auto">
          <a:xfrm>
            <a:off x="304800" y="1772816"/>
            <a:ext cx="8534400" cy="0"/>
          </a:xfrm>
          <a:prstGeom prst="straightConnector1">
            <a:avLst/>
          </a:prstGeom>
          <a:noFill/>
          <a:ln w="9525">
            <a:solidFill>
              <a:srgbClr val="B21E3B"/>
            </a:solidFill>
            <a:round/>
            <a:headEnd/>
            <a:tailEnd/>
          </a:ln>
          <a:extLst>
            <a:ext uri="{909E8E84-426E-40dd-AFC4-6F175D3DCCD1}">
              <a14:hiddenFill xmlns="" xmlns:a14="http://schemas.microsoft.com/office/drawing/2010/main">
                <a:noFill/>
              </a14:hiddenFill>
            </a:ext>
          </a:extLst>
        </p:spPr>
      </p:cxnSp>
      <p:cxnSp>
        <p:nvCxnSpPr>
          <p:cNvPr id="12" name="AutoShape 10"/>
          <p:cNvCxnSpPr>
            <a:cxnSpLocks noChangeShapeType="1"/>
          </p:cNvCxnSpPr>
          <p:nvPr userDrawn="1"/>
        </p:nvCxnSpPr>
        <p:spPr bwMode="auto">
          <a:xfrm>
            <a:off x="304800" y="6401817"/>
            <a:ext cx="8534400" cy="0"/>
          </a:xfrm>
          <a:prstGeom prst="straightConnector1">
            <a:avLst/>
          </a:prstGeom>
          <a:noFill/>
          <a:ln w="9525">
            <a:solidFill>
              <a:srgbClr val="B21E3B"/>
            </a:solidFill>
            <a:round/>
            <a:headEnd/>
            <a:tailEnd/>
          </a:ln>
          <a:extLst>
            <a:ext uri="{909E8E84-426E-40dd-AFC4-6F175D3DCCD1}">
              <a14:hiddenFill xmlns="" xmlns:a14="http://schemas.microsoft.com/office/drawing/2010/main">
                <a:noFill/>
              </a14:hiddenFill>
            </a:ext>
          </a:extLst>
        </p:spPr>
      </p:cxnSp>
      <p:sp>
        <p:nvSpPr>
          <p:cNvPr id="3" name="Rectangle 2"/>
          <p:cNvSpPr/>
          <p:nvPr userDrawn="1"/>
        </p:nvSpPr>
        <p:spPr>
          <a:xfrm>
            <a:off x="8610600" y="6477000"/>
            <a:ext cx="457200" cy="304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Logo/2.0/RA%20Logo.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33352" y="624459"/>
            <a:ext cx="2162810" cy="681990"/>
          </a:xfrm>
          <a:prstGeom prst="rect">
            <a:avLst/>
          </a:prstGeom>
          <a:noFill/>
          <a:ln>
            <a:noFill/>
          </a:ln>
        </p:spPr>
      </p:pic>
    </p:spTree>
    <p:extLst>
      <p:ext uri="{BB962C8B-B14F-4D97-AF65-F5344CB8AC3E}">
        <p14:creationId xmlns:p14="http://schemas.microsoft.com/office/powerpoint/2010/main" val="2378828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5CC48C5-4451-B543-816A-906E2CFB8F48}"/>
              </a:ext>
            </a:extLst>
          </p:cNvPr>
          <p:cNvGrpSpPr>
            <a:grpSpLocks/>
          </p:cNvGrpSpPr>
          <p:nvPr/>
        </p:nvGrpSpPr>
        <p:grpSpPr bwMode="auto">
          <a:xfrm>
            <a:off x="0" y="6350"/>
            <a:ext cx="9140825" cy="6851650"/>
            <a:chOff x="0" y="4"/>
            <a:chExt cx="5758" cy="4316"/>
          </a:xfrm>
        </p:grpSpPr>
        <p:grpSp>
          <p:nvGrpSpPr>
            <p:cNvPr id="3" name="Group 3">
              <a:extLst>
                <a:ext uri="{FF2B5EF4-FFF2-40B4-BE49-F238E27FC236}">
                  <a16:creationId xmlns:a16="http://schemas.microsoft.com/office/drawing/2014/main" id="{14DEE7BE-8D20-2B15-14D6-7FC18C7AB47D}"/>
                </a:ext>
              </a:extLst>
            </p:cNvPr>
            <p:cNvGrpSpPr>
              <a:grpSpLocks/>
            </p:cNvGrpSpPr>
            <p:nvPr/>
          </p:nvGrpSpPr>
          <p:grpSpPr bwMode="auto">
            <a:xfrm>
              <a:off x="0" y="1161"/>
              <a:ext cx="5758" cy="3159"/>
              <a:chOff x="0" y="1161"/>
              <a:chExt cx="5758" cy="3159"/>
            </a:xfrm>
          </p:grpSpPr>
          <p:sp>
            <p:nvSpPr>
              <p:cNvPr id="14" name="Freeform 4">
                <a:extLst>
                  <a:ext uri="{FF2B5EF4-FFF2-40B4-BE49-F238E27FC236}">
                    <a16:creationId xmlns:a16="http://schemas.microsoft.com/office/drawing/2014/main" id="{DA395A71-B4CC-A6C0-DC48-379D3FE5CCAA}"/>
                  </a:ext>
                </a:extLst>
              </p:cNvPr>
              <p:cNvSpPr>
                <a:spLocks/>
              </p:cNvSpPr>
              <p:nvPr/>
            </p:nvSpPr>
            <p:spPr bwMode="hidden">
              <a:xfrm>
                <a:off x="558" y="1161"/>
                <a:ext cx="5200" cy="3159"/>
              </a:xfrm>
              <a:custGeom>
                <a:avLst/>
                <a:gdLst>
                  <a:gd name="T0" fmla="*/ 0 w 5184"/>
                  <a:gd name="T1" fmla="*/ 3159 h 3159"/>
                  <a:gd name="T2" fmla="*/ 5216 w 5184"/>
                  <a:gd name="T3" fmla="*/ 3159 h 3159"/>
                  <a:gd name="T4" fmla="*/ 521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5" name="Freeform 5">
                <a:extLst>
                  <a:ext uri="{FF2B5EF4-FFF2-40B4-BE49-F238E27FC236}">
                    <a16:creationId xmlns:a16="http://schemas.microsoft.com/office/drawing/2014/main" id="{D849C9FC-AFFE-1BF8-5378-5172EBEA5708}"/>
                  </a:ext>
                </a:extLst>
              </p:cNvPr>
              <p:cNvSpPr>
                <a:spLocks/>
              </p:cNvSpPr>
              <p:nvPr/>
            </p:nvSpPr>
            <p:spPr bwMode="hidden">
              <a:xfrm>
                <a:off x="0" y="1161"/>
                <a:ext cx="558" cy="3159"/>
              </a:xfrm>
              <a:custGeom>
                <a:avLst/>
                <a:gdLst>
                  <a:gd name="T0" fmla="*/ 0 w 556"/>
                  <a:gd name="T1" fmla="*/ 0 h 3159"/>
                  <a:gd name="T2" fmla="*/ 0 w 556"/>
                  <a:gd name="T3" fmla="*/ 3159 h 3159"/>
                  <a:gd name="T4" fmla="*/ 560 w 556"/>
                  <a:gd name="T5" fmla="*/ 3159 h 3159"/>
                  <a:gd name="T6" fmla="*/ 56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grpSp>
        <p:sp>
          <p:nvSpPr>
            <p:cNvPr id="4" name="Freeform 6">
              <a:extLst>
                <a:ext uri="{FF2B5EF4-FFF2-40B4-BE49-F238E27FC236}">
                  <a16:creationId xmlns:a16="http://schemas.microsoft.com/office/drawing/2014/main" id="{7A88150C-AFD5-0214-4827-66CC4E6404E4}"/>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5" name="Freeform 7">
              <a:extLst>
                <a:ext uri="{FF2B5EF4-FFF2-40B4-BE49-F238E27FC236}">
                  <a16:creationId xmlns:a16="http://schemas.microsoft.com/office/drawing/2014/main" id="{463DF614-49C9-0426-875E-C60F384C47B0}"/>
                </a:ext>
              </a:extLst>
            </p:cNvPr>
            <p:cNvSpPr>
              <a:spLocks/>
            </p:cNvSpPr>
            <p:nvPr/>
          </p:nvSpPr>
          <p:spPr bwMode="ltGray">
            <a:xfrm>
              <a:off x="767" y="1155"/>
              <a:ext cx="252" cy="12"/>
            </a:xfrm>
            <a:custGeom>
              <a:avLst/>
              <a:gdLst>
                <a:gd name="T0" fmla="*/ 253 w 251"/>
                <a:gd name="T1" fmla="*/ 0 h 12"/>
                <a:gd name="T2" fmla="*/ 0 w 251"/>
                <a:gd name="T3" fmla="*/ 0 h 12"/>
                <a:gd name="T4" fmla="*/ 0 w 251"/>
                <a:gd name="T5" fmla="*/ 12 h 12"/>
                <a:gd name="T6" fmla="*/ 253 w 251"/>
                <a:gd name="T7" fmla="*/ 12 h 12"/>
                <a:gd name="T8" fmla="*/ 253 w 251"/>
                <a:gd name="T9" fmla="*/ 0 h 12"/>
                <a:gd name="T10" fmla="*/ 25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6" name="Freeform 8">
              <a:extLst>
                <a:ext uri="{FF2B5EF4-FFF2-40B4-BE49-F238E27FC236}">
                  <a16:creationId xmlns:a16="http://schemas.microsoft.com/office/drawing/2014/main" id="{D722F431-3648-A19E-F21B-9BCD71989E4D}"/>
                </a:ext>
              </a:extLst>
            </p:cNvPr>
            <p:cNvSpPr>
              <a:spLocks/>
            </p:cNvSpPr>
            <p:nvPr/>
          </p:nvSpPr>
          <p:spPr bwMode="ltGray">
            <a:xfrm>
              <a:off x="0" y="1155"/>
              <a:ext cx="351" cy="12"/>
            </a:xfrm>
            <a:custGeom>
              <a:avLst/>
              <a:gdLst>
                <a:gd name="T0" fmla="*/ 0 w 251"/>
                <a:gd name="T1" fmla="*/ 0 h 12"/>
                <a:gd name="T2" fmla="*/ 0 w 251"/>
                <a:gd name="T3" fmla="*/ 12 h 12"/>
                <a:gd name="T4" fmla="*/ 491 w 251"/>
                <a:gd name="T5" fmla="*/ 12 h 12"/>
                <a:gd name="T6" fmla="*/ 49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grpSp>
          <p:nvGrpSpPr>
            <p:cNvPr id="7" name="Group 9">
              <a:extLst>
                <a:ext uri="{FF2B5EF4-FFF2-40B4-BE49-F238E27FC236}">
                  <a16:creationId xmlns:a16="http://schemas.microsoft.com/office/drawing/2014/main" id="{DC05D2A1-5374-6FEB-B350-7D9F441AFC03}"/>
                </a:ext>
              </a:extLst>
            </p:cNvPr>
            <p:cNvGrpSpPr>
              <a:grpSpLocks/>
            </p:cNvGrpSpPr>
            <p:nvPr/>
          </p:nvGrpSpPr>
          <p:grpSpPr bwMode="auto">
            <a:xfrm>
              <a:off x="348" y="4"/>
              <a:ext cx="5410" cy="4316"/>
              <a:chOff x="348" y="4"/>
              <a:chExt cx="5410" cy="4316"/>
            </a:xfrm>
          </p:grpSpPr>
          <p:sp>
            <p:nvSpPr>
              <p:cNvPr id="8" name="Freeform 10">
                <a:extLst>
                  <a:ext uri="{FF2B5EF4-FFF2-40B4-BE49-F238E27FC236}">
                    <a16:creationId xmlns:a16="http://schemas.microsoft.com/office/drawing/2014/main" id="{5F9FBD13-E2DF-7870-EDEC-211D458CE7C4}"/>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9" name="Freeform 11">
                <a:extLst>
                  <a:ext uri="{FF2B5EF4-FFF2-40B4-BE49-F238E27FC236}">
                    <a16:creationId xmlns:a16="http://schemas.microsoft.com/office/drawing/2014/main" id="{E4CB7B4C-AE85-50DC-F176-395DE4271E04}"/>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0" name="Freeform 12">
                <a:extLst>
                  <a:ext uri="{FF2B5EF4-FFF2-40B4-BE49-F238E27FC236}">
                    <a16:creationId xmlns:a16="http://schemas.microsoft.com/office/drawing/2014/main" id="{9D644F54-C925-CA7B-F606-04845550D9B4}"/>
                  </a:ext>
                </a:extLst>
              </p:cNvPr>
              <p:cNvSpPr>
                <a:spLocks/>
              </p:cNvSpPr>
              <p:nvPr/>
            </p:nvSpPr>
            <p:spPr bwMode="ltGray">
              <a:xfrm>
                <a:off x="1019" y="1155"/>
                <a:ext cx="4739" cy="12"/>
              </a:xfrm>
              <a:custGeom>
                <a:avLst/>
                <a:gdLst>
                  <a:gd name="T0" fmla="*/ 4754 w 4724"/>
                  <a:gd name="T1" fmla="*/ 0 h 12"/>
                  <a:gd name="T2" fmla="*/ 0 w 4724"/>
                  <a:gd name="T3" fmla="*/ 0 h 12"/>
                  <a:gd name="T4" fmla="*/ 0 w 4724"/>
                  <a:gd name="T5" fmla="*/ 12 h 12"/>
                  <a:gd name="T6" fmla="*/ 4754 w 4724"/>
                  <a:gd name="T7" fmla="*/ 12 h 12"/>
                  <a:gd name="T8" fmla="*/ 4754 w 4724"/>
                  <a:gd name="T9" fmla="*/ 0 h 12"/>
                  <a:gd name="T10" fmla="*/ 475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1" name="Freeform 13">
                <a:extLst>
                  <a:ext uri="{FF2B5EF4-FFF2-40B4-BE49-F238E27FC236}">
                    <a16:creationId xmlns:a16="http://schemas.microsoft.com/office/drawing/2014/main" id="{BF2F7FD8-E62D-89D5-B250-0E9CA041BFC6}"/>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2" name="Freeform 14">
                <a:extLst>
                  <a:ext uri="{FF2B5EF4-FFF2-40B4-BE49-F238E27FC236}">
                    <a16:creationId xmlns:a16="http://schemas.microsoft.com/office/drawing/2014/main" id="{C1E8FE48-1558-AE11-20FC-8EE5BD6A4618}"/>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3" name="Freeform 15">
                <a:extLst>
                  <a:ext uri="{FF2B5EF4-FFF2-40B4-BE49-F238E27FC236}">
                    <a16:creationId xmlns:a16="http://schemas.microsoft.com/office/drawing/2014/main" id="{E29F9A21-B376-8C6E-245E-1186B35D8A5A}"/>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grpSp>
      </p:grpSp>
      <p:sp>
        <p:nvSpPr>
          <p:cNvPr id="43024"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43025"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6" name="Rectangle 18">
            <a:extLst>
              <a:ext uri="{FF2B5EF4-FFF2-40B4-BE49-F238E27FC236}">
                <a16:creationId xmlns:a16="http://schemas.microsoft.com/office/drawing/2014/main" id="{E65622ED-DC6C-2CAB-E41F-D4EB44C4CD7F}"/>
              </a:ext>
            </a:extLst>
          </p:cNvPr>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17" name="Rectangle 19">
            <a:extLst>
              <a:ext uri="{FF2B5EF4-FFF2-40B4-BE49-F238E27FC236}">
                <a16:creationId xmlns:a16="http://schemas.microsoft.com/office/drawing/2014/main" id="{B30E757E-6ECE-ECEA-3994-61032ED7D407}"/>
              </a:ext>
            </a:extLst>
          </p:cNvPr>
          <p:cNvSpPr>
            <a:spLocks noGrp="1" noChangeArrowheads="1"/>
          </p:cNvSpPr>
          <p:nvPr>
            <p:ph type="ftr" sz="quarter" idx="11"/>
          </p:nvPr>
        </p:nvSpPr>
        <p:spPr>
          <a:xfrm>
            <a:off x="3352800" y="6248400"/>
            <a:ext cx="2895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18" name="Rectangle 20">
            <a:extLst>
              <a:ext uri="{FF2B5EF4-FFF2-40B4-BE49-F238E27FC236}">
                <a16:creationId xmlns:a16="http://schemas.microsoft.com/office/drawing/2014/main" id="{FF475CE9-1C00-FD16-18DC-EB5228FD675F}"/>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634E0A0-474A-4ECC-9E0B-140AE0911C27}" type="slidenum">
              <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352802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548C7F73-FF9E-B368-CB71-3B5871CF2896}"/>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5" name="Rectangle 18">
            <a:extLst>
              <a:ext uri="{FF2B5EF4-FFF2-40B4-BE49-F238E27FC236}">
                <a16:creationId xmlns:a16="http://schemas.microsoft.com/office/drawing/2014/main" id="{A0E051C9-AB27-862F-534F-148820C9712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Rectangle 19">
            <a:extLst>
              <a:ext uri="{FF2B5EF4-FFF2-40B4-BE49-F238E27FC236}">
                <a16:creationId xmlns:a16="http://schemas.microsoft.com/office/drawing/2014/main" id="{BA3AA413-40FD-8038-731C-3E4E247CA13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61DD579-9E40-42B9-820C-04922D006BCD}" type="slidenum">
              <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386311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EB40C1EA-E0C2-5C41-6968-796C32FAFFFD}"/>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5" name="Rectangle 18">
            <a:extLst>
              <a:ext uri="{FF2B5EF4-FFF2-40B4-BE49-F238E27FC236}">
                <a16:creationId xmlns:a16="http://schemas.microsoft.com/office/drawing/2014/main" id="{3F40A48E-24A5-8F4C-15DE-DC041BF563F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Rectangle 19">
            <a:extLst>
              <a:ext uri="{FF2B5EF4-FFF2-40B4-BE49-F238E27FC236}">
                <a16:creationId xmlns:a16="http://schemas.microsoft.com/office/drawing/2014/main" id="{220329D6-93FF-2D3F-AF78-7002C4DEC52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DB34CC4-8245-487D-ABAB-A63C26DF0CF7}" type="slidenum">
              <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64407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C372D0C9-443F-4699-511F-0EC25C7D7D2C}"/>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Rectangle 18">
            <a:extLst>
              <a:ext uri="{FF2B5EF4-FFF2-40B4-BE49-F238E27FC236}">
                <a16:creationId xmlns:a16="http://schemas.microsoft.com/office/drawing/2014/main" id="{1FC1AC29-5131-3707-C8EA-EA23B82AF0D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7" name="Rectangle 19">
            <a:extLst>
              <a:ext uri="{FF2B5EF4-FFF2-40B4-BE49-F238E27FC236}">
                <a16:creationId xmlns:a16="http://schemas.microsoft.com/office/drawing/2014/main" id="{1F966C10-7E08-B6EB-AF42-B9343ADC43A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6EC4DA-E7DC-488F-8CE8-5D908F42C5FB}" type="slidenum">
              <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88810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07715582-A67A-BBBC-B0F4-EC279D0696D2}"/>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8" name="Rectangle 18">
            <a:extLst>
              <a:ext uri="{FF2B5EF4-FFF2-40B4-BE49-F238E27FC236}">
                <a16:creationId xmlns:a16="http://schemas.microsoft.com/office/drawing/2014/main" id="{4F25AC15-34B2-8ED0-25A0-ED0B8BAB573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9" name="Rectangle 19">
            <a:extLst>
              <a:ext uri="{FF2B5EF4-FFF2-40B4-BE49-F238E27FC236}">
                <a16:creationId xmlns:a16="http://schemas.microsoft.com/office/drawing/2014/main" id="{DFF264F5-1C11-1E99-C319-549164287C9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6FFB7F9-E781-45FF-BE7E-E46824554E0B}" type="slidenum">
              <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4101640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1832222A-7EBE-D5E5-5072-B86D55DF8E83}"/>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4" name="Rectangle 18">
            <a:extLst>
              <a:ext uri="{FF2B5EF4-FFF2-40B4-BE49-F238E27FC236}">
                <a16:creationId xmlns:a16="http://schemas.microsoft.com/office/drawing/2014/main" id="{4F474489-F7B1-8C6B-CFC4-1CAF1197A0F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5" name="Rectangle 19">
            <a:extLst>
              <a:ext uri="{FF2B5EF4-FFF2-40B4-BE49-F238E27FC236}">
                <a16:creationId xmlns:a16="http://schemas.microsoft.com/office/drawing/2014/main" id="{02FE00E5-E929-674A-7AEA-CAB8829F31F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EFB5255-19A7-4BDC-A95A-EA22209EFCE7}" type="slidenum">
              <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283901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335362B-B337-681B-9E07-40935D30C407}"/>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3" name="Rectangle 18">
            <a:extLst>
              <a:ext uri="{FF2B5EF4-FFF2-40B4-BE49-F238E27FC236}">
                <a16:creationId xmlns:a16="http://schemas.microsoft.com/office/drawing/2014/main" id="{FD264B95-E1F3-DD8B-E664-6C35BBADEF1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4" name="Rectangle 19">
            <a:extLst>
              <a:ext uri="{FF2B5EF4-FFF2-40B4-BE49-F238E27FC236}">
                <a16:creationId xmlns:a16="http://schemas.microsoft.com/office/drawing/2014/main" id="{8B8934AD-3A92-F535-AE2C-E76E08F1DFD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43B3B7-DE1D-4F62-96BB-596EB9C88F57}" type="slidenum">
              <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74106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7199F691-5778-E5C6-1C12-296B9E206326}"/>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Rectangle 18">
            <a:extLst>
              <a:ext uri="{FF2B5EF4-FFF2-40B4-BE49-F238E27FC236}">
                <a16:creationId xmlns:a16="http://schemas.microsoft.com/office/drawing/2014/main" id="{6AF78A97-7209-A04F-C972-9B63EA25CA2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7" name="Rectangle 19">
            <a:extLst>
              <a:ext uri="{FF2B5EF4-FFF2-40B4-BE49-F238E27FC236}">
                <a16:creationId xmlns:a16="http://schemas.microsoft.com/office/drawing/2014/main" id="{71FDFDE8-B69D-9FE0-673C-6495294995C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8778CD-0671-4981-887E-1494A980E9A4}" type="slidenum">
              <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419139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2350CB6D-EAF7-AC6A-1E88-9FF3C0FBC9B3}"/>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Rectangle 18">
            <a:extLst>
              <a:ext uri="{FF2B5EF4-FFF2-40B4-BE49-F238E27FC236}">
                <a16:creationId xmlns:a16="http://schemas.microsoft.com/office/drawing/2014/main" id="{12A27FFB-B2B0-75F6-5AA1-84F9A46AAD3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7" name="Rectangle 19">
            <a:extLst>
              <a:ext uri="{FF2B5EF4-FFF2-40B4-BE49-F238E27FC236}">
                <a16:creationId xmlns:a16="http://schemas.microsoft.com/office/drawing/2014/main" id="{DF630D70-45BE-0284-966C-5D51CE11A81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EB61E0-C171-43A6-8F43-3B613BC34F98}" type="slidenum">
              <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411355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1459F2E8-E0B0-2653-8883-EBCD7D48B1F9}"/>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5" name="Rectangle 18">
            <a:extLst>
              <a:ext uri="{FF2B5EF4-FFF2-40B4-BE49-F238E27FC236}">
                <a16:creationId xmlns:a16="http://schemas.microsoft.com/office/drawing/2014/main" id="{6AAD408C-2F99-623A-B809-0B3B5BD75A0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Rectangle 19">
            <a:extLst>
              <a:ext uri="{FF2B5EF4-FFF2-40B4-BE49-F238E27FC236}">
                <a16:creationId xmlns:a16="http://schemas.microsoft.com/office/drawing/2014/main" id="{238287AC-0447-8961-41E3-3A0FCA807B1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D6B5C6-B69B-4775-8B74-5F5FD8A67ADF}" type="slidenum">
              <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45203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AutoShape 9"/>
          <p:cNvCxnSpPr>
            <a:cxnSpLocks noChangeShapeType="1"/>
          </p:cNvCxnSpPr>
          <p:nvPr userDrawn="1"/>
        </p:nvCxnSpPr>
        <p:spPr bwMode="auto">
          <a:xfrm>
            <a:off x="304800" y="1268760"/>
            <a:ext cx="8534400" cy="0"/>
          </a:xfrm>
          <a:prstGeom prst="straightConnector1">
            <a:avLst/>
          </a:prstGeom>
          <a:noFill/>
          <a:ln w="9525">
            <a:solidFill>
              <a:srgbClr val="B21E3B"/>
            </a:solidFill>
            <a:round/>
            <a:headEnd/>
            <a:tailEnd/>
          </a:ln>
          <a:extLst>
            <a:ext uri="{909E8E84-426E-40dd-AFC4-6F175D3DCCD1}">
              <a14:hiddenFill xmlns="" xmlns:a14="http://schemas.microsoft.com/office/drawing/2010/main">
                <a:noFill/>
              </a14:hiddenFill>
            </a:ext>
          </a:extLst>
        </p:spPr>
      </p:cxnSp>
      <p:cxnSp>
        <p:nvCxnSpPr>
          <p:cNvPr id="10" name="AutoShape 10"/>
          <p:cNvCxnSpPr>
            <a:cxnSpLocks noChangeShapeType="1"/>
          </p:cNvCxnSpPr>
          <p:nvPr userDrawn="1"/>
        </p:nvCxnSpPr>
        <p:spPr bwMode="auto">
          <a:xfrm>
            <a:off x="304800" y="6401817"/>
            <a:ext cx="8534400" cy="0"/>
          </a:xfrm>
          <a:prstGeom prst="straightConnector1">
            <a:avLst/>
          </a:prstGeom>
          <a:noFill/>
          <a:ln w="9525">
            <a:solidFill>
              <a:srgbClr val="B21E3B"/>
            </a:solidFill>
            <a:round/>
            <a:headEnd/>
            <a:tailEnd/>
          </a:ln>
          <a:extLst>
            <a:ext uri="{909E8E84-426E-40dd-AFC4-6F175D3DCCD1}">
              <a14:hiddenFill xmlns="" xmlns:a14="http://schemas.microsoft.com/office/drawing/2010/main">
                <a:noFill/>
              </a14:hiddenFill>
            </a:ext>
          </a:extLst>
        </p:spPr>
      </p:cxnSp>
      <p:pic>
        <p:nvPicPr>
          <p:cNvPr id="5" name="Picture 4" descr="../Logo/2.0/RA%20Logo.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86600" y="472374"/>
            <a:ext cx="1615063" cy="509271"/>
          </a:xfrm>
          <a:prstGeom prst="rect">
            <a:avLst/>
          </a:prstGeom>
          <a:noFill/>
          <a:ln>
            <a:noFill/>
          </a:ln>
        </p:spPr>
      </p:pic>
    </p:spTree>
    <p:extLst>
      <p:ext uri="{BB962C8B-B14F-4D97-AF65-F5344CB8AC3E}">
        <p14:creationId xmlns:p14="http://schemas.microsoft.com/office/powerpoint/2010/main" val="665386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FC7C3D0D-1424-64BF-930E-28DB1688EE5A}"/>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5" name="Rectangle 18">
            <a:extLst>
              <a:ext uri="{FF2B5EF4-FFF2-40B4-BE49-F238E27FC236}">
                <a16:creationId xmlns:a16="http://schemas.microsoft.com/office/drawing/2014/main" id="{9C887D38-0441-7B93-E6FD-E24924E3A08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Rectangle 19">
            <a:extLst>
              <a:ext uri="{FF2B5EF4-FFF2-40B4-BE49-F238E27FC236}">
                <a16:creationId xmlns:a16="http://schemas.microsoft.com/office/drawing/2014/main" id="{163B56C5-F1B1-FDBB-BC4A-A10A0DCCD99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0B01A4-3CC2-49F2-80D3-DB1FAAECCC13}" type="slidenum">
              <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467494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914900" y="1981200"/>
            <a:ext cx="3695700" cy="4114800"/>
          </a:xfrm>
        </p:spPr>
        <p:txBody>
          <a:bodyPr/>
          <a:lstStyle/>
          <a:p>
            <a:pPr lvl="0"/>
            <a:endParaRPr lang="en-US" noProof="0"/>
          </a:p>
        </p:txBody>
      </p:sp>
      <p:sp>
        <p:nvSpPr>
          <p:cNvPr id="5" name="Rectangle 17">
            <a:extLst>
              <a:ext uri="{FF2B5EF4-FFF2-40B4-BE49-F238E27FC236}">
                <a16:creationId xmlns:a16="http://schemas.microsoft.com/office/drawing/2014/main" id="{46BA2639-2121-780C-FAB9-842C1644F0EE}"/>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Rectangle 18">
            <a:extLst>
              <a:ext uri="{FF2B5EF4-FFF2-40B4-BE49-F238E27FC236}">
                <a16:creationId xmlns:a16="http://schemas.microsoft.com/office/drawing/2014/main" id="{56B6674B-54DA-B8D1-7DC2-F08CE5B30F4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7" name="Rectangle 19">
            <a:extLst>
              <a:ext uri="{FF2B5EF4-FFF2-40B4-BE49-F238E27FC236}">
                <a16:creationId xmlns:a16="http://schemas.microsoft.com/office/drawing/2014/main" id="{AE35F243-D7A8-14E1-1904-BC45F770F01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EFEBA1-9650-44A1-AFFC-860888A53ECA}" type="slidenum">
              <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87148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background_2-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524" y="1916832"/>
            <a:ext cx="8568952" cy="4337410"/>
          </a:xfrm>
          <a:prstGeom prst="rect">
            <a:avLst/>
          </a:prstGeom>
        </p:spPr>
      </p:pic>
      <p:cxnSp>
        <p:nvCxnSpPr>
          <p:cNvPr id="10" name="AutoShape 9"/>
          <p:cNvCxnSpPr>
            <a:cxnSpLocks noChangeShapeType="1"/>
          </p:cNvCxnSpPr>
          <p:nvPr userDrawn="1"/>
        </p:nvCxnSpPr>
        <p:spPr bwMode="auto">
          <a:xfrm>
            <a:off x="304800" y="1268760"/>
            <a:ext cx="8534400" cy="0"/>
          </a:xfrm>
          <a:prstGeom prst="straightConnector1">
            <a:avLst/>
          </a:prstGeom>
          <a:noFill/>
          <a:ln w="9525">
            <a:solidFill>
              <a:srgbClr val="B21E3B"/>
            </a:solidFill>
            <a:round/>
            <a:headEnd/>
            <a:tailEnd/>
          </a:ln>
          <a:extLst>
            <a:ext uri="{909E8E84-426E-40dd-AFC4-6F175D3DCCD1}">
              <a14:hiddenFill xmlns="" xmlns:a14="http://schemas.microsoft.com/office/drawing/2010/main">
                <a:noFill/>
              </a14:hiddenFill>
            </a:ext>
          </a:extLst>
        </p:spPr>
      </p:cxnSp>
      <p:cxnSp>
        <p:nvCxnSpPr>
          <p:cNvPr id="12" name="AutoShape 10"/>
          <p:cNvCxnSpPr>
            <a:cxnSpLocks noChangeShapeType="1"/>
          </p:cNvCxnSpPr>
          <p:nvPr userDrawn="1"/>
        </p:nvCxnSpPr>
        <p:spPr bwMode="auto">
          <a:xfrm>
            <a:off x="304800" y="6401817"/>
            <a:ext cx="8534400" cy="0"/>
          </a:xfrm>
          <a:prstGeom prst="straightConnector1">
            <a:avLst/>
          </a:prstGeom>
          <a:noFill/>
          <a:ln w="9525">
            <a:solidFill>
              <a:srgbClr val="B21E3B"/>
            </a:solidFill>
            <a:round/>
            <a:headEnd/>
            <a:tailEnd/>
          </a:ln>
          <a:extLst>
            <a:ext uri="{909E8E84-426E-40dd-AFC4-6F175D3DCCD1}">
              <a14:hiddenFill xmlns="" xmlns:a14="http://schemas.microsoft.com/office/drawing/2010/main">
                <a:noFill/>
              </a14:hiddenFill>
            </a:ext>
          </a:extLst>
        </p:spPr>
      </p:cxnSp>
      <p:pic>
        <p:nvPicPr>
          <p:cNvPr id="6" name="Picture 5" descr="../Logo/2.0/RA%20Logo.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86600" y="472374"/>
            <a:ext cx="1615063" cy="509271"/>
          </a:xfrm>
          <a:prstGeom prst="rect">
            <a:avLst/>
          </a:prstGeom>
          <a:noFill/>
          <a:ln>
            <a:noFill/>
          </a:ln>
        </p:spPr>
      </p:pic>
    </p:spTree>
    <p:extLst>
      <p:ext uri="{BB962C8B-B14F-4D97-AF65-F5344CB8AC3E}">
        <p14:creationId xmlns:p14="http://schemas.microsoft.com/office/powerpoint/2010/main" val="1164988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8" name="AutoShape 9"/>
          <p:cNvCxnSpPr>
            <a:cxnSpLocks noChangeShapeType="1"/>
          </p:cNvCxnSpPr>
          <p:nvPr userDrawn="1"/>
        </p:nvCxnSpPr>
        <p:spPr bwMode="auto">
          <a:xfrm>
            <a:off x="304800" y="1268760"/>
            <a:ext cx="8534400" cy="0"/>
          </a:xfrm>
          <a:prstGeom prst="straightConnector1">
            <a:avLst/>
          </a:prstGeom>
          <a:noFill/>
          <a:ln w="9525">
            <a:solidFill>
              <a:srgbClr val="B21E3B"/>
            </a:solidFill>
            <a:round/>
            <a:headEnd/>
            <a:tailEnd/>
          </a:ln>
          <a:extLst>
            <a:ext uri="{909E8E84-426E-40dd-AFC4-6F175D3DCCD1}">
              <a14:hiddenFill xmlns="" xmlns:a14="http://schemas.microsoft.com/office/drawing/2010/main">
                <a:noFill/>
              </a14:hiddenFill>
            </a:ext>
          </a:extLst>
        </p:spPr>
      </p:cxnSp>
      <p:cxnSp>
        <p:nvCxnSpPr>
          <p:cNvPr id="11" name="AutoShape 10"/>
          <p:cNvCxnSpPr>
            <a:cxnSpLocks noChangeShapeType="1"/>
          </p:cNvCxnSpPr>
          <p:nvPr userDrawn="1"/>
        </p:nvCxnSpPr>
        <p:spPr bwMode="auto">
          <a:xfrm>
            <a:off x="304800" y="6401817"/>
            <a:ext cx="8534400" cy="0"/>
          </a:xfrm>
          <a:prstGeom prst="straightConnector1">
            <a:avLst/>
          </a:prstGeom>
          <a:noFill/>
          <a:ln w="9525">
            <a:solidFill>
              <a:srgbClr val="B21E3B"/>
            </a:solidFill>
            <a:round/>
            <a:headEnd/>
            <a:tailEnd/>
          </a:ln>
          <a:extLst>
            <a:ext uri="{909E8E84-426E-40dd-AFC4-6F175D3DCCD1}">
              <a14:hiddenFill xmlns="" xmlns:a14="http://schemas.microsoft.com/office/drawing/2010/main">
                <a:noFill/>
              </a14:hiddenFill>
            </a:ext>
          </a:extLst>
        </p:spPr>
      </p:cxnSp>
      <p:sp>
        <p:nvSpPr>
          <p:cNvPr id="12" name="Text Placeholder 9"/>
          <p:cNvSpPr>
            <a:spLocks noGrp="1"/>
          </p:cNvSpPr>
          <p:nvPr>
            <p:ph type="body" sz="quarter" idx="13"/>
          </p:nvPr>
        </p:nvSpPr>
        <p:spPr>
          <a:xfrm>
            <a:off x="228600" y="1981200"/>
            <a:ext cx="8610600" cy="1066800"/>
          </a:xfrm>
          <a:prstGeom prst="rect">
            <a:avLst/>
          </a:prstGeom>
        </p:spPr>
        <p:txBody>
          <a:bodyPr/>
          <a:lstStyle/>
          <a:p>
            <a:endParaRPr lang="en-US">
              <a:latin typeface="Century Gothic"/>
              <a:cs typeface="Century Gothic"/>
            </a:endParaRPr>
          </a:p>
        </p:txBody>
      </p:sp>
      <p:sp>
        <p:nvSpPr>
          <p:cNvPr id="13" name="Text Placeholder 10"/>
          <p:cNvSpPr>
            <a:spLocks noGrp="1"/>
          </p:cNvSpPr>
          <p:nvPr>
            <p:ph type="body" sz="quarter" idx="14"/>
          </p:nvPr>
        </p:nvSpPr>
        <p:spPr>
          <a:xfrm>
            <a:off x="228600" y="3429000"/>
            <a:ext cx="8610600" cy="2819400"/>
          </a:xfrm>
          <a:prstGeom prst="rect">
            <a:avLst/>
          </a:prstGeom>
        </p:spPr>
        <p:txBody>
          <a:bodyPr/>
          <a:lstStyle/>
          <a:p>
            <a:endParaRPr lang="en-US">
              <a:latin typeface="Century Gothic"/>
              <a:cs typeface="Century Gothic"/>
            </a:endParaRPr>
          </a:p>
        </p:txBody>
      </p:sp>
      <p:pic>
        <p:nvPicPr>
          <p:cNvPr id="7" name="Picture 6" descr="../Logo/2.0/RA%20Logo.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86600" y="472374"/>
            <a:ext cx="1615063" cy="509271"/>
          </a:xfrm>
          <a:prstGeom prst="rect">
            <a:avLst/>
          </a:prstGeom>
          <a:noFill/>
          <a:ln>
            <a:noFill/>
          </a:ln>
        </p:spPr>
      </p:pic>
    </p:spTree>
    <p:extLst>
      <p:ext uri="{BB962C8B-B14F-4D97-AF65-F5344CB8AC3E}">
        <p14:creationId xmlns:p14="http://schemas.microsoft.com/office/powerpoint/2010/main" val="272354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0" name="AutoShape 9"/>
          <p:cNvCxnSpPr>
            <a:cxnSpLocks noChangeShapeType="1"/>
          </p:cNvCxnSpPr>
          <p:nvPr userDrawn="1"/>
        </p:nvCxnSpPr>
        <p:spPr bwMode="auto">
          <a:xfrm>
            <a:off x="304800" y="1268760"/>
            <a:ext cx="8534400" cy="0"/>
          </a:xfrm>
          <a:prstGeom prst="straightConnector1">
            <a:avLst/>
          </a:prstGeom>
          <a:noFill/>
          <a:ln w="9525">
            <a:solidFill>
              <a:srgbClr val="B21E3B"/>
            </a:solidFill>
            <a:round/>
            <a:headEnd/>
            <a:tailEnd/>
          </a:ln>
          <a:extLst>
            <a:ext uri="{909E8E84-426E-40dd-AFC4-6F175D3DCCD1}">
              <a14:hiddenFill xmlns="" xmlns:a14="http://schemas.microsoft.com/office/drawing/2010/main">
                <a:noFill/>
              </a14:hiddenFill>
            </a:ext>
          </a:extLst>
        </p:spPr>
      </p:cxnSp>
      <p:cxnSp>
        <p:nvCxnSpPr>
          <p:cNvPr id="13" name="AutoShape 10"/>
          <p:cNvCxnSpPr>
            <a:cxnSpLocks noChangeShapeType="1"/>
          </p:cNvCxnSpPr>
          <p:nvPr userDrawn="1"/>
        </p:nvCxnSpPr>
        <p:spPr bwMode="auto">
          <a:xfrm>
            <a:off x="304800" y="6401817"/>
            <a:ext cx="8534400" cy="0"/>
          </a:xfrm>
          <a:prstGeom prst="straightConnector1">
            <a:avLst/>
          </a:prstGeom>
          <a:noFill/>
          <a:ln w="9525">
            <a:solidFill>
              <a:srgbClr val="B21E3B"/>
            </a:solidFill>
            <a:round/>
            <a:headEnd/>
            <a:tailEnd/>
          </a:ln>
          <a:extLst>
            <a:ext uri="{909E8E84-426E-40dd-AFC4-6F175D3DCCD1}">
              <a14:hiddenFill xmlns="" xmlns:a14="http://schemas.microsoft.com/office/drawing/2010/main">
                <a:noFill/>
              </a14:hiddenFill>
            </a:ext>
          </a:extLst>
        </p:spPr>
      </p:cxnSp>
      <p:sp>
        <p:nvSpPr>
          <p:cNvPr id="15" name="Text Placeholder 2"/>
          <p:cNvSpPr>
            <a:spLocks noGrp="1"/>
          </p:cNvSpPr>
          <p:nvPr>
            <p:ph type="body" sz="quarter" idx="13"/>
          </p:nvPr>
        </p:nvSpPr>
        <p:spPr>
          <a:xfrm>
            <a:off x="228600" y="1981200"/>
            <a:ext cx="8610600" cy="1066800"/>
          </a:xfrm>
          <a:prstGeom prst="rect">
            <a:avLst/>
          </a:prstGeom>
        </p:spPr>
        <p:txBody>
          <a:bodyPr/>
          <a:lstStyle/>
          <a:p>
            <a:endParaRPr lang="en-US">
              <a:latin typeface="Century Gothic"/>
              <a:cs typeface="Century Gothic"/>
            </a:endParaRPr>
          </a:p>
        </p:txBody>
      </p:sp>
      <p:sp>
        <p:nvSpPr>
          <p:cNvPr id="16" name="Text Placeholder 3"/>
          <p:cNvSpPr>
            <a:spLocks noGrp="1"/>
          </p:cNvSpPr>
          <p:nvPr>
            <p:ph type="body" sz="quarter" idx="14"/>
          </p:nvPr>
        </p:nvSpPr>
        <p:spPr>
          <a:xfrm>
            <a:off x="228600" y="3429000"/>
            <a:ext cx="8610600" cy="2819400"/>
          </a:xfrm>
          <a:prstGeom prst="rect">
            <a:avLst/>
          </a:prstGeom>
        </p:spPr>
        <p:txBody>
          <a:bodyPr/>
          <a:lstStyle/>
          <a:p>
            <a:endParaRPr lang="en-US">
              <a:latin typeface="Century Gothic"/>
              <a:cs typeface="Century Gothic"/>
            </a:endParaRPr>
          </a:p>
        </p:txBody>
      </p:sp>
      <p:pic>
        <p:nvPicPr>
          <p:cNvPr id="7" name="Picture 6" descr="../Logo/2.0/RA%20Logo.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86600" y="472374"/>
            <a:ext cx="1615063" cy="509271"/>
          </a:xfrm>
          <a:prstGeom prst="rect">
            <a:avLst/>
          </a:prstGeom>
          <a:noFill/>
          <a:ln>
            <a:noFill/>
          </a:ln>
        </p:spPr>
      </p:pic>
    </p:spTree>
    <p:extLst>
      <p:ext uri="{BB962C8B-B14F-4D97-AF65-F5344CB8AC3E}">
        <p14:creationId xmlns:p14="http://schemas.microsoft.com/office/powerpoint/2010/main" val="1759846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6" name="AutoShape 9"/>
          <p:cNvCxnSpPr>
            <a:cxnSpLocks noChangeShapeType="1"/>
          </p:cNvCxnSpPr>
          <p:nvPr userDrawn="1"/>
        </p:nvCxnSpPr>
        <p:spPr bwMode="auto">
          <a:xfrm>
            <a:off x="304800" y="1268760"/>
            <a:ext cx="8534400" cy="0"/>
          </a:xfrm>
          <a:prstGeom prst="straightConnector1">
            <a:avLst/>
          </a:prstGeom>
          <a:noFill/>
          <a:ln w="9525">
            <a:solidFill>
              <a:srgbClr val="B21E3B"/>
            </a:solidFill>
            <a:round/>
            <a:headEnd/>
            <a:tailEnd/>
          </a:ln>
          <a:extLst>
            <a:ext uri="{909E8E84-426E-40dd-AFC4-6F175D3DCCD1}">
              <a14:hiddenFill xmlns="" xmlns:a14="http://schemas.microsoft.com/office/drawing/2010/main">
                <a:noFill/>
              </a14:hiddenFill>
            </a:ext>
          </a:extLst>
        </p:spPr>
      </p:cxnSp>
      <p:cxnSp>
        <p:nvCxnSpPr>
          <p:cNvPr id="9" name="AutoShape 10"/>
          <p:cNvCxnSpPr>
            <a:cxnSpLocks noChangeShapeType="1"/>
          </p:cNvCxnSpPr>
          <p:nvPr userDrawn="1"/>
        </p:nvCxnSpPr>
        <p:spPr bwMode="auto">
          <a:xfrm>
            <a:off x="304800" y="6401817"/>
            <a:ext cx="8534400" cy="0"/>
          </a:xfrm>
          <a:prstGeom prst="straightConnector1">
            <a:avLst/>
          </a:prstGeom>
          <a:noFill/>
          <a:ln w="9525">
            <a:solidFill>
              <a:srgbClr val="B21E3B"/>
            </a:solidFill>
            <a:round/>
            <a:headEnd/>
            <a:tailEnd/>
          </a:ln>
          <a:extLst>
            <a:ext uri="{909E8E84-426E-40dd-AFC4-6F175D3DCCD1}">
              <a14:hiddenFill xmlns="" xmlns:a14="http://schemas.microsoft.com/office/drawing/2010/main">
                <a:noFill/>
              </a14:hiddenFill>
            </a:ext>
          </a:extLst>
        </p:spPr>
      </p:cxnSp>
      <p:sp>
        <p:nvSpPr>
          <p:cNvPr id="11" name="Text Placeholder 15"/>
          <p:cNvSpPr>
            <a:spLocks noGrp="1"/>
          </p:cNvSpPr>
          <p:nvPr>
            <p:ph type="body" sz="quarter" idx="13"/>
          </p:nvPr>
        </p:nvSpPr>
        <p:spPr>
          <a:xfrm>
            <a:off x="4495800" y="1981200"/>
            <a:ext cx="4343400" cy="1066800"/>
          </a:xfrm>
          <a:prstGeom prst="rect">
            <a:avLst/>
          </a:prstGeom>
        </p:spPr>
        <p:txBody>
          <a:bodyPr/>
          <a:lstStyle>
            <a:lvl1pPr>
              <a:defRPr sz="2400"/>
            </a:lvl1pPr>
          </a:lstStyle>
          <a:p>
            <a:endParaRPr lang="en-US">
              <a:latin typeface="Century Gothic"/>
              <a:cs typeface="Century Gothic"/>
            </a:endParaRPr>
          </a:p>
        </p:txBody>
      </p:sp>
      <p:sp>
        <p:nvSpPr>
          <p:cNvPr id="12" name="Text Placeholder 16"/>
          <p:cNvSpPr>
            <a:spLocks noGrp="1"/>
          </p:cNvSpPr>
          <p:nvPr>
            <p:ph type="body" sz="quarter" idx="14"/>
          </p:nvPr>
        </p:nvSpPr>
        <p:spPr>
          <a:xfrm>
            <a:off x="4419600" y="3429000"/>
            <a:ext cx="4267200" cy="2819400"/>
          </a:xfrm>
          <a:prstGeom prst="rect">
            <a:avLst/>
          </a:prstGeom>
        </p:spPr>
        <p:txBody>
          <a:bodyPr/>
          <a:lstStyle>
            <a:lvl1pPr>
              <a:defRPr sz="2400"/>
            </a:lvl1pPr>
          </a:lstStyle>
          <a:p>
            <a:endParaRPr lang="en-US">
              <a:latin typeface="Century Gothic"/>
              <a:cs typeface="Century Gothic"/>
            </a:endParaRPr>
          </a:p>
        </p:txBody>
      </p:sp>
      <p:sp>
        <p:nvSpPr>
          <p:cNvPr id="13" name="Picture Placeholder 18"/>
          <p:cNvSpPr>
            <a:spLocks noGrp="1"/>
          </p:cNvSpPr>
          <p:nvPr>
            <p:ph type="pic" sz="quarter" idx="16"/>
          </p:nvPr>
        </p:nvSpPr>
        <p:spPr>
          <a:xfrm>
            <a:off x="228600" y="1981200"/>
            <a:ext cx="3124200" cy="4267200"/>
          </a:xfrm>
          <a:prstGeom prst="rect">
            <a:avLst/>
          </a:prstGeom>
        </p:spPr>
      </p:sp>
      <p:pic>
        <p:nvPicPr>
          <p:cNvPr id="8" name="Picture 7" descr="../Logo/2.0/RA%20Logo.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86600" y="472374"/>
            <a:ext cx="1615063" cy="509271"/>
          </a:xfrm>
          <a:prstGeom prst="rect">
            <a:avLst/>
          </a:prstGeom>
          <a:noFill/>
          <a:ln>
            <a:noFill/>
          </a:ln>
        </p:spPr>
      </p:pic>
    </p:spTree>
    <p:extLst>
      <p:ext uri="{BB962C8B-B14F-4D97-AF65-F5344CB8AC3E}">
        <p14:creationId xmlns:p14="http://schemas.microsoft.com/office/powerpoint/2010/main" val="2402351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6" name="AutoShape 9"/>
          <p:cNvCxnSpPr>
            <a:cxnSpLocks noChangeShapeType="1"/>
          </p:cNvCxnSpPr>
          <p:nvPr userDrawn="1"/>
        </p:nvCxnSpPr>
        <p:spPr bwMode="auto">
          <a:xfrm>
            <a:off x="304800" y="1268760"/>
            <a:ext cx="8534400" cy="0"/>
          </a:xfrm>
          <a:prstGeom prst="straightConnector1">
            <a:avLst/>
          </a:prstGeom>
          <a:noFill/>
          <a:ln w="9525">
            <a:solidFill>
              <a:srgbClr val="B21E3B"/>
            </a:solidFill>
            <a:round/>
            <a:headEnd/>
            <a:tailEnd/>
          </a:ln>
          <a:extLst>
            <a:ext uri="{909E8E84-426E-40dd-AFC4-6F175D3DCCD1}">
              <a14:hiddenFill xmlns="" xmlns:a14="http://schemas.microsoft.com/office/drawing/2010/main">
                <a:noFill/>
              </a14:hiddenFill>
            </a:ext>
          </a:extLst>
        </p:spPr>
      </p:cxnSp>
      <p:cxnSp>
        <p:nvCxnSpPr>
          <p:cNvPr id="9" name="AutoShape 10"/>
          <p:cNvCxnSpPr>
            <a:cxnSpLocks noChangeShapeType="1"/>
          </p:cNvCxnSpPr>
          <p:nvPr userDrawn="1"/>
        </p:nvCxnSpPr>
        <p:spPr bwMode="auto">
          <a:xfrm>
            <a:off x="304800" y="6401817"/>
            <a:ext cx="8534400" cy="0"/>
          </a:xfrm>
          <a:prstGeom prst="straightConnector1">
            <a:avLst/>
          </a:prstGeom>
          <a:noFill/>
          <a:ln w="9525">
            <a:solidFill>
              <a:srgbClr val="B21E3B"/>
            </a:solidFill>
            <a:round/>
            <a:headEnd/>
            <a:tailEnd/>
          </a:ln>
          <a:extLst>
            <a:ext uri="{909E8E84-426E-40dd-AFC4-6F175D3DCCD1}">
              <a14:hiddenFill xmlns="" xmlns:a14="http://schemas.microsoft.com/office/drawing/2010/main">
                <a:noFill/>
              </a14:hiddenFill>
            </a:ext>
          </a:extLst>
        </p:spPr>
      </p:cxnSp>
      <p:sp>
        <p:nvSpPr>
          <p:cNvPr id="13" name="Picture Placeholder 18"/>
          <p:cNvSpPr>
            <a:spLocks noGrp="1"/>
          </p:cNvSpPr>
          <p:nvPr>
            <p:ph type="pic" sz="quarter" idx="16"/>
          </p:nvPr>
        </p:nvSpPr>
        <p:spPr>
          <a:xfrm>
            <a:off x="3581400" y="1600200"/>
            <a:ext cx="2161200" cy="2161200"/>
          </a:xfrm>
          <a:prstGeom prst="rect">
            <a:avLst/>
          </a:prstGeom>
        </p:spPr>
      </p:sp>
      <p:sp>
        <p:nvSpPr>
          <p:cNvPr id="8" name="Picture Placeholder 18"/>
          <p:cNvSpPr>
            <a:spLocks noGrp="1"/>
          </p:cNvSpPr>
          <p:nvPr>
            <p:ph type="pic" sz="quarter" idx="17"/>
          </p:nvPr>
        </p:nvSpPr>
        <p:spPr>
          <a:xfrm>
            <a:off x="6019800" y="1600200"/>
            <a:ext cx="2160000" cy="2160000"/>
          </a:xfrm>
          <a:prstGeom prst="rect">
            <a:avLst/>
          </a:prstGeom>
        </p:spPr>
      </p:sp>
      <p:sp>
        <p:nvSpPr>
          <p:cNvPr id="14" name="Picture Placeholder 18"/>
          <p:cNvSpPr>
            <a:spLocks noGrp="1"/>
          </p:cNvSpPr>
          <p:nvPr>
            <p:ph type="pic" sz="quarter" idx="18"/>
          </p:nvPr>
        </p:nvSpPr>
        <p:spPr>
          <a:xfrm>
            <a:off x="6019800" y="4012200"/>
            <a:ext cx="2160000" cy="2160000"/>
          </a:xfrm>
          <a:prstGeom prst="rect">
            <a:avLst/>
          </a:prstGeom>
        </p:spPr>
      </p:sp>
      <p:sp>
        <p:nvSpPr>
          <p:cNvPr id="15" name="Picture Placeholder 18"/>
          <p:cNvSpPr>
            <a:spLocks noGrp="1"/>
          </p:cNvSpPr>
          <p:nvPr>
            <p:ph type="pic" sz="quarter" idx="19"/>
          </p:nvPr>
        </p:nvSpPr>
        <p:spPr>
          <a:xfrm>
            <a:off x="3581400" y="4012200"/>
            <a:ext cx="2160000" cy="2160000"/>
          </a:xfrm>
          <a:prstGeom prst="rect">
            <a:avLst/>
          </a:prstGeom>
        </p:spPr>
      </p:sp>
      <p:pic>
        <p:nvPicPr>
          <p:cNvPr id="11" name="Picture 10" descr="../Logo/2.0/RA%20Logo.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86600" y="472374"/>
            <a:ext cx="1615063" cy="509271"/>
          </a:xfrm>
          <a:prstGeom prst="rect">
            <a:avLst/>
          </a:prstGeom>
          <a:noFill/>
          <a:ln>
            <a:noFill/>
          </a:ln>
        </p:spPr>
      </p:pic>
    </p:spTree>
    <p:extLst>
      <p:ext uri="{BB962C8B-B14F-4D97-AF65-F5344CB8AC3E}">
        <p14:creationId xmlns:p14="http://schemas.microsoft.com/office/powerpoint/2010/main" val="1108769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cxnSp>
        <p:nvCxnSpPr>
          <p:cNvPr id="6" name="AutoShape 9"/>
          <p:cNvCxnSpPr>
            <a:cxnSpLocks noChangeShapeType="1"/>
          </p:cNvCxnSpPr>
          <p:nvPr userDrawn="1"/>
        </p:nvCxnSpPr>
        <p:spPr bwMode="auto">
          <a:xfrm>
            <a:off x="304800" y="1268760"/>
            <a:ext cx="8534400" cy="0"/>
          </a:xfrm>
          <a:prstGeom prst="straightConnector1">
            <a:avLst/>
          </a:prstGeom>
          <a:noFill/>
          <a:ln w="9525">
            <a:solidFill>
              <a:srgbClr val="B21E3B"/>
            </a:solidFill>
            <a:round/>
            <a:headEnd/>
            <a:tailEnd/>
          </a:ln>
          <a:extLst>
            <a:ext uri="{909E8E84-426E-40dd-AFC4-6F175D3DCCD1}">
              <a14:hiddenFill xmlns="" xmlns:a14="http://schemas.microsoft.com/office/drawing/2010/main">
                <a:noFill/>
              </a14:hiddenFill>
            </a:ext>
          </a:extLst>
        </p:spPr>
      </p:cxnSp>
      <p:cxnSp>
        <p:nvCxnSpPr>
          <p:cNvPr id="9" name="AutoShape 10"/>
          <p:cNvCxnSpPr>
            <a:cxnSpLocks noChangeShapeType="1"/>
          </p:cNvCxnSpPr>
          <p:nvPr userDrawn="1"/>
        </p:nvCxnSpPr>
        <p:spPr bwMode="auto">
          <a:xfrm>
            <a:off x="304800" y="6401817"/>
            <a:ext cx="8534400" cy="0"/>
          </a:xfrm>
          <a:prstGeom prst="straightConnector1">
            <a:avLst/>
          </a:prstGeom>
          <a:noFill/>
          <a:ln w="9525">
            <a:solidFill>
              <a:srgbClr val="B21E3B"/>
            </a:solidFill>
            <a:round/>
            <a:headEnd/>
            <a:tailEnd/>
          </a:ln>
          <a:extLst>
            <a:ext uri="{909E8E84-426E-40dd-AFC4-6F175D3DCCD1}">
              <a14:hiddenFill xmlns="" xmlns:a14="http://schemas.microsoft.com/office/drawing/2010/main">
                <a:noFill/>
              </a14:hiddenFill>
            </a:ext>
          </a:extLst>
        </p:spPr>
      </p:cxnSp>
      <p:sp>
        <p:nvSpPr>
          <p:cNvPr id="14" name="Picture Placeholder 18"/>
          <p:cNvSpPr>
            <a:spLocks noGrp="1"/>
          </p:cNvSpPr>
          <p:nvPr>
            <p:ph type="pic" sz="quarter" idx="18"/>
          </p:nvPr>
        </p:nvSpPr>
        <p:spPr>
          <a:xfrm>
            <a:off x="304800" y="1524000"/>
            <a:ext cx="8534400" cy="4674600"/>
          </a:xfrm>
          <a:prstGeom prst="rect">
            <a:avLst/>
          </a:prstGeom>
        </p:spPr>
      </p:sp>
      <p:pic>
        <p:nvPicPr>
          <p:cNvPr id="7" name="Picture 6" descr="../Logo/2.0/RA%20Logo.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86600" y="472374"/>
            <a:ext cx="1615063" cy="509271"/>
          </a:xfrm>
          <a:prstGeom prst="rect">
            <a:avLst/>
          </a:prstGeom>
          <a:noFill/>
          <a:ln>
            <a:noFill/>
          </a:ln>
        </p:spPr>
      </p:pic>
    </p:spTree>
    <p:extLst>
      <p:ext uri="{BB962C8B-B14F-4D97-AF65-F5344CB8AC3E}">
        <p14:creationId xmlns:p14="http://schemas.microsoft.com/office/powerpoint/2010/main" val="170599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4FF7F-2C88-F056-FB28-E3DAD068D1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82606D-D36A-D20E-E7CE-41600E45CD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B4F9F-F6A0-5C21-BCCA-900ED5B58878}"/>
              </a:ext>
            </a:extLst>
          </p:cNvPr>
          <p:cNvSpPr>
            <a:spLocks noGrp="1"/>
          </p:cNvSpPr>
          <p:nvPr>
            <p:ph type="dt" sz="half" idx="10"/>
          </p:nvPr>
        </p:nvSpPr>
        <p:spPr/>
        <p:txBody>
          <a:bodyPr/>
          <a:lstStyle/>
          <a:p>
            <a:fld id="{1A48105D-ABCB-4F7D-92AB-E4C06AAC41BE}" type="datetimeFigureOut">
              <a:rPr lang="en-US" smtClean="0"/>
              <a:t>10/1/2025</a:t>
            </a:fld>
            <a:endParaRPr lang="en-US"/>
          </a:p>
        </p:txBody>
      </p:sp>
      <p:sp>
        <p:nvSpPr>
          <p:cNvPr id="5" name="Footer Placeholder 4">
            <a:extLst>
              <a:ext uri="{FF2B5EF4-FFF2-40B4-BE49-F238E27FC236}">
                <a16:creationId xmlns:a16="http://schemas.microsoft.com/office/drawing/2014/main" id="{24ECD001-EA53-1602-19FD-E71EF2B84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1D45F-7B9E-5073-F14E-F6C9DCD9C7DE}"/>
              </a:ext>
            </a:extLst>
          </p:cNvPr>
          <p:cNvSpPr>
            <a:spLocks noGrp="1"/>
          </p:cNvSpPr>
          <p:nvPr>
            <p:ph type="sldNum" sz="quarter" idx="12"/>
          </p:nvPr>
        </p:nvSpPr>
        <p:spPr/>
        <p:txBody>
          <a:bodyPr/>
          <a:lstStyle/>
          <a:p>
            <a:fld id="{20104703-2A23-47CF-8940-558ACAC1730F}" type="slidenum">
              <a:rPr lang="en-US" smtClean="0"/>
              <a:t>‹#›</a:t>
            </a:fld>
            <a:endParaRPr lang="en-US"/>
          </a:p>
        </p:txBody>
      </p:sp>
    </p:spTree>
    <p:extLst>
      <p:ext uri="{BB962C8B-B14F-4D97-AF65-F5344CB8AC3E}">
        <p14:creationId xmlns:p14="http://schemas.microsoft.com/office/powerpoint/2010/main" val="241618570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8763000" y="6553200"/>
            <a:ext cx="533400" cy="246221"/>
          </a:xfrm>
          <a:prstGeom prst="rect">
            <a:avLst/>
          </a:prstGeom>
          <a:noFill/>
        </p:spPr>
        <p:txBody>
          <a:bodyPr wrap="square" rtlCol="0">
            <a:spAutoFit/>
          </a:bodyPr>
          <a:lstStyle/>
          <a:p>
            <a:fld id="{6A0397ED-BFA4-4321-BA73-2471FA831DCC}" type="slidenum">
              <a:rPr lang="en-US" sz="1000" smtClean="0">
                <a:solidFill>
                  <a:schemeClr val="bg1">
                    <a:lumMod val="50000"/>
                  </a:schemeClr>
                </a:solidFill>
              </a:rPr>
              <a:t>‹#›</a:t>
            </a:fld>
            <a:endParaRPr lang="en-US" sz="1000">
              <a:solidFill>
                <a:schemeClr val="bg1">
                  <a:lumMod val="50000"/>
                </a:schemeClr>
              </a:solidFill>
            </a:endParaRPr>
          </a:p>
        </p:txBody>
      </p:sp>
    </p:spTree>
    <p:extLst>
      <p:ext uri="{BB962C8B-B14F-4D97-AF65-F5344CB8AC3E}">
        <p14:creationId xmlns:p14="http://schemas.microsoft.com/office/powerpoint/2010/main" val="1274720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72"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F96C288B-9861-3CE8-D1E5-F5B6ECE176BE}"/>
              </a:ext>
            </a:extLst>
          </p:cNvPr>
          <p:cNvGrpSpPr>
            <a:grpSpLocks/>
          </p:cNvGrpSpPr>
          <p:nvPr/>
        </p:nvGrpSpPr>
        <p:grpSpPr bwMode="auto">
          <a:xfrm>
            <a:off x="0" y="6350"/>
            <a:ext cx="9140825" cy="6851650"/>
            <a:chOff x="0" y="4"/>
            <a:chExt cx="5758" cy="4316"/>
          </a:xfrm>
        </p:grpSpPr>
        <p:sp>
          <p:nvSpPr>
            <p:cNvPr id="1032" name="Freeform 3">
              <a:extLst>
                <a:ext uri="{FF2B5EF4-FFF2-40B4-BE49-F238E27FC236}">
                  <a16:creationId xmlns:a16="http://schemas.microsoft.com/office/drawing/2014/main" id="{B8F490E0-385B-DA91-C3E5-3CE04BFD2B7B}"/>
                </a:ext>
              </a:extLst>
            </p:cNvPr>
            <p:cNvSpPr>
              <a:spLocks/>
            </p:cNvSpPr>
            <p:nvPr/>
          </p:nvSpPr>
          <p:spPr bwMode="hidden">
            <a:xfrm>
              <a:off x="558" y="1161"/>
              <a:ext cx="5200" cy="3159"/>
            </a:xfrm>
            <a:custGeom>
              <a:avLst/>
              <a:gdLst>
                <a:gd name="T0" fmla="*/ 0 w 5184"/>
                <a:gd name="T1" fmla="*/ 3159 h 3159"/>
                <a:gd name="T2" fmla="*/ 5216 w 5184"/>
                <a:gd name="T3" fmla="*/ 3159 h 3159"/>
                <a:gd name="T4" fmla="*/ 521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033" name="Freeform 4">
              <a:extLst>
                <a:ext uri="{FF2B5EF4-FFF2-40B4-BE49-F238E27FC236}">
                  <a16:creationId xmlns:a16="http://schemas.microsoft.com/office/drawing/2014/main" id="{B0B0FAA7-D871-8779-1B64-C3F6CEEC7D14}"/>
                </a:ext>
              </a:extLst>
            </p:cNvPr>
            <p:cNvSpPr>
              <a:spLocks/>
            </p:cNvSpPr>
            <p:nvPr/>
          </p:nvSpPr>
          <p:spPr bwMode="hidden">
            <a:xfrm>
              <a:off x="0" y="1161"/>
              <a:ext cx="558" cy="3159"/>
            </a:xfrm>
            <a:custGeom>
              <a:avLst/>
              <a:gdLst>
                <a:gd name="T0" fmla="*/ 0 w 556"/>
                <a:gd name="T1" fmla="*/ 0 h 3159"/>
                <a:gd name="T2" fmla="*/ 0 w 556"/>
                <a:gd name="T3" fmla="*/ 3159 h 3159"/>
                <a:gd name="T4" fmla="*/ 560 w 556"/>
                <a:gd name="T5" fmla="*/ 3159 h 3159"/>
                <a:gd name="T6" fmla="*/ 56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grpSp>
          <p:nvGrpSpPr>
            <p:cNvPr id="1034" name="Group 5">
              <a:extLst>
                <a:ext uri="{FF2B5EF4-FFF2-40B4-BE49-F238E27FC236}">
                  <a16:creationId xmlns:a16="http://schemas.microsoft.com/office/drawing/2014/main" id="{9769DAED-155D-98BC-EB9E-4D366F9ECA60}"/>
                </a:ext>
              </a:extLst>
            </p:cNvPr>
            <p:cNvGrpSpPr>
              <a:grpSpLocks/>
            </p:cNvGrpSpPr>
            <p:nvPr userDrawn="1"/>
          </p:nvGrpSpPr>
          <p:grpSpPr bwMode="auto">
            <a:xfrm>
              <a:off x="0" y="4"/>
              <a:ext cx="5758" cy="4316"/>
              <a:chOff x="0" y="4"/>
              <a:chExt cx="5758" cy="4316"/>
            </a:xfrm>
          </p:grpSpPr>
          <p:sp>
            <p:nvSpPr>
              <p:cNvPr id="1035" name="Freeform 6">
                <a:extLst>
                  <a:ext uri="{FF2B5EF4-FFF2-40B4-BE49-F238E27FC236}">
                    <a16:creationId xmlns:a16="http://schemas.microsoft.com/office/drawing/2014/main" id="{F5E3A088-20CA-D697-F7CB-85C9C4A5810B}"/>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036" name="Freeform 7">
                <a:extLst>
                  <a:ext uri="{FF2B5EF4-FFF2-40B4-BE49-F238E27FC236}">
                    <a16:creationId xmlns:a16="http://schemas.microsoft.com/office/drawing/2014/main" id="{DB35355E-BAE1-3670-49B6-8D7DE9CF451A}"/>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037" name="Freeform 8">
                <a:extLst>
                  <a:ext uri="{FF2B5EF4-FFF2-40B4-BE49-F238E27FC236}">
                    <a16:creationId xmlns:a16="http://schemas.microsoft.com/office/drawing/2014/main" id="{D68A6127-CF40-319C-E60F-52A0F4356B95}"/>
                  </a:ext>
                </a:extLst>
              </p:cNvPr>
              <p:cNvSpPr>
                <a:spLocks/>
              </p:cNvSpPr>
              <p:nvPr/>
            </p:nvSpPr>
            <p:spPr bwMode="ltGray">
              <a:xfrm>
                <a:off x="1019" y="1155"/>
                <a:ext cx="4739" cy="12"/>
              </a:xfrm>
              <a:custGeom>
                <a:avLst/>
                <a:gdLst>
                  <a:gd name="T0" fmla="*/ 4754 w 4724"/>
                  <a:gd name="T1" fmla="*/ 0 h 12"/>
                  <a:gd name="T2" fmla="*/ 0 w 4724"/>
                  <a:gd name="T3" fmla="*/ 0 h 12"/>
                  <a:gd name="T4" fmla="*/ 0 w 4724"/>
                  <a:gd name="T5" fmla="*/ 12 h 12"/>
                  <a:gd name="T6" fmla="*/ 4754 w 4724"/>
                  <a:gd name="T7" fmla="*/ 12 h 12"/>
                  <a:gd name="T8" fmla="*/ 4754 w 4724"/>
                  <a:gd name="T9" fmla="*/ 0 h 12"/>
                  <a:gd name="T10" fmla="*/ 475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038" name="Freeform 9">
                <a:extLst>
                  <a:ext uri="{FF2B5EF4-FFF2-40B4-BE49-F238E27FC236}">
                    <a16:creationId xmlns:a16="http://schemas.microsoft.com/office/drawing/2014/main" id="{5EB0AE7D-1AE3-9C41-288A-736DF26F89B6}"/>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039" name="Freeform 10">
                <a:extLst>
                  <a:ext uri="{FF2B5EF4-FFF2-40B4-BE49-F238E27FC236}">
                    <a16:creationId xmlns:a16="http://schemas.microsoft.com/office/drawing/2014/main" id="{5D3DD9CE-DD71-97CE-9E95-6FFCC54B865A}"/>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41995" name="Freeform 11">
                <a:extLst>
                  <a:ext uri="{FF2B5EF4-FFF2-40B4-BE49-F238E27FC236}">
                    <a16:creationId xmlns:a16="http://schemas.microsoft.com/office/drawing/2014/main" id="{F33A3F7F-71AF-095D-8A91-30F6F54AB043}"/>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041" name="Freeform 12">
                <a:extLst>
                  <a:ext uri="{FF2B5EF4-FFF2-40B4-BE49-F238E27FC236}">
                    <a16:creationId xmlns:a16="http://schemas.microsoft.com/office/drawing/2014/main" id="{0A982781-0968-DFF5-916B-3F0262F7144F}"/>
                  </a:ext>
                </a:extLst>
              </p:cNvPr>
              <p:cNvSpPr>
                <a:spLocks/>
              </p:cNvSpPr>
              <p:nvPr/>
            </p:nvSpPr>
            <p:spPr bwMode="ltGray">
              <a:xfrm>
                <a:off x="0" y="1155"/>
                <a:ext cx="351" cy="12"/>
              </a:xfrm>
              <a:custGeom>
                <a:avLst/>
                <a:gdLst>
                  <a:gd name="T0" fmla="*/ 0 w 251"/>
                  <a:gd name="T1" fmla="*/ 0 h 12"/>
                  <a:gd name="T2" fmla="*/ 0 w 251"/>
                  <a:gd name="T3" fmla="*/ 12 h 12"/>
                  <a:gd name="T4" fmla="*/ 491 w 251"/>
                  <a:gd name="T5" fmla="*/ 12 h 12"/>
                  <a:gd name="T6" fmla="*/ 49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042" name="Freeform 13">
                <a:extLst>
                  <a:ext uri="{FF2B5EF4-FFF2-40B4-BE49-F238E27FC236}">
                    <a16:creationId xmlns:a16="http://schemas.microsoft.com/office/drawing/2014/main" id="{D2CBE1BD-9CD4-683C-B15E-A794C13B8174}"/>
                  </a:ext>
                </a:extLst>
              </p:cNvPr>
              <p:cNvSpPr>
                <a:spLocks/>
              </p:cNvSpPr>
              <p:nvPr/>
            </p:nvSpPr>
            <p:spPr bwMode="ltGray">
              <a:xfrm>
                <a:off x="767" y="1155"/>
                <a:ext cx="252" cy="12"/>
              </a:xfrm>
              <a:custGeom>
                <a:avLst/>
                <a:gdLst>
                  <a:gd name="T0" fmla="*/ 253 w 251"/>
                  <a:gd name="T1" fmla="*/ 0 h 12"/>
                  <a:gd name="T2" fmla="*/ 0 w 251"/>
                  <a:gd name="T3" fmla="*/ 0 h 12"/>
                  <a:gd name="T4" fmla="*/ 0 w 251"/>
                  <a:gd name="T5" fmla="*/ 12 h 12"/>
                  <a:gd name="T6" fmla="*/ 253 w 251"/>
                  <a:gd name="T7" fmla="*/ 12 h 12"/>
                  <a:gd name="T8" fmla="*/ 253 w 251"/>
                  <a:gd name="T9" fmla="*/ 0 h 12"/>
                  <a:gd name="T10" fmla="*/ 25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41998" name="Freeform 14">
                <a:extLst>
                  <a:ext uri="{FF2B5EF4-FFF2-40B4-BE49-F238E27FC236}">
                    <a16:creationId xmlns:a16="http://schemas.microsoft.com/office/drawing/2014/main" id="{30FC3988-C9FF-29B6-6987-3D9E9C8BEBA4}"/>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grpSp>
      </p:grpSp>
      <p:sp>
        <p:nvSpPr>
          <p:cNvPr id="41999" name="Rectangle 15">
            <a:extLst>
              <a:ext uri="{FF2B5EF4-FFF2-40B4-BE49-F238E27FC236}">
                <a16:creationId xmlns:a16="http://schemas.microsoft.com/office/drawing/2014/main" id="{49142444-D391-8BF1-3E2A-FD68BC8E026D}"/>
              </a:ext>
            </a:extLst>
          </p:cNvPr>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2000" name="Rectangle 16">
            <a:extLst>
              <a:ext uri="{FF2B5EF4-FFF2-40B4-BE49-F238E27FC236}">
                <a16:creationId xmlns:a16="http://schemas.microsoft.com/office/drawing/2014/main" id="{0A93471C-F210-0B67-382D-D464ABD423E1}"/>
              </a:ext>
            </a:extLst>
          </p:cNvPr>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001" name="Rectangle 17">
            <a:extLst>
              <a:ext uri="{FF2B5EF4-FFF2-40B4-BE49-F238E27FC236}">
                <a16:creationId xmlns:a16="http://schemas.microsoft.com/office/drawing/2014/main" id="{A7BE8C5F-2C12-DFC6-EB8C-3FDD4D640EEE}"/>
              </a:ext>
            </a:extLst>
          </p:cNvPr>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42002" name="Rectangle 18">
            <a:extLst>
              <a:ext uri="{FF2B5EF4-FFF2-40B4-BE49-F238E27FC236}">
                <a16:creationId xmlns:a16="http://schemas.microsoft.com/office/drawing/2014/main" id="{F914C63D-D1B2-F135-082D-1748997FB6D7}"/>
              </a:ext>
            </a:extLst>
          </p:cNvPr>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42003" name="Rectangle 19">
            <a:extLst>
              <a:ext uri="{FF2B5EF4-FFF2-40B4-BE49-F238E27FC236}">
                <a16:creationId xmlns:a16="http://schemas.microsoft.com/office/drawing/2014/main" id="{44F56776-B7EF-64D7-544E-C177FFEA4CF2}"/>
              </a:ext>
            </a:extLst>
          </p:cNvPr>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373FE0-56B1-4FBA-B312-AF1943CDF899}" type="slidenum">
              <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15962660"/>
      </p:ext>
    </p:extLst>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457200" y="1465545"/>
            <a:ext cx="4866362" cy="4555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ctr" eaLnBrk="0" fontAlgn="base" hangingPunct="0">
              <a:spcBef>
                <a:spcPct val="0"/>
              </a:spcBef>
              <a:spcAft>
                <a:spcPct val="0"/>
              </a:spcAft>
            </a:pPr>
            <a:endParaRPr lang="en-US" sz="2400" b="1" baseline="0" dirty="0">
              <a:solidFill>
                <a:srgbClr val="FFFFFF"/>
              </a:solidFill>
              <a:latin typeface="Century Gothic"/>
              <a:cs typeface="Century Gothic"/>
            </a:endParaRPr>
          </a:p>
          <a:p>
            <a:pPr algn="ctr" eaLnBrk="0" fontAlgn="base" hangingPunct="0">
              <a:spcBef>
                <a:spcPct val="0"/>
              </a:spcBef>
              <a:spcAft>
                <a:spcPct val="0"/>
              </a:spcAft>
            </a:pPr>
            <a:endParaRPr lang="en-US" sz="2400" b="1" baseline="0" dirty="0">
              <a:solidFill>
                <a:srgbClr val="FFFFFF"/>
              </a:solidFill>
              <a:latin typeface="Century Gothic"/>
              <a:cs typeface="Century Gothic"/>
            </a:endParaRPr>
          </a:p>
          <a:p>
            <a:pPr algn="ctr" eaLnBrk="0" fontAlgn="base" hangingPunct="0">
              <a:spcBef>
                <a:spcPct val="0"/>
              </a:spcBef>
              <a:spcAft>
                <a:spcPct val="0"/>
              </a:spcAft>
            </a:pPr>
            <a:r>
              <a:rPr lang="en-US" sz="2400" b="1" baseline="0" dirty="0">
                <a:solidFill>
                  <a:schemeClr val="bg1"/>
                </a:solidFill>
                <a:latin typeface="Century Gothic"/>
                <a:ea typeface="ＭＳ Ｐゴシック"/>
                <a:cs typeface="Century Gothic"/>
              </a:rPr>
              <a:t>The Risk Universe of the Securities Market </a:t>
            </a:r>
          </a:p>
          <a:p>
            <a:pPr algn="ctr">
              <a:spcBef>
                <a:spcPct val="0"/>
              </a:spcBef>
              <a:spcAft>
                <a:spcPct val="0"/>
              </a:spcAft>
            </a:pPr>
            <a:endParaRPr lang="en-US" sz="2400" b="1" baseline="0" dirty="0">
              <a:solidFill>
                <a:schemeClr val="bg1"/>
              </a:solidFill>
              <a:latin typeface="Century Gothic"/>
              <a:ea typeface="ＭＳ Ｐゴシック"/>
              <a:cs typeface="Century Gothic"/>
            </a:endParaRPr>
          </a:p>
          <a:p>
            <a:pPr algn="ctr">
              <a:spcBef>
                <a:spcPct val="0"/>
              </a:spcBef>
              <a:spcAft>
                <a:spcPct val="0"/>
              </a:spcAft>
            </a:pPr>
            <a:r>
              <a:rPr lang="en-US" sz="2400" b="1" i="1" baseline="0" dirty="0">
                <a:solidFill>
                  <a:schemeClr val="bg1"/>
                </a:solidFill>
                <a:latin typeface="Century Gothic"/>
                <a:ea typeface="ＭＳ Ｐゴシック"/>
                <a:cs typeface="Century Gothic"/>
              </a:rPr>
              <a:t>“Nature, Size, and Complexity”</a:t>
            </a:r>
            <a:endParaRPr lang="en-US" i="1" dirty="0">
              <a:solidFill>
                <a:schemeClr val="bg1"/>
              </a:solidFill>
              <a:latin typeface="Century Gothic"/>
            </a:endParaRPr>
          </a:p>
          <a:p>
            <a:pPr algn="ctr" eaLnBrk="0" fontAlgn="base" hangingPunct="0">
              <a:spcBef>
                <a:spcPct val="0"/>
              </a:spcBef>
              <a:spcAft>
                <a:spcPct val="0"/>
              </a:spcAft>
            </a:pPr>
            <a:endParaRPr lang="en-US" sz="2400" b="1" i="1" baseline="0" dirty="0">
              <a:solidFill>
                <a:schemeClr val="bg1"/>
              </a:solidFill>
              <a:latin typeface="Century Gothic"/>
              <a:cs typeface="Century Gothic"/>
            </a:endParaRPr>
          </a:p>
          <a:p>
            <a:pPr algn="ctr" eaLnBrk="0" fontAlgn="base" hangingPunct="0">
              <a:spcBef>
                <a:spcPct val="0"/>
              </a:spcBef>
              <a:spcAft>
                <a:spcPct val="0"/>
              </a:spcAft>
            </a:pPr>
            <a:endParaRPr lang="en-US" sz="1600" baseline="0" dirty="0">
              <a:solidFill>
                <a:schemeClr val="bg1"/>
              </a:solidFill>
              <a:latin typeface="Century Gothic"/>
              <a:cs typeface="Century Gothic"/>
            </a:endParaRPr>
          </a:p>
          <a:p>
            <a:pPr algn="ctr" eaLnBrk="0" fontAlgn="base" hangingPunct="0">
              <a:spcBef>
                <a:spcPct val="0"/>
              </a:spcBef>
              <a:spcAft>
                <a:spcPct val="0"/>
              </a:spcAft>
            </a:pPr>
            <a:endParaRPr lang="en-US" sz="1600" baseline="0" dirty="0">
              <a:solidFill>
                <a:schemeClr val="bg1"/>
              </a:solidFill>
              <a:latin typeface="Century Gothic"/>
              <a:cs typeface="Century Gothic"/>
            </a:endParaRPr>
          </a:p>
          <a:p>
            <a:pPr eaLnBrk="0" fontAlgn="base" hangingPunct="0">
              <a:spcBef>
                <a:spcPct val="0"/>
              </a:spcBef>
              <a:spcAft>
                <a:spcPct val="0"/>
              </a:spcAft>
            </a:pPr>
            <a:r>
              <a:rPr lang="en-US" sz="1600" baseline="0" dirty="0">
                <a:solidFill>
                  <a:schemeClr val="bg1"/>
                </a:solidFill>
                <a:latin typeface="Century Gothic"/>
                <a:cs typeface="Century Gothic"/>
              </a:rPr>
              <a:t>Errol Cova, Director Supervision</a:t>
            </a:r>
          </a:p>
          <a:p>
            <a:pPr eaLnBrk="0" fontAlgn="base" hangingPunct="0">
              <a:spcBef>
                <a:spcPct val="0"/>
              </a:spcBef>
              <a:spcAft>
                <a:spcPct val="0"/>
              </a:spcAft>
            </a:pPr>
            <a:endParaRPr lang="en-US" sz="1600" baseline="0" dirty="0">
              <a:solidFill>
                <a:schemeClr val="bg1"/>
              </a:solidFill>
              <a:latin typeface="Century Gothic"/>
              <a:cs typeface="Century Gothic"/>
            </a:endParaRPr>
          </a:p>
          <a:p>
            <a:pPr eaLnBrk="0" fontAlgn="base" hangingPunct="0">
              <a:spcBef>
                <a:spcPct val="0"/>
              </a:spcBef>
              <a:spcAft>
                <a:spcPct val="0"/>
              </a:spcAft>
            </a:pPr>
            <a:endParaRPr lang="en-US" sz="1600" baseline="0" dirty="0">
              <a:solidFill>
                <a:schemeClr val="bg1"/>
              </a:solidFill>
              <a:latin typeface="Century Gothic"/>
              <a:cs typeface="Century Gothic"/>
            </a:endParaRPr>
          </a:p>
          <a:p>
            <a:pPr eaLnBrk="0" fontAlgn="base" hangingPunct="0">
              <a:spcBef>
                <a:spcPct val="0"/>
              </a:spcBef>
              <a:spcAft>
                <a:spcPct val="0"/>
              </a:spcAft>
            </a:pPr>
            <a:endParaRPr lang="en-US" sz="1600" baseline="0" dirty="0">
              <a:solidFill>
                <a:schemeClr val="bg1"/>
              </a:solidFill>
              <a:latin typeface="Century Gothic"/>
              <a:cs typeface="Century Gothic"/>
            </a:endParaRPr>
          </a:p>
          <a:p>
            <a:pPr eaLnBrk="0" fontAlgn="base" hangingPunct="0">
              <a:spcBef>
                <a:spcPct val="0"/>
              </a:spcBef>
              <a:spcAft>
                <a:spcPct val="0"/>
              </a:spcAft>
            </a:pPr>
            <a:r>
              <a:rPr lang="en-US" sz="1000" baseline="0" dirty="0">
                <a:solidFill>
                  <a:schemeClr val="bg1"/>
                </a:solidFill>
                <a:latin typeface="Century Gothic"/>
                <a:ea typeface="ＭＳ Ｐゴシック"/>
                <a:cs typeface="Century Gothic"/>
              </a:rPr>
              <a:t>2 October 2025</a:t>
            </a:r>
          </a:p>
          <a:p>
            <a:pPr eaLnBrk="0" fontAlgn="base" hangingPunct="0">
              <a:spcBef>
                <a:spcPct val="0"/>
              </a:spcBef>
              <a:spcAft>
                <a:spcPct val="0"/>
              </a:spcAft>
            </a:pPr>
            <a:endParaRPr lang="en-US" sz="1600" baseline="0" dirty="0">
              <a:solidFill>
                <a:srgbClr val="FFFFFF"/>
              </a:solidFill>
              <a:latin typeface="Century Gothic"/>
              <a:ea typeface="ＭＳ Ｐゴシック"/>
              <a:cs typeface="Century Gothic"/>
            </a:endParaRPr>
          </a:p>
        </p:txBody>
      </p:sp>
      <p:sp>
        <p:nvSpPr>
          <p:cNvPr id="5" name="Text Box 11"/>
          <p:cNvSpPr txBox="1">
            <a:spLocks noChangeArrowheads="1"/>
          </p:cNvSpPr>
          <p:nvPr/>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pic>
        <p:nvPicPr>
          <p:cNvPr id="6" name="Picture 5" descr="A hand writing on a tablet&#10;&#10;AI-generated content may be incorrect.">
            <a:extLst>
              <a:ext uri="{FF2B5EF4-FFF2-40B4-BE49-F238E27FC236}">
                <a16:creationId xmlns:a16="http://schemas.microsoft.com/office/drawing/2014/main" id="{BEE00212-D8A9-E1EC-6755-E004A4408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3562" y="1991638"/>
            <a:ext cx="3557391" cy="4308953"/>
          </a:xfrm>
          <a:prstGeom prst="rect">
            <a:avLst/>
          </a:prstGeom>
        </p:spPr>
      </p:pic>
    </p:spTree>
    <p:extLst>
      <p:ext uri="{BB962C8B-B14F-4D97-AF65-F5344CB8AC3E}">
        <p14:creationId xmlns:p14="http://schemas.microsoft.com/office/powerpoint/2010/main" val="417198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15900" y="6535738"/>
            <a:ext cx="6324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a:ln>
                  <a:noFill/>
                </a:ln>
                <a:solidFill>
                  <a:srgbClr val="A7A9AC"/>
                </a:solidFill>
                <a:effectLst/>
                <a:uLnTx/>
                <a:uFillTx/>
                <a:latin typeface="Century Gothic"/>
                <a:ea typeface="ＭＳ Ｐゴシック" charset="0"/>
                <a:cs typeface="Century Gothic"/>
              </a:rPr>
              <a:t>Qatar Financial Centre </a:t>
            </a:r>
            <a:r>
              <a:rPr kumimoji="0" lang="en-US" sz="1000" b="1" i="0" u="none" strike="noStrike" kern="1200" cap="none" spc="0" normalizeH="0" baseline="0" noProof="0">
                <a:ln>
                  <a:noFill/>
                </a:ln>
                <a:solidFill>
                  <a:srgbClr val="A7A9AC"/>
                </a:solidFill>
                <a:effectLst/>
                <a:uLnTx/>
                <a:uFillTx/>
                <a:latin typeface="Century Gothic"/>
                <a:ea typeface="ＭＳ Ｐゴシック" charset="0"/>
                <a:cs typeface="Century Gothic"/>
              </a:rPr>
              <a:t>Regulatory Authority</a:t>
            </a:r>
            <a:endParaRPr kumimoji="0" lang="en-US" sz="1000" b="0" i="0" u="none" strike="noStrike" kern="1200" cap="none" spc="0" normalizeH="0" baseline="0" noProof="0">
              <a:ln>
                <a:noFill/>
              </a:ln>
              <a:solidFill>
                <a:prstClr val="black"/>
              </a:solidFill>
              <a:effectLst/>
              <a:uLnTx/>
              <a:uFillTx/>
              <a:latin typeface="Century Gothic"/>
              <a:ea typeface="ＭＳ Ｐゴシック" charset="0"/>
              <a:cs typeface="Century Gothic"/>
            </a:endParaRPr>
          </a:p>
        </p:txBody>
      </p:sp>
      <p:sp>
        <p:nvSpPr>
          <p:cNvPr id="7" name="Rectangle 3">
            <a:extLst>
              <a:ext uri="{FF2B5EF4-FFF2-40B4-BE49-F238E27FC236}">
                <a16:creationId xmlns:a16="http://schemas.microsoft.com/office/drawing/2014/main" id="{1F4681FD-2865-87E3-89F5-313B4D565EB1}"/>
              </a:ext>
            </a:extLst>
          </p:cNvPr>
          <p:cNvSpPr txBox="1">
            <a:spLocks noChangeArrowheads="1"/>
          </p:cNvSpPr>
          <p:nvPr/>
        </p:nvSpPr>
        <p:spPr>
          <a:xfrm>
            <a:off x="383310" y="2041235"/>
            <a:ext cx="8077200" cy="412865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Times New Roman" pitchFamily="18" charset="0"/>
            </a:endParaRPr>
          </a:p>
        </p:txBody>
      </p:sp>
      <p:sp>
        <p:nvSpPr>
          <p:cNvPr id="2" name="Title 1">
            <a:extLst>
              <a:ext uri="{FF2B5EF4-FFF2-40B4-BE49-F238E27FC236}">
                <a16:creationId xmlns:a16="http://schemas.microsoft.com/office/drawing/2014/main" id="{8B5726E6-9AFC-8CE9-1631-8F7FFEDE4353}"/>
              </a:ext>
            </a:extLst>
          </p:cNvPr>
          <p:cNvSpPr txBox="1">
            <a:spLocks/>
          </p:cNvSpPr>
          <p:nvPr/>
        </p:nvSpPr>
        <p:spPr>
          <a:xfrm>
            <a:off x="215900" y="381002"/>
            <a:ext cx="6157191" cy="9795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a:ea typeface="+mj-ea"/>
              <a:cs typeface="+mj-cs"/>
            </a:endParaRPr>
          </a:p>
        </p:txBody>
      </p:sp>
      <p:sp>
        <p:nvSpPr>
          <p:cNvPr id="8" name="Content Placeholder 2">
            <a:extLst>
              <a:ext uri="{FF2B5EF4-FFF2-40B4-BE49-F238E27FC236}">
                <a16:creationId xmlns:a16="http://schemas.microsoft.com/office/drawing/2014/main" id="{1996A263-6A6A-BAD4-B721-90B4DC36AD43}"/>
              </a:ext>
            </a:extLst>
          </p:cNvPr>
          <p:cNvSpPr txBox="1">
            <a:spLocks/>
          </p:cNvSpPr>
          <p:nvPr/>
        </p:nvSpPr>
        <p:spPr>
          <a:xfrm>
            <a:off x="383310" y="2041234"/>
            <a:ext cx="8227290" cy="443576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Title 1">
            <a:extLst>
              <a:ext uri="{FF2B5EF4-FFF2-40B4-BE49-F238E27FC236}">
                <a16:creationId xmlns:a16="http://schemas.microsoft.com/office/drawing/2014/main" id="{705AD9C9-A9BC-B112-ADBB-57A502AAE6B5}"/>
              </a:ext>
            </a:extLst>
          </p:cNvPr>
          <p:cNvSpPr txBox="1">
            <a:spLocks/>
          </p:cNvSpPr>
          <p:nvPr/>
        </p:nvSpPr>
        <p:spPr>
          <a:xfrm>
            <a:off x="533400" y="77787"/>
            <a:ext cx="6157191" cy="12968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effectLst/>
                <a:uLnTx/>
                <a:uFillTx/>
                <a:latin typeface="Century Gothic"/>
                <a:ea typeface="+mj-ea"/>
                <a:cs typeface="Times New Roman" pitchFamily="18" charset="0"/>
              </a:rPr>
              <a:t>Key definitions and terminologies (contd.)</a:t>
            </a:r>
          </a:p>
        </p:txBody>
      </p:sp>
      <p:sp>
        <p:nvSpPr>
          <p:cNvPr id="5" name="Content Placeholder 2">
            <a:extLst>
              <a:ext uri="{FF2B5EF4-FFF2-40B4-BE49-F238E27FC236}">
                <a16:creationId xmlns:a16="http://schemas.microsoft.com/office/drawing/2014/main" id="{5B51E34C-431E-BC6A-7A92-113DFCE4F403}"/>
              </a:ext>
            </a:extLst>
          </p:cNvPr>
          <p:cNvSpPr txBox="1">
            <a:spLocks/>
          </p:cNvSpPr>
          <p:nvPr/>
        </p:nvSpPr>
        <p:spPr>
          <a:xfrm>
            <a:off x="383310" y="2041232"/>
            <a:ext cx="8455890" cy="420716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Century Gothic"/>
              <a:ea typeface="+mn-ea"/>
              <a:cs typeface="Times New Roman" pitchFamily="18" charset="0"/>
            </a:endParaRPr>
          </a:p>
        </p:txBody>
      </p:sp>
      <p:sp>
        <p:nvSpPr>
          <p:cNvPr id="6" name="Content Placeholder 2">
            <a:extLst>
              <a:ext uri="{FF2B5EF4-FFF2-40B4-BE49-F238E27FC236}">
                <a16:creationId xmlns:a16="http://schemas.microsoft.com/office/drawing/2014/main" id="{DF0AD2C5-26CF-BB48-0EDC-99ED05CC4100}"/>
              </a:ext>
            </a:extLst>
          </p:cNvPr>
          <p:cNvSpPr txBox="1">
            <a:spLocks/>
          </p:cNvSpPr>
          <p:nvPr/>
        </p:nvSpPr>
        <p:spPr>
          <a:xfrm>
            <a:off x="533400" y="1536411"/>
            <a:ext cx="8377380" cy="420716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entury Gothic"/>
                <a:ea typeface="+mn-ea"/>
                <a:cs typeface="Times New Roman" pitchFamily="18" charset="0"/>
              </a:rPr>
              <a:t>Net Asset Value (per share): </a:t>
            </a:r>
            <a:r>
              <a:rPr kumimoji="0" lang="en-US" sz="1800" b="0" i="0" u="none" strike="noStrike" kern="1200" cap="none" spc="0" normalizeH="0" baseline="0" noProof="0" dirty="0">
                <a:ln>
                  <a:noFill/>
                </a:ln>
                <a:effectLst/>
                <a:uLnTx/>
                <a:uFillTx/>
                <a:latin typeface="Century Gothic"/>
                <a:ea typeface="+mn-ea"/>
                <a:cs typeface="Times New Roman" pitchFamily="18" charset="0"/>
              </a:rPr>
              <a:t>A mutual fund's price per share . The per-share dollar amount of the fund is calculated by dividing the total value of all the securities in its portfolio, less any liabilities, divided by the number of fund shares outstanding. NAV per share is usually computed once a day based on the closing market prices of the securities in the fund's portfolio. The Net Asset per Share is an expression for net asset value that represents a fund’s </a:t>
            </a:r>
            <a:r>
              <a:rPr kumimoji="0" lang="en-US" sz="1800" b="1" i="1" u="none" strike="noStrike" kern="1200" cap="none" spc="0" normalizeH="0" baseline="0" noProof="0" dirty="0">
                <a:ln>
                  <a:noFill/>
                </a:ln>
                <a:effectLst/>
                <a:uLnTx/>
                <a:uFillTx/>
                <a:latin typeface="Century Gothic"/>
                <a:ea typeface="+mn-ea"/>
                <a:cs typeface="Times New Roman" pitchFamily="18" charset="0"/>
              </a:rPr>
              <a:t>“intrinsic” </a:t>
            </a:r>
            <a:r>
              <a:rPr kumimoji="0" lang="en-US" sz="1800" b="0" i="0" u="none" strike="noStrike" kern="1200" cap="none" spc="0" normalizeH="0" baseline="0" noProof="0" dirty="0">
                <a:ln>
                  <a:noFill/>
                </a:ln>
                <a:effectLst/>
                <a:uLnTx/>
                <a:uFillTx/>
                <a:latin typeface="Century Gothic"/>
                <a:ea typeface="+mn-ea"/>
                <a:cs typeface="Times New Roman" pitchFamily="18" charset="0"/>
              </a:rPr>
              <a:t>value per share. NAVPS is the value of a single unit, or share, of a fund. This figure for a mutual fund is the price at which shares are bought and sold</a:t>
            </a:r>
            <a:br>
              <a:rPr kumimoji="0" lang="en-US" sz="1800" b="0" i="0" u="none" strike="noStrike" kern="1200" cap="none" spc="0" normalizeH="0" baseline="0" noProof="0" dirty="0">
                <a:ln>
                  <a:noFill/>
                </a:ln>
                <a:effectLst/>
                <a:uLnTx/>
                <a:uFillTx/>
                <a:latin typeface="Century Gothic"/>
                <a:ea typeface="+mn-ea"/>
                <a:cs typeface="Times New Roman" pitchFamily="18" charset="0"/>
              </a:rPr>
            </a:br>
            <a:br>
              <a:rPr kumimoji="0" lang="en-US" sz="1800" b="0" i="0" u="none" strike="noStrike" kern="1200" cap="none" spc="0" normalizeH="0" baseline="0" noProof="0" dirty="0">
                <a:ln>
                  <a:noFill/>
                </a:ln>
                <a:solidFill>
                  <a:prstClr val="white"/>
                </a:solidFill>
                <a:effectLst/>
                <a:uLnTx/>
                <a:uFillTx/>
                <a:latin typeface="Century Gothic"/>
                <a:ea typeface="+mn-ea"/>
                <a:cs typeface="Times New Roman" pitchFamily="18" charset="0"/>
              </a:rPr>
            </a:br>
            <a:endParaRPr kumimoji="0" lang="en-US" sz="1800" b="0" i="0" u="none" strike="noStrike" kern="1200" cap="none" spc="0" normalizeH="0" baseline="0" noProof="0" dirty="0">
              <a:ln>
                <a:noFill/>
              </a:ln>
              <a:solidFill>
                <a:prstClr val="white"/>
              </a:solidFill>
              <a:effectLst/>
              <a:uLnTx/>
              <a:uFillTx/>
              <a:latin typeface="Century Gothic"/>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Times New Roman" pitchFamily="18" charset="0"/>
            </a:endParaRPr>
          </a:p>
        </p:txBody>
      </p:sp>
      <p:pic>
        <p:nvPicPr>
          <p:cNvPr id="9" name="Picture 3" descr="Net Asset Value Per Share (NAVPS)">
            <a:extLst>
              <a:ext uri="{FF2B5EF4-FFF2-40B4-BE49-F238E27FC236}">
                <a16:creationId xmlns:a16="http://schemas.microsoft.com/office/drawing/2014/main" id="{4BBF1CF3-D432-D6E8-82EC-04D3E74CD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755" y="4816764"/>
            <a:ext cx="4343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16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15900" y="6535738"/>
            <a:ext cx="6324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a:ln>
                  <a:noFill/>
                </a:ln>
                <a:solidFill>
                  <a:srgbClr val="A7A9AC"/>
                </a:solidFill>
                <a:effectLst/>
                <a:uLnTx/>
                <a:uFillTx/>
                <a:latin typeface="Century Gothic"/>
                <a:ea typeface="ＭＳ Ｐゴシック" charset="0"/>
                <a:cs typeface="Century Gothic"/>
              </a:rPr>
              <a:t>Qatar Financial Centre </a:t>
            </a:r>
            <a:r>
              <a:rPr kumimoji="0" lang="en-US" sz="1000" b="1" i="0" u="none" strike="noStrike" kern="1200" cap="none" spc="0" normalizeH="0" baseline="0" noProof="0">
                <a:ln>
                  <a:noFill/>
                </a:ln>
                <a:solidFill>
                  <a:srgbClr val="A7A9AC"/>
                </a:solidFill>
                <a:effectLst/>
                <a:uLnTx/>
                <a:uFillTx/>
                <a:latin typeface="Century Gothic"/>
                <a:ea typeface="ＭＳ Ｐゴシック" charset="0"/>
                <a:cs typeface="Century Gothic"/>
              </a:rPr>
              <a:t>Regulatory Authority</a:t>
            </a:r>
            <a:endParaRPr kumimoji="0" lang="en-US" sz="1000" b="0" i="0" u="none" strike="noStrike" kern="1200" cap="none" spc="0" normalizeH="0" baseline="0" noProof="0">
              <a:ln>
                <a:noFill/>
              </a:ln>
              <a:solidFill>
                <a:prstClr val="black"/>
              </a:solidFill>
              <a:effectLst/>
              <a:uLnTx/>
              <a:uFillTx/>
              <a:latin typeface="Century Gothic"/>
              <a:ea typeface="ＭＳ Ｐゴシック" charset="0"/>
              <a:cs typeface="Century Gothic"/>
            </a:endParaRPr>
          </a:p>
        </p:txBody>
      </p:sp>
      <p:sp>
        <p:nvSpPr>
          <p:cNvPr id="7" name="Rectangle 3">
            <a:extLst>
              <a:ext uri="{FF2B5EF4-FFF2-40B4-BE49-F238E27FC236}">
                <a16:creationId xmlns:a16="http://schemas.microsoft.com/office/drawing/2014/main" id="{1F4681FD-2865-87E3-89F5-313B4D565EB1}"/>
              </a:ext>
            </a:extLst>
          </p:cNvPr>
          <p:cNvSpPr txBox="1">
            <a:spLocks noChangeArrowheads="1"/>
          </p:cNvSpPr>
          <p:nvPr/>
        </p:nvSpPr>
        <p:spPr>
          <a:xfrm>
            <a:off x="383310" y="2041235"/>
            <a:ext cx="8077200" cy="412865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Times New Roman" pitchFamily="18" charset="0"/>
            </a:endParaRPr>
          </a:p>
        </p:txBody>
      </p:sp>
      <p:sp>
        <p:nvSpPr>
          <p:cNvPr id="2" name="Title 1">
            <a:extLst>
              <a:ext uri="{FF2B5EF4-FFF2-40B4-BE49-F238E27FC236}">
                <a16:creationId xmlns:a16="http://schemas.microsoft.com/office/drawing/2014/main" id="{8B5726E6-9AFC-8CE9-1631-8F7FFEDE4353}"/>
              </a:ext>
            </a:extLst>
          </p:cNvPr>
          <p:cNvSpPr txBox="1">
            <a:spLocks/>
          </p:cNvSpPr>
          <p:nvPr/>
        </p:nvSpPr>
        <p:spPr>
          <a:xfrm>
            <a:off x="215900" y="381002"/>
            <a:ext cx="6157191" cy="9795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a:ea typeface="+mj-ea"/>
              <a:cs typeface="+mj-cs"/>
            </a:endParaRPr>
          </a:p>
        </p:txBody>
      </p:sp>
      <p:sp>
        <p:nvSpPr>
          <p:cNvPr id="8" name="Content Placeholder 2">
            <a:extLst>
              <a:ext uri="{FF2B5EF4-FFF2-40B4-BE49-F238E27FC236}">
                <a16:creationId xmlns:a16="http://schemas.microsoft.com/office/drawing/2014/main" id="{1996A263-6A6A-BAD4-B721-90B4DC36AD43}"/>
              </a:ext>
            </a:extLst>
          </p:cNvPr>
          <p:cNvSpPr txBox="1">
            <a:spLocks/>
          </p:cNvSpPr>
          <p:nvPr/>
        </p:nvSpPr>
        <p:spPr>
          <a:xfrm>
            <a:off x="383310" y="2041234"/>
            <a:ext cx="8227290" cy="443576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Title 1">
            <a:extLst>
              <a:ext uri="{FF2B5EF4-FFF2-40B4-BE49-F238E27FC236}">
                <a16:creationId xmlns:a16="http://schemas.microsoft.com/office/drawing/2014/main" id="{705AD9C9-A9BC-B112-ADBB-57A502AAE6B5}"/>
              </a:ext>
            </a:extLst>
          </p:cNvPr>
          <p:cNvSpPr txBox="1">
            <a:spLocks/>
          </p:cNvSpPr>
          <p:nvPr/>
        </p:nvSpPr>
        <p:spPr>
          <a:xfrm>
            <a:off x="552574" y="144076"/>
            <a:ext cx="6157191" cy="12968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effectLst/>
                <a:uLnTx/>
                <a:uFillTx/>
                <a:latin typeface="Century Gothic"/>
                <a:ea typeface="+mj-ea"/>
                <a:cs typeface="Times New Roman" pitchFamily="18" charset="0"/>
              </a:rPr>
              <a:t>Key definitions and terminologies (contd.)</a:t>
            </a:r>
          </a:p>
        </p:txBody>
      </p:sp>
      <p:sp>
        <p:nvSpPr>
          <p:cNvPr id="5" name="Content Placeholder 2">
            <a:extLst>
              <a:ext uri="{FF2B5EF4-FFF2-40B4-BE49-F238E27FC236}">
                <a16:creationId xmlns:a16="http://schemas.microsoft.com/office/drawing/2014/main" id="{5B51E34C-431E-BC6A-7A92-113DFCE4F403}"/>
              </a:ext>
            </a:extLst>
          </p:cNvPr>
          <p:cNvSpPr txBox="1">
            <a:spLocks/>
          </p:cNvSpPr>
          <p:nvPr/>
        </p:nvSpPr>
        <p:spPr>
          <a:xfrm>
            <a:off x="383310" y="2041232"/>
            <a:ext cx="8455890" cy="420716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Century Gothic"/>
              <a:ea typeface="+mn-ea"/>
              <a:cs typeface="Times New Roman" pitchFamily="18" charset="0"/>
            </a:endParaRPr>
          </a:p>
        </p:txBody>
      </p:sp>
      <p:sp>
        <p:nvSpPr>
          <p:cNvPr id="10" name="Content Placeholder 2">
            <a:extLst>
              <a:ext uri="{FF2B5EF4-FFF2-40B4-BE49-F238E27FC236}">
                <a16:creationId xmlns:a16="http://schemas.microsoft.com/office/drawing/2014/main" id="{50808F46-F3CF-6B32-65AF-1AAB1FC2A7BF}"/>
              </a:ext>
            </a:extLst>
          </p:cNvPr>
          <p:cNvSpPr txBox="1">
            <a:spLocks/>
          </p:cNvSpPr>
          <p:nvPr/>
        </p:nvSpPr>
        <p:spPr>
          <a:xfrm>
            <a:off x="422565" y="1830804"/>
            <a:ext cx="8377380" cy="423467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entury Gothic"/>
                <a:ea typeface="+mn-ea"/>
                <a:cs typeface="Times New Roman" pitchFamily="18" charset="0"/>
              </a:rPr>
              <a:t>Hedge (Hedging): </a:t>
            </a:r>
            <a:r>
              <a:rPr kumimoji="0" lang="en-US" sz="1600" b="0" i="0" u="none" strike="noStrike" kern="1200" cap="none" spc="0" normalizeH="0" baseline="0" noProof="0" dirty="0">
                <a:ln>
                  <a:noFill/>
                </a:ln>
                <a:effectLst/>
                <a:uLnTx/>
                <a:uFillTx/>
                <a:latin typeface="Century Gothic"/>
                <a:ea typeface="+mn-ea"/>
                <a:cs typeface="Times New Roman" pitchFamily="18" charset="0"/>
              </a:rPr>
              <a:t>Making an investment to reduce the risk of adverse price movements in an asset. Normally, a hedge consists of taking an offsetting position in a related security, such as a futures contract. Investors use this strategy when they are unsure of what the market will do. A perfect hedge reduces your risk to nothing (except for the cost of the hedge)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effectLst/>
              <a:uLnTx/>
              <a:uFillTx/>
              <a:latin typeface="Century Gothic"/>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entury Gothic"/>
                <a:ea typeface="+mn-ea"/>
                <a:cs typeface="Times New Roman" pitchFamily="18" charset="0"/>
              </a:rPr>
              <a:t>Short Selling: </a:t>
            </a:r>
            <a:r>
              <a:rPr kumimoji="0" lang="en-US" sz="1600" b="0" i="0" u="none" strike="noStrike" kern="1200" cap="none" spc="0" normalizeH="0" baseline="0" noProof="0" dirty="0">
                <a:ln>
                  <a:noFill/>
                </a:ln>
                <a:effectLst/>
                <a:uLnTx/>
                <a:uFillTx/>
                <a:latin typeface="Century Gothic"/>
                <a:ea typeface="+mn-ea"/>
                <a:cs typeface="Times New Roman" pitchFamily="18" charset="0"/>
              </a:rPr>
              <a:t>The selling of a security that the seller does not own, or any sale that is completed by the delivery of a security borrowed by the seller. Short sellers assume that they will be able to buy the stock at a lower amount than the price at which they sold short. Selling short is the opposite of going long. That is, short sellers make money if the stock goes down in price.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effectLst/>
              <a:uLnTx/>
              <a:uFillTx/>
              <a:latin typeface="Century Gothic"/>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entury Gothic"/>
                <a:ea typeface="+mn-ea"/>
                <a:cs typeface="Times New Roman" pitchFamily="18" charset="0"/>
              </a:rPr>
              <a:t>Leverage:</a:t>
            </a:r>
            <a:r>
              <a:rPr kumimoji="0" lang="en-US" sz="1600" b="0" i="0" u="none" strike="noStrike" kern="1200" cap="none" spc="0" normalizeH="0" baseline="0" noProof="0" dirty="0">
                <a:ln>
                  <a:noFill/>
                </a:ln>
                <a:effectLst/>
                <a:uLnTx/>
                <a:uFillTx/>
                <a:latin typeface="Century Gothic"/>
                <a:ea typeface="+mn-ea"/>
                <a:cs typeface="Times New Roman" pitchFamily="18" charset="0"/>
              </a:rPr>
              <a:t> The use of various financial instruments or borrowed capital, such as margin, to increase the potential return of an investment. The amount of debt used to finance a firm's assets. </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endParaRPr kumimoji="0" lang="en-US" sz="1600" b="0" i="0" u="none" strike="noStrike" kern="1200" cap="none" spc="0" normalizeH="0" baseline="0" noProof="0" dirty="0">
              <a:ln>
                <a:noFill/>
              </a:ln>
              <a:effectLst/>
              <a:uLnTx/>
              <a:uFillTx/>
              <a:latin typeface="Century Gothic"/>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53229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E4145E-B513-4BE4-9D0D-D237591F16A7}"/>
              </a:ext>
            </a:extLst>
          </p:cNvPr>
          <p:cNvSpPr txBox="1"/>
          <p:nvPr/>
        </p:nvSpPr>
        <p:spPr>
          <a:xfrm>
            <a:off x="785091" y="3152308"/>
            <a:ext cx="2826327" cy="1754326"/>
          </a:xfrm>
          <a:prstGeom prst="rect">
            <a:avLst/>
          </a:prstGeom>
          <a:noFill/>
        </p:spPr>
        <p:txBody>
          <a:bodyPr wrap="square" rtlCol="0">
            <a:spAutoFit/>
          </a:bodyPr>
          <a:lstStyle/>
          <a:p>
            <a:pPr marL="285750" indent="-285750">
              <a:buFontTx/>
              <a:buChar char="-"/>
            </a:pPr>
            <a:r>
              <a:rPr lang="en-US">
                <a:solidFill>
                  <a:schemeClr val="bg1"/>
                </a:solidFill>
              </a:rPr>
              <a:t>ESS</a:t>
            </a:r>
          </a:p>
          <a:p>
            <a:endParaRPr lang="en-US">
              <a:solidFill>
                <a:schemeClr val="bg1"/>
              </a:solidFill>
            </a:endParaRPr>
          </a:p>
          <a:p>
            <a:pPr marL="285750" indent="-285750">
              <a:buFontTx/>
              <a:buChar char="-"/>
            </a:pPr>
            <a:r>
              <a:rPr lang="en-US">
                <a:solidFill>
                  <a:schemeClr val="bg1"/>
                </a:solidFill>
              </a:rPr>
              <a:t>FIRMS</a:t>
            </a:r>
          </a:p>
          <a:p>
            <a:endParaRPr lang="en-US">
              <a:solidFill>
                <a:schemeClr val="bg1"/>
              </a:solidFill>
            </a:endParaRPr>
          </a:p>
          <a:p>
            <a:pPr marL="285750" indent="-285750">
              <a:buFontTx/>
              <a:buChar char="-"/>
            </a:pPr>
            <a:r>
              <a:rPr lang="en-US">
                <a:solidFill>
                  <a:schemeClr val="bg1"/>
                </a:solidFill>
              </a:rPr>
              <a:t>Public Register</a:t>
            </a:r>
          </a:p>
          <a:p>
            <a:pPr marL="285750" indent="-285750">
              <a:buFontTx/>
              <a:buChar char="-"/>
            </a:pPr>
            <a:endParaRPr lang="en-GB"/>
          </a:p>
        </p:txBody>
      </p:sp>
      <p:sp>
        <p:nvSpPr>
          <p:cNvPr id="2" name="TextBox 1">
            <a:extLst>
              <a:ext uri="{FF2B5EF4-FFF2-40B4-BE49-F238E27FC236}">
                <a16:creationId xmlns:a16="http://schemas.microsoft.com/office/drawing/2014/main" id="{9C4824D2-ABC5-44C3-B3E2-05854FDDEEF3}"/>
              </a:ext>
            </a:extLst>
          </p:cNvPr>
          <p:cNvSpPr txBox="1"/>
          <p:nvPr/>
        </p:nvSpPr>
        <p:spPr>
          <a:xfrm>
            <a:off x="387928" y="650148"/>
            <a:ext cx="5966690" cy="677108"/>
          </a:xfrm>
          <a:prstGeom prst="rect">
            <a:avLst/>
          </a:prstGeom>
          <a:noFill/>
        </p:spPr>
        <p:txBody>
          <a:bodyPr wrap="square" rtlCol="0">
            <a:spAutoFit/>
          </a:bodyPr>
          <a:lstStyle/>
          <a:p>
            <a:endParaRPr lang="en-US" sz="2000" b="1" dirty="0"/>
          </a:p>
          <a:p>
            <a:endParaRPr lang="en-US" b="1" u="sng" dirty="0"/>
          </a:p>
        </p:txBody>
      </p:sp>
      <p:sp>
        <p:nvSpPr>
          <p:cNvPr id="5" name="Rectangle 2">
            <a:extLst>
              <a:ext uri="{FF2B5EF4-FFF2-40B4-BE49-F238E27FC236}">
                <a16:creationId xmlns:a16="http://schemas.microsoft.com/office/drawing/2014/main" id="{24F273EA-4DA5-E373-D764-CD7255EC018F}"/>
              </a:ext>
            </a:extLst>
          </p:cNvPr>
          <p:cNvSpPr txBox="1">
            <a:spLocks noChangeArrowheads="1"/>
          </p:cNvSpPr>
          <p:nvPr/>
        </p:nvSpPr>
        <p:spPr>
          <a:xfrm>
            <a:off x="212436" y="193963"/>
            <a:ext cx="6779492" cy="97905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a:cs typeface="Times New Roman" pitchFamily="18" charset="0"/>
              </a:rPr>
              <a:t>Most Common Fund Structures </a:t>
            </a:r>
          </a:p>
        </p:txBody>
      </p:sp>
      <p:sp>
        <p:nvSpPr>
          <p:cNvPr id="6" name="Rectangle 3">
            <a:extLst>
              <a:ext uri="{FF2B5EF4-FFF2-40B4-BE49-F238E27FC236}">
                <a16:creationId xmlns:a16="http://schemas.microsoft.com/office/drawing/2014/main" id="{A182BE73-2223-05A7-45E9-E5EE045EFA2A}"/>
              </a:ext>
            </a:extLst>
          </p:cNvPr>
          <p:cNvSpPr txBox="1">
            <a:spLocks noChangeArrowheads="1"/>
          </p:cNvSpPr>
          <p:nvPr/>
        </p:nvSpPr>
        <p:spPr>
          <a:xfrm>
            <a:off x="323273" y="1482437"/>
            <a:ext cx="8488217" cy="472541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80000"/>
              </a:lnSpc>
              <a:buNone/>
              <a:defRPr/>
            </a:pPr>
            <a:r>
              <a:rPr lang="en-US" sz="1800" b="1" dirty="0">
                <a:cs typeface="Times New Roman" pitchFamily="18" charset="0"/>
              </a:rPr>
              <a:t>Mutual Funds (Open- or Closed End); </a:t>
            </a:r>
            <a:r>
              <a:rPr lang="en-US" sz="1800" dirty="0">
                <a:cs typeface="Times New Roman" pitchFamily="18" charset="0"/>
              </a:rPr>
              <a:t>An investment vehicle made up of a pool of funds collected from more than 1 investor for the purpose of investing in securities such as stocks, bonds, money market instruments and similar assets. The fund's capital are invested in underlying investment objects in an attempt to produce capital gains and income for the fund's investors. A mutual fund's portfolio is structured and maintained to match the investment objectives stated in its prospectus/PPM.</a:t>
            </a:r>
          </a:p>
          <a:p>
            <a:pPr algn="just">
              <a:lnSpc>
                <a:spcPct val="80000"/>
              </a:lnSpc>
              <a:buFont typeface="Wingdings" panose="05000000000000000000" pitchFamily="2" charset="2"/>
              <a:buNone/>
              <a:defRPr/>
            </a:pPr>
            <a:endParaRPr lang="en-US" sz="1800" dirty="0">
              <a:cs typeface="Times New Roman" pitchFamily="18" charset="0"/>
            </a:endParaRPr>
          </a:p>
          <a:p>
            <a:pPr algn="just">
              <a:lnSpc>
                <a:spcPct val="80000"/>
              </a:lnSpc>
              <a:defRPr/>
            </a:pPr>
            <a:r>
              <a:rPr lang="en-US" sz="1800" dirty="0">
                <a:cs typeface="Times New Roman" pitchFamily="18" charset="0"/>
              </a:rPr>
              <a:t>Main Advantage of investing in Mutual Funds: Mutual Funds provide small investors access to professionally managed, diversified portfolios of equities, bonds and other securities, which would be quite difficult (if not impossible) to create with a small amount of capital. Each shareholder participates proportionally in the gain or loss of the fund. Mutual fund units, or shares, are issued and can typically be purchased or redeemed as needed at the fund's current net asset value (NAV) per share.</a:t>
            </a:r>
          </a:p>
          <a:p>
            <a:pPr algn="just">
              <a:lnSpc>
                <a:spcPct val="80000"/>
              </a:lnSpc>
              <a:defRPr/>
            </a:pPr>
            <a:endParaRPr lang="en-US" sz="1800" dirty="0">
              <a:cs typeface="Times New Roman" pitchFamily="18" charset="0"/>
            </a:endParaRPr>
          </a:p>
          <a:p>
            <a:pPr algn="just">
              <a:lnSpc>
                <a:spcPct val="80000"/>
              </a:lnSpc>
              <a:defRPr/>
            </a:pPr>
            <a:r>
              <a:rPr lang="en-US" sz="1800" dirty="0">
                <a:cs typeface="Times New Roman" pitchFamily="18" charset="0"/>
              </a:rPr>
              <a:t>Main Disadvantage of investing in Mutual Funds: High expense ratios and sales charges, and prone to abusive practices by fund managers.</a:t>
            </a:r>
          </a:p>
          <a:p>
            <a:pPr>
              <a:lnSpc>
                <a:spcPct val="80000"/>
              </a:lnSpc>
              <a:defRPr/>
            </a:pPr>
            <a:endParaRPr lang="en-US" sz="2800" dirty="0">
              <a:solidFill>
                <a:srgbClr val="7C172C"/>
              </a:solidFill>
            </a:endParaRPr>
          </a:p>
        </p:txBody>
      </p:sp>
    </p:spTree>
    <p:extLst>
      <p:ext uri="{BB962C8B-B14F-4D97-AF65-F5344CB8AC3E}">
        <p14:creationId xmlns:p14="http://schemas.microsoft.com/office/powerpoint/2010/main" val="1351475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15900" y="6535738"/>
            <a:ext cx="6324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sp>
        <p:nvSpPr>
          <p:cNvPr id="7" name="Rectangle 3">
            <a:extLst>
              <a:ext uri="{FF2B5EF4-FFF2-40B4-BE49-F238E27FC236}">
                <a16:creationId xmlns:a16="http://schemas.microsoft.com/office/drawing/2014/main" id="{1F4681FD-2865-87E3-89F5-313B4D565EB1}"/>
              </a:ext>
            </a:extLst>
          </p:cNvPr>
          <p:cNvSpPr txBox="1">
            <a:spLocks noChangeArrowheads="1"/>
          </p:cNvSpPr>
          <p:nvPr/>
        </p:nvSpPr>
        <p:spPr>
          <a:xfrm>
            <a:off x="383310" y="2041235"/>
            <a:ext cx="8077200" cy="412865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endParaRPr lang="en-US" sz="1800" dirty="0">
              <a:solidFill>
                <a:schemeClr val="bg1"/>
              </a:solidFill>
              <a:latin typeface="+mj-lt"/>
              <a:cs typeface="Times New Roman" pitchFamily="18" charset="0"/>
            </a:endParaRPr>
          </a:p>
        </p:txBody>
      </p:sp>
      <p:sp>
        <p:nvSpPr>
          <p:cNvPr id="2" name="Title 1">
            <a:extLst>
              <a:ext uri="{FF2B5EF4-FFF2-40B4-BE49-F238E27FC236}">
                <a16:creationId xmlns:a16="http://schemas.microsoft.com/office/drawing/2014/main" id="{8B5726E6-9AFC-8CE9-1631-8F7FFEDE4353}"/>
              </a:ext>
            </a:extLst>
          </p:cNvPr>
          <p:cNvSpPr txBox="1">
            <a:spLocks/>
          </p:cNvSpPr>
          <p:nvPr/>
        </p:nvSpPr>
        <p:spPr>
          <a:xfrm>
            <a:off x="583648" y="198340"/>
            <a:ext cx="6203373" cy="9795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cs typeface="Times New Roman" pitchFamily="18" charset="0"/>
              </a:rPr>
              <a:t>Most Common Fund Structures</a:t>
            </a:r>
          </a:p>
          <a:p>
            <a:pPr algn="l">
              <a:defRPr/>
            </a:pPr>
            <a:r>
              <a:rPr lang="en-US" sz="2800" dirty="0">
                <a:cs typeface="Times New Roman" pitchFamily="18" charset="0"/>
              </a:rPr>
              <a:t>…..cont’d</a:t>
            </a:r>
            <a:endParaRPr lang="en-US" sz="2800" dirty="0"/>
          </a:p>
        </p:txBody>
      </p:sp>
      <p:sp>
        <p:nvSpPr>
          <p:cNvPr id="8" name="Content Placeholder 2">
            <a:extLst>
              <a:ext uri="{FF2B5EF4-FFF2-40B4-BE49-F238E27FC236}">
                <a16:creationId xmlns:a16="http://schemas.microsoft.com/office/drawing/2014/main" id="{1996A263-6A6A-BAD4-B721-90B4DC36AD43}"/>
              </a:ext>
            </a:extLst>
          </p:cNvPr>
          <p:cNvSpPr txBox="1">
            <a:spLocks/>
          </p:cNvSpPr>
          <p:nvPr/>
        </p:nvSpPr>
        <p:spPr>
          <a:xfrm>
            <a:off x="458355" y="1451913"/>
            <a:ext cx="8227290" cy="4799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80000"/>
              </a:lnSpc>
              <a:buNone/>
              <a:defRPr/>
            </a:pPr>
            <a:endParaRPr lang="en-US" sz="1400" dirty="0">
              <a:solidFill>
                <a:schemeClr val="bg1"/>
              </a:solidFill>
              <a:latin typeface="+mj-lt"/>
              <a:cs typeface="Times New Roman" pitchFamily="18" charset="0"/>
            </a:endParaRPr>
          </a:p>
          <a:p>
            <a:pPr algn="just">
              <a:lnSpc>
                <a:spcPct val="80000"/>
              </a:lnSpc>
              <a:defRPr/>
            </a:pPr>
            <a:r>
              <a:rPr lang="en-US" sz="1400" b="1" dirty="0">
                <a:latin typeface="+mj-lt"/>
                <a:cs typeface="Times New Roman" pitchFamily="18" charset="0"/>
              </a:rPr>
              <a:t>Hedge Funds: </a:t>
            </a:r>
            <a:r>
              <a:rPr lang="en-US" sz="1400" dirty="0">
                <a:latin typeface="+mj-lt"/>
                <a:cs typeface="Times New Roman" pitchFamily="18" charset="0"/>
              </a:rPr>
              <a:t>An aggressively managed portfolio of investments that uses advanced investment strategies such as leverage, long, short and derivative positions in both domestic and international markets with the goal of generating high returns (either in an absolute sense or over a specified market benchmark). </a:t>
            </a:r>
          </a:p>
          <a:p>
            <a:pPr marL="0" indent="0" algn="just">
              <a:lnSpc>
                <a:spcPct val="80000"/>
              </a:lnSpc>
              <a:buNone/>
              <a:defRPr/>
            </a:pPr>
            <a:endParaRPr lang="en-US" sz="1400" dirty="0">
              <a:latin typeface="+mj-lt"/>
              <a:cs typeface="Times New Roman" pitchFamily="18" charset="0"/>
            </a:endParaRPr>
          </a:p>
          <a:p>
            <a:pPr marL="400050" lvl="1" indent="0" algn="just">
              <a:lnSpc>
                <a:spcPct val="80000"/>
              </a:lnSpc>
              <a:buNone/>
              <a:defRPr/>
            </a:pPr>
            <a:r>
              <a:rPr lang="en-US" sz="1400" dirty="0">
                <a:latin typeface="+mj-lt"/>
                <a:cs typeface="Times New Roman" pitchFamily="18" charset="0"/>
              </a:rPr>
              <a:t>Legally, hedge funds are most often set up as private investment partnerships that are open to a limited number of investors and require a very large initial minimum investment. Investments in hedge funds are illiquid as they often require investors  to keep their money in the fund for at least one year. For the most part, hedge funds (unlike mutual funds) are unregulated because they cater to sophisticated investors</a:t>
            </a:r>
            <a:br>
              <a:rPr lang="en-US" sz="1400" dirty="0">
                <a:latin typeface="+mj-lt"/>
                <a:cs typeface="Times New Roman" pitchFamily="18" charset="0"/>
              </a:rPr>
            </a:br>
            <a:r>
              <a:rPr lang="en-US" sz="1400" dirty="0">
                <a:latin typeface="+mj-lt"/>
                <a:cs typeface="Times New Roman" pitchFamily="18" charset="0"/>
              </a:rPr>
              <a:t>It is important to note that </a:t>
            </a:r>
            <a:r>
              <a:rPr lang="en-US" sz="1400" u="sng" dirty="0">
                <a:latin typeface="+mj-lt"/>
                <a:cs typeface="Times New Roman" pitchFamily="18" charset="0"/>
              </a:rPr>
              <a:t>hedging</a:t>
            </a:r>
            <a:r>
              <a:rPr lang="en-US" sz="1400" dirty="0">
                <a:latin typeface="+mj-lt"/>
                <a:cs typeface="Times New Roman" pitchFamily="18" charset="0"/>
              </a:rPr>
              <a:t> is actually the practice of attempting to reduce risk, but the goal of most </a:t>
            </a:r>
            <a:r>
              <a:rPr lang="en-US" sz="1400" u="sng" dirty="0">
                <a:latin typeface="+mj-lt"/>
                <a:cs typeface="Times New Roman" pitchFamily="18" charset="0"/>
              </a:rPr>
              <a:t>hedge funds is to maximize return on investment by taking on more risks</a:t>
            </a:r>
            <a:r>
              <a:rPr lang="en-US" sz="1400" dirty="0">
                <a:latin typeface="+mj-lt"/>
                <a:cs typeface="Times New Roman" pitchFamily="18" charset="0"/>
              </a:rPr>
              <a:t>.</a:t>
            </a:r>
            <a:endParaRPr lang="en-US" sz="1400" u="sng" dirty="0">
              <a:latin typeface="+mj-lt"/>
              <a:cs typeface="Times New Roman" pitchFamily="18" charset="0"/>
            </a:endParaRPr>
          </a:p>
          <a:p>
            <a:pPr marL="400050" lvl="1" indent="0" algn="just">
              <a:lnSpc>
                <a:spcPct val="80000"/>
              </a:lnSpc>
              <a:buNone/>
              <a:defRPr/>
            </a:pPr>
            <a:endParaRPr lang="en-US" sz="1400" b="1" u="sng" dirty="0">
              <a:solidFill>
                <a:prstClr val="black"/>
              </a:solidFill>
              <a:latin typeface="+mj-lt"/>
              <a:cs typeface="Times New Roman" pitchFamily="18" charset="0"/>
            </a:endParaRPr>
          </a:p>
          <a:p>
            <a:pPr marL="400050" lvl="1" indent="0" algn="just">
              <a:lnSpc>
                <a:spcPct val="80000"/>
              </a:lnSpc>
              <a:buNone/>
              <a:defRPr/>
            </a:pPr>
            <a:endParaRPr lang="en-US" sz="1400" b="1" u="sng" dirty="0">
              <a:solidFill>
                <a:prstClr val="black"/>
              </a:solidFill>
              <a:latin typeface="+mj-lt"/>
              <a:cs typeface="Times New Roman" pitchFamily="18" charset="0"/>
            </a:endParaRPr>
          </a:p>
          <a:p>
            <a:pPr>
              <a:lnSpc>
                <a:spcPct val="80000"/>
              </a:lnSpc>
              <a:defRPr/>
            </a:pPr>
            <a:r>
              <a:rPr lang="en-US" sz="1600" b="1" dirty="0">
                <a:cs typeface="Times New Roman" pitchFamily="18" charset="0"/>
              </a:rPr>
              <a:t>Exchange Traded Funds (new trend):</a:t>
            </a:r>
          </a:p>
          <a:p>
            <a:pPr>
              <a:lnSpc>
                <a:spcPct val="80000"/>
              </a:lnSpc>
              <a:buFont typeface="Wingdings" panose="05000000000000000000" pitchFamily="2" charset="2"/>
              <a:buNone/>
              <a:defRPr/>
            </a:pPr>
            <a:r>
              <a:rPr lang="en-US" sz="1600" dirty="0">
                <a:cs typeface="Times New Roman" pitchFamily="18" charset="0"/>
              </a:rPr>
              <a:t>	A security that tracks an index, a commodity or a basket of assets like an index fund, but trades like a stock on an exchange. ETFs experience price changes throughout the day as they are bought and sold. Because it trades like a stock, an ETF does not have its net asset value (NAV) calculated every day like a mutual fund does. </a:t>
            </a:r>
            <a:endParaRPr kumimoji="0" lang="en-US" sz="1400" b="0" i="0" u="none" strike="noStrike" kern="1200" cap="none" spc="0" normalizeH="0" baseline="0" noProof="0" dirty="0">
              <a:ln>
                <a:noFill/>
              </a:ln>
              <a:solidFill>
                <a:prstClr val="black"/>
              </a:solidFill>
              <a:effectLst/>
              <a:uLnTx/>
              <a:uFillTx/>
              <a:latin typeface="+mj-lt"/>
              <a:ea typeface="+mn-ea"/>
              <a:cs typeface="Times New Roman" pitchFamily="18" charset="0"/>
            </a:endParaRPr>
          </a:p>
          <a:p>
            <a:pPr>
              <a:defRPr/>
            </a:pP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8334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15900" y="6535738"/>
            <a:ext cx="6324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a:ln>
                  <a:noFill/>
                </a:ln>
                <a:solidFill>
                  <a:srgbClr val="A7A9AC"/>
                </a:solidFill>
                <a:effectLst/>
                <a:uLnTx/>
                <a:uFillTx/>
                <a:latin typeface="Century Gothic"/>
                <a:ea typeface="ＭＳ Ｐゴシック" charset="0"/>
                <a:cs typeface="Century Gothic"/>
              </a:rPr>
              <a:t>Qatar Financial Centre </a:t>
            </a:r>
            <a:r>
              <a:rPr kumimoji="0" lang="en-US" sz="1000" b="1" i="0" u="none" strike="noStrike" kern="1200" cap="none" spc="0" normalizeH="0" baseline="0" noProof="0">
                <a:ln>
                  <a:noFill/>
                </a:ln>
                <a:solidFill>
                  <a:srgbClr val="A7A9AC"/>
                </a:solidFill>
                <a:effectLst/>
                <a:uLnTx/>
                <a:uFillTx/>
                <a:latin typeface="Century Gothic"/>
                <a:ea typeface="ＭＳ Ｐゴシック" charset="0"/>
                <a:cs typeface="Century Gothic"/>
              </a:rPr>
              <a:t>Regulatory Authority</a:t>
            </a:r>
            <a:endParaRPr kumimoji="0" lang="en-US" sz="1000" b="0" i="0" u="none" strike="noStrike" kern="1200" cap="none" spc="0" normalizeH="0" baseline="0" noProof="0">
              <a:ln>
                <a:noFill/>
              </a:ln>
              <a:solidFill>
                <a:prstClr val="black"/>
              </a:solidFill>
              <a:effectLst/>
              <a:uLnTx/>
              <a:uFillTx/>
              <a:latin typeface="Century Gothic"/>
              <a:ea typeface="ＭＳ Ｐゴシック" charset="0"/>
              <a:cs typeface="Century Gothic"/>
            </a:endParaRPr>
          </a:p>
        </p:txBody>
      </p:sp>
      <p:sp>
        <p:nvSpPr>
          <p:cNvPr id="7" name="Rectangle 3">
            <a:extLst>
              <a:ext uri="{FF2B5EF4-FFF2-40B4-BE49-F238E27FC236}">
                <a16:creationId xmlns:a16="http://schemas.microsoft.com/office/drawing/2014/main" id="{1F4681FD-2865-87E3-89F5-313B4D565EB1}"/>
              </a:ext>
            </a:extLst>
          </p:cNvPr>
          <p:cNvSpPr txBox="1">
            <a:spLocks noChangeArrowheads="1"/>
          </p:cNvSpPr>
          <p:nvPr/>
        </p:nvSpPr>
        <p:spPr>
          <a:xfrm>
            <a:off x="383310" y="2041235"/>
            <a:ext cx="8077200" cy="412865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Times New Roman" pitchFamily="18" charset="0"/>
            </a:endParaRPr>
          </a:p>
        </p:txBody>
      </p:sp>
      <p:sp>
        <p:nvSpPr>
          <p:cNvPr id="2" name="Title 1">
            <a:extLst>
              <a:ext uri="{FF2B5EF4-FFF2-40B4-BE49-F238E27FC236}">
                <a16:creationId xmlns:a16="http://schemas.microsoft.com/office/drawing/2014/main" id="{8B5726E6-9AFC-8CE9-1631-8F7FFEDE4353}"/>
              </a:ext>
            </a:extLst>
          </p:cNvPr>
          <p:cNvSpPr txBox="1">
            <a:spLocks/>
          </p:cNvSpPr>
          <p:nvPr/>
        </p:nvSpPr>
        <p:spPr>
          <a:xfrm>
            <a:off x="553831" y="389001"/>
            <a:ext cx="6203373" cy="9795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effectLst/>
                <a:uLnTx/>
                <a:uFillTx/>
                <a:latin typeface="Century Gothic"/>
                <a:ea typeface="+mj-ea"/>
                <a:cs typeface="Times New Roman" pitchFamily="18" charset="0"/>
              </a:rPr>
              <a:t>Most Common Fund Structures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effectLst/>
                <a:uLnTx/>
                <a:uFillTx/>
                <a:latin typeface="Century Gothic"/>
                <a:ea typeface="+mj-ea"/>
                <a:cs typeface="Times New Roman" pitchFamily="18" charset="0"/>
              </a:rPr>
              <a:t>…..cont’d</a:t>
            </a:r>
            <a:endParaRPr kumimoji="0" lang="en-US" sz="2800" b="0" i="0" u="none" strike="noStrike" kern="1200" cap="none" spc="0" normalizeH="0" baseline="0" noProof="0" dirty="0">
              <a:ln>
                <a:noFill/>
              </a:ln>
              <a:effectLst/>
              <a:uLnTx/>
              <a:uFillTx/>
              <a:latin typeface="Century Gothic"/>
              <a:ea typeface="+mj-ea"/>
              <a:cs typeface="+mj-cs"/>
            </a:endParaRPr>
          </a:p>
        </p:txBody>
      </p:sp>
      <p:sp>
        <p:nvSpPr>
          <p:cNvPr id="8" name="Content Placeholder 2">
            <a:extLst>
              <a:ext uri="{FF2B5EF4-FFF2-40B4-BE49-F238E27FC236}">
                <a16:creationId xmlns:a16="http://schemas.microsoft.com/office/drawing/2014/main" id="{1996A263-6A6A-BAD4-B721-90B4DC36AD43}"/>
              </a:ext>
            </a:extLst>
          </p:cNvPr>
          <p:cNvSpPr txBox="1">
            <a:spLocks/>
          </p:cNvSpPr>
          <p:nvPr/>
        </p:nvSpPr>
        <p:spPr>
          <a:xfrm>
            <a:off x="383310" y="1452905"/>
            <a:ext cx="8227290" cy="44357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80000"/>
              </a:lnSpc>
              <a:spcBef>
                <a:spcPct val="20000"/>
              </a:spcBef>
              <a:spcAft>
                <a:spcPct val="0"/>
              </a:spcAft>
              <a:buClr>
                <a:srgbClr val="FFFFCC"/>
              </a:buClr>
              <a:buSzPct val="70000"/>
              <a:buFont typeface="Wingdings" panose="05000000000000000000" pitchFamily="2" charset="2"/>
              <a:buChar char="n"/>
              <a:tabLst/>
              <a:defRPr/>
            </a:pPr>
            <a:endParaRPr kumimoji="0" lang="en-US" sz="2000" b="0" i="0" u="none" strike="noStrike" kern="0" cap="none" spc="0" normalizeH="0" baseline="0" noProof="0" dirty="0">
              <a:ln>
                <a:noFill/>
              </a:ln>
              <a:solidFill>
                <a:schemeClr val="bg1"/>
              </a:solidFill>
              <a:uLnTx/>
              <a:uFillTx/>
              <a:ea typeface="+mn-ea"/>
              <a:cs typeface="Times New Roman" pitchFamily="18" charset="0"/>
            </a:endParaRPr>
          </a:p>
          <a:p>
            <a:pPr marL="342900" marR="0" lvl="0" indent="-342900" algn="l" defTabSz="914400" rtl="0" eaLnBrk="1" fontAlgn="base" latinLnBrk="0" hangingPunct="1">
              <a:lnSpc>
                <a:spcPct val="80000"/>
              </a:lnSpc>
              <a:spcBef>
                <a:spcPct val="20000"/>
              </a:spcBef>
              <a:spcAft>
                <a:spcPct val="0"/>
              </a:spcAft>
              <a:buClr>
                <a:srgbClr val="FFFFCC"/>
              </a:buClr>
              <a:buSzPct val="70000"/>
              <a:buFont typeface="Wingdings" panose="05000000000000000000" pitchFamily="2" charset="2"/>
              <a:buChar char="n"/>
              <a:tabLst/>
              <a:defRPr/>
            </a:pPr>
            <a:r>
              <a:rPr kumimoji="0" lang="en-US" sz="2000" b="0" i="0" u="none" strike="noStrike" kern="0" cap="none" spc="0" normalizeH="0" baseline="0" noProof="0" dirty="0">
                <a:ln>
                  <a:noFill/>
                </a:ln>
                <a:uLnTx/>
                <a:uFillTx/>
                <a:ea typeface="+mn-ea"/>
                <a:cs typeface="Times New Roman" pitchFamily="18" charset="0"/>
              </a:rPr>
              <a:t>Fund of Funds (</a:t>
            </a:r>
            <a:r>
              <a:rPr kumimoji="0" lang="en-US" sz="2000" b="0" i="0" u="none" strike="noStrike" kern="0" cap="none" spc="0" normalizeH="0" baseline="0" noProof="0" dirty="0" err="1">
                <a:ln>
                  <a:noFill/>
                </a:ln>
                <a:uLnTx/>
                <a:uFillTx/>
                <a:ea typeface="+mn-ea"/>
                <a:cs typeface="Times New Roman" pitchFamily="18" charset="0"/>
              </a:rPr>
              <a:t>FoF</a:t>
            </a:r>
            <a:r>
              <a:rPr kumimoji="0" lang="en-US" sz="2000" b="0" i="0" u="none" strike="noStrike" kern="0" cap="none" spc="0" normalizeH="0" baseline="0" noProof="0" dirty="0">
                <a:ln>
                  <a:noFill/>
                </a:ln>
                <a:uLnTx/>
                <a:uFillTx/>
                <a:ea typeface="+mn-ea"/>
                <a:cs typeface="Times New Roman" pitchFamily="18" charset="0"/>
              </a:rPr>
              <a:t>): </a:t>
            </a:r>
            <a:r>
              <a:rPr kumimoji="0" lang="en-US" sz="1600" b="0" i="0" u="none" strike="noStrike" kern="0" cap="none" spc="0" normalizeH="0" baseline="0" noProof="0" dirty="0">
                <a:ln>
                  <a:noFill/>
                </a:ln>
                <a:uLnTx/>
                <a:uFillTx/>
                <a:ea typeface="+mn-ea"/>
                <a:cs typeface="Times New Roman" pitchFamily="18" charset="0"/>
              </a:rPr>
              <a:t>A mutual fund that invests in other mutual funds. This method is sometimes known as "multi-management". A </a:t>
            </a:r>
            <a:r>
              <a:rPr kumimoji="0" lang="en-US" sz="1600" b="0" i="0" u="none" strike="noStrike" kern="0" cap="none" spc="0" normalizeH="0" baseline="0" noProof="0" dirty="0" err="1">
                <a:ln>
                  <a:noFill/>
                </a:ln>
                <a:uLnTx/>
                <a:uFillTx/>
                <a:ea typeface="+mn-ea"/>
                <a:cs typeface="Times New Roman" pitchFamily="18" charset="0"/>
              </a:rPr>
              <a:t>FoF</a:t>
            </a:r>
            <a:r>
              <a:rPr kumimoji="0" lang="en-US" sz="1600" b="0" i="0" u="none" strike="noStrike" kern="0" cap="none" spc="0" normalizeH="0" baseline="0" noProof="0" dirty="0">
                <a:ln>
                  <a:noFill/>
                </a:ln>
                <a:uLnTx/>
                <a:uFillTx/>
                <a:ea typeface="+mn-ea"/>
                <a:cs typeface="Times New Roman" pitchFamily="18" charset="0"/>
              </a:rPr>
              <a:t> allows investors to achieve a broad diversification and an appropriate asset allocation with investments in a variety of fund categories that are all wrapped up into one fund. </a:t>
            </a:r>
          </a:p>
          <a:p>
            <a:pPr marL="342900" marR="0" lvl="0" indent="-342900" algn="l" defTabSz="914400" rtl="0" eaLnBrk="1" fontAlgn="base" latinLnBrk="0" hangingPunct="1">
              <a:lnSpc>
                <a:spcPct val="80000"/>
              </a:lnSpc>
              <a:spcBef>
                <a:spcPct val="20000"/>
              </a:spcBef>
              <a:spcAft>
                <a:spcPct val="0"/>
              </a:spcAft>
              <a:buClr>
                <a:srgbClr val="FFFFCC"/>
              </a:buClr>
              <a:buSzPct val="70000"/>
              <a:buFont typeface="Wingdings" panose="05000000000000000000" pitchFamily="2" charset="2"/>
              <a:buChar char="n"/>
              <a:tabLst/>
              <a:defRPr/>
            </a:pPr>
            <a:endParaRPr kumimoji="0" lang="en-US" sz="1600" b="0" i="0" u="none" strike="noStrike" kern="0" cap="none" spc="0" normalizeH="0" baseline="0" noProof="0" dirty="0">
              <a:ln>
                <a:noFill/>
              </a:ln>
              <a:uLnTx/>
              <a:uFillTx/>
              <a:ea typeface="+mn-ea"/>
              <a:cs typeface="Times New Roman" pitchFamily="18" charset="0"/>
            </a:endParaRPr>
          </a:p>
          <a:p>
            <a:pPr marL="342900" marR="0" lvl="0" indent="-342900" algn="l" defTabSz="914400" rtl="0" eaLnBrk="1" fontAlgn="base" latinLnBrk="0" hangingPunct="1">
              <a:lnSpc>
                <a:spcPct val="80000"/>
              </a:lnSpc>
              <a:spcBef>
                <a:spcPct val="20000"/>
              </a:spcBef>
              <a:spcAft>
                <a:spcPct val="0"/>
              </a:spcAft>
              <a:buClr>
                <a:srgbClr val="FFFFCC"/>
              </a:buClr>
              <a:buSzPct val="70000"/>
              <a:buFont typeface="Wingdings" panose="05000000000000000000" pitchFamily="2" charset="2"/>
              <a:buChar char="n"/>
              <a:tabLst/>
              <a:defRPr/>
            </a:pPr>
            <a:r>
              <a:rPr kumimoji="0" lang="en-US" sz="2000" b="0" i="0" u="none" strike="noStrike" kern="0" cap="none" spc="0" normalizeH="0" baseline="0" noProof="0" dirty="0">
                <a:ln>
                  <a:noFill/>
                </a:ln>
                <a:uLnTx/>
                <a:uFillTx/>
                <a:ea typeface="+mn-ea"/>
                <a:cs typeface="Times New Roman" pitchFamily="18" charset="0"/>
              </a:rPr>
              <a:t>Master – Feeder Funds (Type of </a:t>
            </a:r>
            <a:r>
              <a:rPr kumimoji="0" lang="en-US" sz="2000" b="0" i="0" u="none" strike="noStrike" kern="0" cap="none" spc="0" normalizeH="0" baseline="0" noProof="0" dirty="0" err="1">
                <a:ln>
                  <a:noFill/>
                </a:ln>
                <a:uLnTx/>
                <a:uFillTx/>
                <a:ea typeface="+mn-ea"/>
                <a:cs typeface="Times New Roman" pitchFamily="18" charset="0"/>
              </a:rPr>
              <a:t>FoF</a:t>
            </a:r>
            <a:r>
              <a:rPr kumimoji="0" lang="en-US" sz="2000" b="0" i="0" u="none" strike="noStrike" kern="0" cap="none" spc="0" normalizeH="0" baseline="0" noProof="0" dirty="0">
                <a:ln>
                  <a:noFill/>
                </a:ln>
                <a:uLnTx/>
                <a:uFillTx/>
                <a:ea typeface="+mn-ea"/>
                <a:cs typeface="Times New Roman" pitchFamily="18" charset="0"/>
              </a:rPr>
              <a:t>)</a:t>
            </a:r>
          </a:p>
          <a:p>
            <a:pPr marL="742950" marR="0" lvl="1" indent="-285750" algn="l" defTabSz="914400" rtl="0" eaLnBrk="1" fontAlgn="base" latinLnBrk="0" hangingPunct="1">
              <a:lnSpc>
                <a:spcPct val="80000"/>
              </a:lnSpc>
              <a:spcBef>
                <a:spcPct val="20000"/>
              </a:spcBef>
              <a:spcAft>
                <a:spcPct val="0"/>
              </a:spcAft>
              <a:buClr>
                <a:srgbClr val="FFFFFF"/>
              </a:buClr>
              <a:buSzTx/>
              <a:buFontTx/>
              <a:buChar char="–"/>
              <a:tabLst/>
              <a:defRPr/>
            </a:pPr>
            <a:r>
              <a:rPr kumimoji="0" lang="en-US" sz="1800" b="0" i="0" u="none" strike="noStrike" kern="0" cap="none" spc="0" normalizeH="0" baseline="0" noProof="0" dirty="0">
                <a:ln>
                  <a:noFill/>
                </a:ln>
                <a:uLnTx/>
                <a:uFillTx/>
                <a:cs typeface="Times New Roman" pitchFamily="18" charset="0"/>
              </a:rPr>
              <a:t>Feeder Fund: </a:t>
            </a:r>
            <a:r>
              <a:rPr kumimoji="0" lang="en-US" sz="1600" b="0" i="0" u="none" strike="noStrike" kern="0" cap="none" spc="0" normalizeH="0" baseline="0" noProof="0" dirty="0">
                <a:ln>
                  <a:noFill/>
                </a:ln>
                <a:uLnTx/>
                <a:uFillTx/>
                <a:cs typeface="Times New Roman" pitchFamily="18" charset="0"/>
              </a:rPr>
              <a:t>A fund that conducts virtually all of its investing through another fund (called the master fund). This is similar to a fund-of-funds arrangement, except that the master fund manager is responsible for managing the underlying investments. Often, an onshore feeder fund will invest in an offshore master fund. This is done so that the foreign master fund can gain a tax advantage for the domestic investors. </a:t>
            </a:r>
          </a:p>
          <a:p>
            <a:pPr marL="742950" marR="0" lvl="1" indent="-285750" algn="l" defTabSz="914400" rtl="0" eaLnBrk="1" fontAlgn="base" latinLnBrk="0" hangingPunct="1">
              <a:lnSpc>
                <a:spcPct val="80000"/>
              </a:lnSpc>
              <a:spcBef>
                <a:spcPct val="20000"/>
              </a:spcBef>
              <a:spcAft>
                <a:spcPct val="0"/>
              </a:spcAft>
              <a:buClr>
                <a:srgbClr val="FFFFFF"/>
              </a:buClr>
              <a:buSzTx/>
              <a:buFontTx/>
              <a:buChar char="–"/>
              <a:tabLst/>
              <a:defRPr/>
            </a:pPr>
            <a:r>
              <a:rPr kumimoji="0" lang="en-US" sz="1800" b="0" i="0" u="none" strike="noStrike" kern="0" cap="none" spc="0" normalizeH="0" baseline="0" noProof="0" dirty="0">
                <a:ln>
                  <a:noFill/>
                </a:ln>
                <a:uLnTx/>
                <a:uFillTx/>
                <a:cs typeface="Times New Roman" pitchFamily="18" charset="0"/>
              </a:rPr>
              <a:t>Master Fund</a:t>
            </a:r>
            <a:r>
              <a:rPr kumimoji="0" lang="en-US" sz="1600" b="0" i="0" u="none" strike="noStrike" kern="0" cap="none" spc="0" normalizeH="0" baseline="0" noProof="0" dirty="0">
                <a:ln>
                  <a:noFill/>
                </a:ln>
                <a:uLnTx/>
                <a:uFillTx/>
                <a:cs typeface="Times New Roman" pitchFamily="18" charset="0"/>
              </a:rPr>
              <a:t>: An investment vehicle that enables individual investors to invest money into one or more underlying investments that are operated by professional managers. shares would be sold to the public only by the feeder fund, but invested through the corresponding master fund</a:t>
            </a:r>
          </a:p>
          <a:p>
            <a:pPr marL="742950" marR="0" lvl="1" indent="-285750" algn="l" defTabSz="914400" rtl="0" eaLnBrk="1" fontAlgn="base" latinLnBrk="0" hangingPunct="1">
              <a:lnSpc>
                <a:spcPct val="80000"/>
              </a:lnSpc>
              <a:spcBef>
                <a:spcPct val="20000"/>
              </a:spcBef>
              <a:spcAft>
                <a:spcPct val="0"/>
              </a:spcAft>
              <a:buClr>
                <a:srgbClr val="FFFFFF"/>
              </a:buClr>
              <a:buSzTx/>
              <a:buFontTx/>
              <a:buChar char="–"/>
              <a:tabLst/>
              <a:defRPr/>
            </a:pPr>
            <a:endParaRPr kumimoji="0" lang="en-US" sz="1600" b="0" i="0" u="none" strike="noStrike" kern="0" cap="none" spc="0" normalizeH="0" baseline="0" noProof="0" dirty="0">
              <a:ln>
                <a:noFill/>
              </a:ln>
              <a:effectLst>
                <a:outerShdw blurRad="38100" dist="38100" dir="2700000" algn="tl">
                  <a:srgbClr val="000000"/>
                </a:outerShdw>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7665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6CBC60B-8721-B498-A3A3-9C65098CF46B}"/>
              </a:ext>
            </a:extLst>
          </p:cNvPr>
          <p:cNvSpPr txBox="1"/>
          <p:nvPr/>
        </p:nvSpPr>
        <p:spPr>
          <a:xfrm>
            <a:off x="281709" y="2223307"/>
            <a:ext cx="4507344" cy="2746842"/>
          </a:xfrm>
          <a:prstGeom prst="rect">
            <a:avLst/>
          </a:prstGeom>
          <a:noFill/>
        </p:spPr>
        <p:txBody>
          <a:bodyPr wrap="square">
            <a:spAutoFit/>
          </a:bodyPr>
          <a:lstStyle/>
          <a:p>
            <a:pPr marR="0" lvl="0" algn="just">
              <a:lnSpc>
                <a:spcPct val="107000"/>
              </a:lnSpc>
              <a:spcBef>
                <a:spcPts val="0"/>
              </a:spcBef>
              <a:spcAft>
                <a:spcPts val="800"/>
              </a:spcAft>
            </a:pPr>
            <a:r>
              <a:rPr lang="en-GB" sz="1300" b="1" i="1" dirty="0">
                <a:effectLst/>
                <a:latin typeface="Century Gothic" panose="020B0502020202020204" pitchFamily="34" charset="0"/>
                <a:ea typeface="Calibri" panose="020F0502020204030204" pitchFamily="34" charset="0"/>
                <a:cs typeface="Times New Roman" panose="02020603050405020304" pitchFamily="18" charset="0"/>
              </a:rPr>
              <a:t>Investment Manager</a:t>
            </a:r>
            <a:r>
              <a:rPr lang="en-GB" sz="1300" dirty="0">
                <a:effectLst/>
                <a:latin typeface="Century Gothic" panose="020B0502020202020204" pitchFamily="34"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Font typeface="Wingdings" panose="05000000000000000000" pitchFamily="2" charset="2"/>
              <a:buChar char=""/>
            </a:pPr>
            <a:r>
              <a:rPr lang="en-GB" sz="1300" dirty="0">
                <a:effectLst/>
                <a:latin typeface="Century Gothic" panose="020B0502020202020204" pitchFamily="34" charset="0"/>
                <a:ea typeface="Calibri" panose="020F0502020204030204" pitchFamily="34" charset="0"/>
                <a:cs typeface="Times New Roman" panose="02020603050405020304" pitchFamily="18" charset="0"/>
              </a:rPr>
              <a:t>An investment manager is a person or organization that makes investment decisions about portfolios of securities on behalf of clients under the investment objectives and parameters the client has defined. </a:t>
            </a:r>
          </a:p>
          <a:p>
            <a:pPr marL="342900" marR="0" lvl="0" indent="-342900" algn="just">
              <a:lnSpc>
                <a:spcPct val="107000"/>
              </a:lnSpc>
              <a:spcBef>
                <a:spcPts val="0"/>
              </a:spcBef>
              <a:spcAft>
                <a:spcPts val="0"/>
              </a:spcAft>
              <a:buFont typeface="Wingdings" panose="05000000000000000000" pitchFamily="2" charset="2"/>
              <a:buChar char=""/>
            </a:pPr>
            <a:r>
              <a:rPr lang="en-GB" sz="1300" dirty="0">
                <a:effectLst/>
                <a:latin typeface="Century Gothic" panose="020B0502020202020204" pitchFamily="34" charset="0"/>
                <a:ea typeface="Calibri" panose="020F0502020204030204" pitchFamily="34" charset="0"/>
                <a:cs typeface="Times New Roman" panose="02020603050405020304" pitchFamily="18" charset="0"/>
              </a:rPr>
              <a:t>An investment manager may handle all activities associated with the management of client portfolios, from day-to-day buying and selling of securities to portfolio monitoring, transaction settlement, performance measurement, and regulatory and client reporting.</a:t>
            </a:r>
          </a:p>
        </p:txBody>
      </p:sp>
      <p:sp>
        <p:nvSpPr>
          <p:cNvPr id="7" name="TextBox 6">
            <a:extLst>
              <a:ext uri="{FF2B5EF4-FFF2-40B4-BE49-F238E27FC236}">
                <a16:creationId xmlns:a16="http://schemas.microsoft.com/office/drawing/2014/main" id="{5CE81A11-978C-217B-63CA-5D76107FEA5D}"/>
              </a:ext>
            </a:extLst>
          </p:cNvPr>
          <p:cNvSpPr txBox="1"/>
          <p:nvPr/>
        </p:nvSpPr>
        <p:spPr>
          <a:xfrm>
            <a:off x="4865108" y="2445448"/>
            <a:ext cx="4096618" cy="2617704"/>
          </a:xfrm>
          <a:prstGeom prst="rect">
            <a:avLst/>
          </a:prstGeom>
          <a:noFill/>
        </p:spPr>
        <p:txBody>
          <a:bodyPr wrap="square">
            <a:spAutoFit/>
          </a:bodyPr>
          <a:lstStyle/>
          <a:p>
            <a:pPr marR="0" lvl="0" algn="just">
              <a:lnSpc>
                <a:spcPct val="107000"/>
              </a:lnSpc>
              <a:spcBef>
                <a:spcPts val="0"/>
              </a:spcBef>
              <a:spcAft>
                <a:spcPts val="800"/>
              </a:spcAft>
            </a:pPr>
            <a:r>
              <a:rPr lang="en-US" sz="1300" b="1" i="1" dirty="0">
                <a:solidFill>
                  <a:srgbClr val="7C172C"/>
                </a:solidFill>
                <a:effectLst/>
                <a:latin typeface="Century Gothic" panose="020B0502020202020204" pitchFamily="34" charset="0"/>
                <a:ea typeface="Calibri" panose="020F0502020204030204" pitchFamily="34" charset="0"/>
                <a:cs typeface="Times New Roman" panose="02020603050405020304" pitchFamily="18" charset="0"/>
              </a:rPr>
              <a:t>Key activities for risk categorization purposes:</a:t>
            </a:r>
          </a:p>
          <a:p>
            <a:pPr marR="0" lvl="0" algn="just">
              <a:lnSpc>
                <a:spcPct val="107000"/>
              </a:lnSpc>
              <a:spcBef>
                <a:spcPts val="0"/>
              </a:spcBef>
              <a:spcAft>
                <a:spcPts val="800"/>
              </a:spcAft>
            </a:pPr>
            <a:r>
              <a:rPr lang="en-US" sz="1300" b="1" i="1" dirty="0">
                <a:solidFill>
                  <a:srgbClr val="7C172C"/>
                </a:solidFill>
                <a:latin typeface="Century Gothic" panose="020B0502020202020204" pitchFamily="34" charset="0"/>
                <a:cs typeface="Times New Roman" panose="02020603050405020304" pitchFamily="18" charset="0"/>
              </a:rPr>
              <a:t>-client profiling</a:t>
            </a:r>
          </a:p>
          <a:p>
            <a:pPr marR="0" lvl="0" algn="just">
              <a:lnSpc>
                <a:spcPct val="107000"/>
              </a:lnSpc>
              <a:spcBef>
                <a:spcPts val="0"/>
              </a:spcBef>
              <a:spcAft>
                <a:spcPts val="800"/>
              </a:spcAft>
            </a:pPr>
            <a:r>
              <a:rPr lang="en-US" sz="1300" b="1" i="1" dirty="0">
                <a:solidFill>
                  <a:srgbClr val="7C172C"/>
                </a:solidFill>
                <a:latin typeface="Century Gothic" panose="020B0502020202020204" pitchFamily="34" charset="0"/>
                <a:cs typeface="Times New Roman" panose="02020603050405020304" pitchFamily="18" charset="0"/>
              </a:rPr>
              <a:t>-monitoring and keeping investment strategies</a:t>
            </a:r>
          </a:p>
          <a:p>
            <a:pPr marR="0" lvl="0" algn="just">
              <a:lnSpc>
                <a:spcPct val="107000"/>
              </a:lnSpc>
              <a:spcBef>
                <a:spcPts val="0"/>
              </a:spcBef>
              <a:spcAft>
                <a:spcPts val="800"/>
              </a:spcAft>
            </a:pPr>
            <a:r>
              <a:rPr lang="en-US" sz="1300" b="1" i="1" dirty="0">
                <a:solidFill>
                  <a:srgbClr val="7C172C"/>
                </a:solidFill>
                <a:latin typeface="Century Gothic" panose="020B0502020202020204" pitchFamily="34" charset="0"/>
                <a:cs typeface="Times New Roman" panose="02020603050405020304" pitchFamily="18" charset="0"/>
              </a:rPr>
              <a:t>-handling in accordance with clients’ objectives</a:t>
            </a:r>
          </a:p>
          <a:p>
            <a:pPr marR="0" lvl="0" algn="just">
              <a:lnSpc>
                <a:spcPct val="107000"/>
              </a:lnSpc>
              <a:spcBef>
                <a:spcPts val="0"/>
              </a:spcBef>
              <a:spcAft>
                <a:spcPts val="800"/>
              </a:spcAft>
            </a:pPr>
            <a:r>
              <a:rPr lang="en-US" sz="1300" b="1" i="1" dirty="0">
                <a:solidFill>
                  <a:srgbClr val="7C172C"/>
                </a:solidFill>
                <a:latin typeface="Century Gothic" panose="020B0502020202020204" pitchFamily="34" charset="0"/>
                <a:cs typeface="Times New Roman" panose="02020603050405020304" pitchFamily="18" charset="0"/>
              </a:rPr>
              <a:t>-acting in the best interest of clients</a:t>
            </a:r>
          </a:p>
          <a:p>
            <a:pPr marR="0" lvl="0" algn="just">
              <a:lnSpc>
                <a:spcPct val="107000"/>
              </a:lnSpc>
              <a:spcBef>
                <a:spcPts val="0"/>
              </a:spcBef>
              <a:spcAft>
                <a:spcPts val="800"/>
              </a:spcAft>
            </a:pPr>
            <a:r>
              <a:rPr lang="en-US" sz="1300" b="1" i="1" dirty="0">
                <a:solidFill>
                  <a:srgbClr val="7C172C"/>
                </a:solidFill>
                <a:latin typeface="Century Gothic" panose="020B0502020202020204" pitchFamily="34" charset="0"/>
                <a:cs typeface="Times New Roman" panose="02020603050405020304" pitchFamily="18" charset="0"/>
              </a:rPr>
              <a:t>**strong internal controls/suitability/transparency</a:t>
            </a:r>
            <a:endParaRPr lang="en-US" sz="1300" b="1" dirty="0">
              <a:solidFill>
                <a:srgbClr val="7C172C"/>
              </a:solidFill>
              <a:latin typeface="Century Gothic" panose="020B0502020202020204" pitchFamily="34" charset="0"/>
              <a:cs typeface="Times New Roman" panose="02020603050405020304" pitchFamily="18" charset="0"/>
            </a:endParaRPr>
          </a:p>
          <a:p>
            <a:pPr algn="just">
              <a:lnSpc>
                <a:spcPct val="107000"/>
              </a:lnSpc>
            </a:pPr>
            <a:endParaRPr lang="en-US" sz="1300" dirty="0">
              <a:solidFill>
                <a:srgbClr val="7C172C"/>
              </a:solidFill>
              <a:latin typeface="Century Gothic" panose="020B0502020202020204" pitchFamily="34" charset="0"/>
              <a:cs typeface="Times New Roman" panose="02020603050405020304" pitchFamily="18" charset="0"/>
            </a:endParaRPr>
          </a:p>
          <a:p>
            <a:pPr algn="just">
              <a:lnSpc>
                <a:spcPct val="107000"/>
              </a:lnSpc>
            </a:pPr>
            <a:endParaRPr lang="en-US" sz="1300" dirty="0">
              <a:solidFill>
                <a:srgbClr val="7C172C"/>
              </a:solidFill>
              <a:latin typeface="Century Gothic" panose="020B0502020202020204" pitchFamily="34" charset="0"/>
              <a:cs typeface="Times New Roman" panose="02020603050405020304" pitchFamily="18" charset="0"/>
            </a:endParaRPr>
          </a:p>
          <a:p>
            <a:pPr algn="just">
              <a:lnSpc>
                <a:spcPct val="107000"/>
              </a:lnSpc>
            </a:pPr>
            <a:endParaRPr lang="en-GB" sz="1300" dirty="0">
              <a:solidFill>
                <a:srgbClr val="7C172C"/>
              </a:solidFill>
              <a:latin typeface="Century Gothic" panose="020B050202020202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58736638-38AA-8F8A-A0EC-E57B72DA3CB2}"/>
              </a:ext>
            </a:extLst>
          </p:cNvPr>
          <p:cNvSpPr txBox="1">
            <a:spLocks/>
          </p:cNvSpPr>
          <p:nvPr/>
        </p:nvSpPr>
        <p:spPr>
          <a:xfrm>
            <a:off x="281709" y="374074"/>
            <a:ext cx="6631708" cy="7989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600" dirty="0">
                <a:cs typeface="Times New Roman" pitchFamily="18" charset="0"/>
              </a:rPr>
              <a:t>Key Roles and responsibilities</a:t>
            </a:r>
          </a:p>
        </p:txBody>
      </p:sp>
    </p:spTree>
    <p:extLst>
      <p:ext uri="{BB962C8B-B14F-4D97-AF65-F5344CB8AC3E}">
        <p14:creationId xmlns:p14="http://schemas.microsoft.com/office/powerpoint/2010/main" val="1520399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15900" y="6535738"/>
            <a:ext cx="6324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a:ln>
                  <a:noFill/>
                </a:ln>
                <a:solidFill>
                  <a:srgbClr val="A7A9AC"/>
                </a:solidFill>
                <a:effectLst/>
                <a:uLnTx/>
                <a:uFillTx/>
                <a:latin typeface="Century Gothic"/>
                <a:ea typeface="ＭＳ Ｐゴシック" charset="0"/>
                <a:cs typeface="Century Gothic"/>
              </a:rPr>
              <a:t>Qatar Financial Centre </a:t>
            </a:r>
            <a:r>
              <a:rPr kumimoji="0" lang="en-US" sz="1000" b="1" i="0" u="none" strike="noStrike" kern="1200" cap="none" spc="0" normalizeH="0" baseline="0" noProof="0">
                <a:ln>
                  <a:noFill/>
                </a:ln>
                <a:solidFill>
                  <a:srgbClr val="A7A9AC"/>
                </a:solidFill>
                <a:effectLst/>
                <a:uLnTx/>
                <a:uFillTx/>
                <a:latin typeface="Century Gothic"/>
                <a:ea typeface="ＭＳ Ｐゴシック" charset="0"/>
                <a:cs typeface="Century Gothic"/>
              </a:rPr>
              <a:t>Regulatory Authority</a:t>
            </a:r>
            <a:endParaRPr kumimoji="0" lang="en-US" sz="1000" b="0" i="0" u="none" strike="noStrike" kern="1200" cap="none" spc="0" normalizeH="0" baseline="0" noProof="0">
              <a:ln>
                <a:noFill/>
              </a:ln>
              <a:solidFill>
                <a:prstClr val="black"/>
              </a:solidFill>
              <a:effectLst/>
              <a:uLnTx/>
              <a:uFillTx/>
              <a:latin typeface="Century Gothic"/>
              <a:ea typeface="ＭＳ Ｐゴシック" charset="0"/>
              <a:cs typeface="Century Gothic"/>
            </a:endParaRPr>
          </a:p>
        </p:txBody>
      </p:sp>
      <p:sp>
        <p:nvSpPr>
          <p:cNvPr id="7" name="Rectangle 3">
            <a:extLst>
              <a:ext uri="{FF2B5EF4-FFF2-40B4-BE49-F238E27FC236}">
                <a16:creationId xmlns:a16="http://schemas.microsoft.com/office/drawing/2014/main" id="{1F4681FD-2865-87E3-89F5-313B4D565EB1}"/>
              </a:ext>
            </a:extLst>
          </p:cNvPr>
          <p:cNvSpPr txBox="1">
            <a:spLocks noChangeArrowheads="1"/>
          </p:cNvSpPr>
          <p:nvPr/>
        </p:nvSpPr>
        <p:spPr>
          <a:xfrm>
            <a:off x="1646382" y="1883812"/>
            <a:ext cx="8077200" cy="412865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Times New Roman" pitchFamily="18" charset="0"/>
            </a:endParaRPr>
          </a:p>
        </p:txBody>
      </p:sp>
      <p:sp>
        <p:nvSpPr>
          <p:cNvPr id="2" name="Title 1">
            <a:extLst>
              <a:ext uri="{FF2B5EF4-FFF2-40B4-BE49-F238E27FC236}">
                <a16:creationId xmlns:a16="http://schemas.microsoft.com/office/drawing/2014/main" id="{8B5726E6-9AFC-8CE9-1631-8F7FFEDE4353}"/>
              </a:ext>
            </a:extLst>
          </p:cNvPr>
          <p:cNvSpPr txBox="1">
            <a:spLocks/>
          </p:cNvSpPr>
          <p:nvPr/>
        </p:nvSpPr>
        <p:spPr>
          <a:xfrm>
            <a:off x="215900" y="381002"/>
            <a:ext cx="6157191" cy="9795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a:ea typeface="+mj-ea"/>
              <a:cs typeface="+mj-cs"/>
            </a:endParaRPr>
          </a:p>
        </p:txBody>
      </p:sp>
      <p:sp>
        <p:nvSpPr>
          <p:cNvPr id="8" name="Content Placeholder 2">
            <a:extLst>
              <a:ext uri="{FF2B5EF4-FFF2-40B4-BE49-F238E27FC236}">
                <a16:creationId xmlns:a16="http://schemas.microsoft.com/office/drawing/2014/main" id="{1996A263-6A6A-BAD4-B721-90B4DC36AD43}"/>
              </a:ext>
            </a:extLst>
          </p:cNvPr>
          <p:cNvSpPr txBox="1">
            <a:spLocks/>
          </p:cNvSpPr>
          <p:nvPr/>
        </p:nvSpPr>
        <p:spPr>
          <a:xfrm>
            <a:off x="2537691" y="2140856"/>
            <a:ext cx="8227290" cy="443576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Title 1">
            <a:extLst>
              <a:ext uri="{FF2B5EF4-FFF2-40B4-BE49-F238E27FC236}">
                <a16:creationId xmlns:a16="http://schemas.microsoft.com/office/drawing/2014/main" id="{B70F7A56-1729-3932-B847-862B98140CC0}"/>
              </a:ext>
            </a:extLst>
          </p:cNvPr>
          <p:cNvSpPr txBox="1">
            <a:spLocks/>
          </p:cNvSpPr>
          <p:nvPr/>
        </p:nvSpPr>
        <p:spPr>
          <a:xfrm>
            <a:off x="304801" y="96983"/>
            <a:ext cx="6157191" cy="11037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a:ln>
                  <a:noFill/>
                </a:ln>
                <a:effectLst/>
                <a:uLnTx/>
                <a:uFillTx/>
                <a:latin typeface="Century Gothic"/>
                <a:ea typeface="+mj-ea"/>
                <a:cs typeface="Times New Roman" pitchFamily="18" charset="0"/>
              </a:rPr>
              <a:t>Key Roles and responsibilities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a:ln>
                  <a:noFill/>
                </a:ln>
                <a:effectLst/>
                <a:uLnTx/>
                <a:uFillTx/>
                <a:latin typeface="Century Gothic"/>
                <a:ea typeface="+mj-ea"/>
                <a:cs typeface="Times New Roman" pitchFamily="18" charset="0"/>
              </a:rPr>
              <a:t>(contd.)</a:t>
            </a:r>
          </a:p>
        </p:txBody>
      </p:sp>
      <p:sp>
        <p:nvSpPr>
          <p:cNvPr id="6" name="TextBox 5">
            <a:extLst>
              <a:ext uri="{FF2B5EF4-FFF2-40B4-BE49-F238E27FC236}">
                <a16:creationId xmlns:a16="http://schemas.microsoft.com/office/drawing/2014/main" id="{98819E23-8707-FC9B-1044-E6C31623CAAD}"/>
              </a:ext>
            </a:extLst>
          </p:cNvPr>
          <p:cNvSpPr txBox="1"/>
          <p:nvPr/>
        </p:nvSpPr>
        <p:spPr>
          <a:xfrm>
            <a:off x="304801" y="1617586"/>
            <a:ext cx="8298872" cy="3391441"/>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Century Gothic"/>
                <a:ea typeface="+mn-ea"/>
                <a:cs typeface="Times New Roman" pitchFamily="18" charset="0"/>
              </a:rPr>
              <a:t>Investment Advisor: </a:t>
            </a:r>
            <a:r>
              <a:rPr kumimoji="0" lang="en-US" sz="2000" b="0" i="0" u="none" strike="noStrike" kern="1200" cap="none" spc="0" normalizeH="0" baseline="0" noProof="0" dirty="0">
                <a:ln>
                  <a:noFill/>
                </a:ln>
                <a:effectLst/>
                <a:uLnTx/>
                <a:uFillTx/>
                <a:latin typeface="Century Gothic"/>
                <a:ea typeface="+mn-ea"/>
                <a:cs typeface="Times New Roman" pitchFamily="18" charset="0"/>
              </a:rPr>
              <a:t>any person or group that makes investment recommendations or conducts securities analysis in return for a fee, whether through direct management of client assets or via written publications. </a:t>
            </a:r>
            <a:br>
              <a:rPr kumimoji="0" lang="en-US" sz="2000" b="0" i="0" u="none" strike="noStrike" kern="1200" cap="none" spc="0" normalizeH="0" baseline="0" noProof="0" dirty="0">
                <a:ln>
                  <a:noFill/>
                </a:ln>
                <a:effectLst/>
                <a:uLnTx/>
                <a:uFillTx/>
                <a:latin typeface="Century Gothic"/>
                <a:ea typeface="+mn-ea"/>
                <a:cs typeface="+mn-cs"/>
              </a:rPr>
            </a:br>
            <a:endParaRPr kumimoji="0" lang="en-US" sz="2000" b="0" i="0" u="none" strike="noStrike" kern="1200" cap="none" spc="0" normalizeH="0" baseline="0" noProof="0" dirty="0">
              <a:ln>
                <a:noFill/>
              </a:ln>
              <a:effectLst/>
              <a:uLnTx/>
              <a:uFillTx/>
              <a:latin typeface="Century Gothic"/>
              <a:ea typeface="+mn-ea"/>
              <a:cs typeface="Times New Roman"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Century Gothic" panose="020B0502020202020204" pitchFamily="34" charset="0"/>
              <a:buChar char="-"/>
              <a:tabLst/>
              <a:defRPr/>
            </a:pPr>
            <a:endParaRPr kumimoji="0" lang="en-GB" sz="1800" b="0"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300" b="1" i="1"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Times New Roman" panose="02020603050405020304" pitchFamily="18" charset="0"/>
              </a:rPr>
              <a:t>Key activities for risk categorization purposes:</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300" b="1" i="1" u="none" strike="noStrike" kern="1200" cap="none" spc="0" normalizeH="0" baseline="0" noProof="0" dirty="0">
                <a:ln>
                  <a:noFill/>
                </a:ln>
                <a:effectLst/>
                <a:uLnTx/>
                <a:uFillTx/>
                <a:latin typeface="Century Gothic" panose="020B0502020202020204" pitchFamily="34" charset="0"/>
                <a:ea typeface="+mn-ea"/>
                <a:cs typeface="Times New Roman" panose="02020603050405020304" pitchFamily="18" charset="0"/>
              </a:rPr>
              <a:t>-Analytics and Advisory services</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300" b="1" i="1" u="none" strike="noStrike" kern="1200" cap="none" spc="0" normalizeH="0" baseline="0" noProof="0" dirty="0">
                <a:ln>
                  <a:noFill/>
                </a:ln>
                <a:effectLst/>
                <a:uLnTx/>
                <a:uFillTx/>
                <a:latin typeface="Century Gothic" panose="020B0502020202020204" pitchFamily="34" charset="0"/>
                <a:ea typeface="+mn-ea"/>
                <a:cs typeface="Times New Roman" panose="02020603050405020304" pitchFamily="18" charset="0"/>
              </a:rPr>
              <a:t>-Fee-based activities</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300" b="1" i="1" dirty="0">
                <a:latin typeface="Century Gothic" panose="020B0502020202020204" pitchFamily="34" charset="0"/>
                <a:cs typeface="Times New Roman" panose="02020603050405020304" pitchFamily="18" charset="0"/>
              </a:rPr>
              <a:t>-Client profiling</a:t>
            </a:r>
            <a:endParaRPr kumimoji="0" lang="en-US" sz="1300" b="1" i="1" u="none" strike="noStrike" kern="1200" cap="none" spc="0" normalizeH="0" baseline="0" noProof="0" dirty="0">
              <a:ln>
                <a:noFill/>
              </a:ln>
              <a:effectLst/>
              <a:uLnTx/>
              <a:uFillTx/>
              <a:latin typeface="Century Gothic" panose="020B0502020202020204" pitchFamily="34" charset="0"/>
              <a:ea typeface="+mn-ea"/>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300" b="1" i="1" u="none" strike="noStrike" kern="1200" cap="none" spc="0" normalizeH="0" baseline="0" noProof="0" dirty="0">
                <a:ln>
                  <a:noFill/>
                </a:ln>
                <a:effectLst/>
                <a:uLnTx/>
                <a:uFillTx/>
                <a:latin typeface="Century Gothic" panose="020B0502020202020204" pitchFamily="34" charset="0"/>
                <a:ea typeface="+mn-ea"/>
                <a:cs typeface="Times New Roman" panose="02020603050405020304" pitchFamily="18" charset="0"/>
              </a:rPr>
              <a:t>**strong internal controls/Fiduciary duty/</a:t>
            </a:r>
            <a:r>
              <a:rPr kumimoji="0" lang="en-US" sz="1300" b="1" i="1" u="none" strike="noStrike" kern="1200" cap="none" spc="0" normalizeH="0" baseline="0" noProof="0" dirty="0" err="1">
                <a:ln>
                  <a:noFill/>
                </a:ln>
                <a:effectLst/>
                <a:uLnTx/>
                <a:uFillTx/>
                <a:latin typeface="Century Gothic" panose="020B0502020202020204" pitchFamily="34" charset="0"/>
                <a:ea typeface="+mn-ea"/>
                <a:cs typeface="Times New Roman" panose="02020603050405020304" pitchFamily="18" charset="0"/>
              </a:rPr>
              <a:t>CoI</a:t>
            </a:r>
            <a:r>
              <a:rPr kumimoji="0" lang="en-US" sz="1300" b="1" i="1" u="none" strike="noStrike" kern="1200" cap="none" spc="0" normalizeH="0" baseline="0" noProof="0" dirty="0">
                <a:ln>
                  <a:noFill/>
                </a:ln>
                <a:effectLst/>
                <a:uLnTx/>
                <a:uFillTx/>
                <a:latin typeface="Century Gothic" panose="020B0502020202020204" pitchFamily="34" charset="0"/>
                <a:ea typeface="+mn-ea"/>
                <a:cs typeface="Times New Roman" panose="02020603050405020304" pitchFamily="18" charset="0"/>
              </a:rPr>
              <a:t> </a:t>
            </a:r>
            <a:endParaRPr kumimoji="0" lang="en-GB" sz="1800" b="0"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781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15900" y="6535738"/>
            <a:ext cx="6324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sp>
        <p:nvSpPr>
          <p:cNvPr id="7" name="Rectangle 3">
            <a:extLst>
              <a:ext uri="{FF2B5EF4-FFF2-40B4-BE49-F238E27FC236}">
                <a16:creationId xmlns:a16="http://schemas.microsoft.com/office/drawing/2014/main" id="{1F4681FD-2865-87E3-89F5-313B4D565EB1}"/>
              </a:ext>
            </a:extLst>
          </p:cNvPr>
          <p:cNvSpPr txBox="1">
            <a:spLocks noChangeArrowheads="1"/>
          </p:cNvSpPr>
          <p:nvPr/>
        </p:nvSpPr>
        <p:spPr>
          <a:xfrm>
            <a:off x="383310" y="2041235"/>
            <a:ext cx="8077200" cy="412865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endParaRPr lang="en-US" sz="1800" dirty="0">
              <a:solidFill>
                <a:schemeClr val="bg1"/>
              </a:solidFill>
              <a:latin typeface="+mj-lt"/>
              <a:cs typeface="Times New Roman" pitchFamily="18" charset="0"/>
            </a:endParaRPr>
          </a:p>
        </p:txBody>
      </p:sp>
      <p:sp>
        <p:nvSpPr>
          <p:cNvPr id="2" name="Title 1">
            <a:extLst>
              <a:ext uri="{FF2B5EF4-FFF2-40B4-BE49-F238E27FC236}">
                <a16:creationId xmlns:a16="http://schemas.microsoft.com/office/drawing/2014/main" id="{8B5726E6-9AFC-8CE9-1631-8F7FFEDE4353}"/>
              </a:ext>
            </a:extLst>
          </p:cNvPr>
          <p:cNvSpPr txBox="1">
            <a:spLocks/>
          </p:cNvSpPr>
          <p:nvPr/>
        </p:nvSpPr>
        <p:spPr>
          <a:xfrm>
            <a:off x="215900" y="381002"/>
            <a:ext cx="6157191" cy="9795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dirty="0"/>
          </a:p>
        </p:txBody>
      </p:sp>
      <p:sp>
        <p:nvSpPr>
          <p:cNvPr id="8" name="Content Placeholder 2">
            <a:extLst>
              <a:ext uri="{FF2B5EF4-FFF2-40B4-BE49-F238E27FC236}">
                <a16:creationId xmlns:a16="http://schemas.microsoft.com/office/drawing/2014/main" id="{1996A263-6A6A-BAD4-B721-90B4DC36AD43}"/>
              </a:ext>
            </a:extLst>
          </p:cNvPr>
          <p:cNvSpPr txBox="1">
            <a:spLocks/>
          </p:cNvSpPr>
          <p:nvPr/>
        </p:nvSpPr>
        <p:spPr>
          <a:xfrm>
            <a:off x="383310" y="2041234"/>
            <a:ext cx="8227290" cy="443576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US" dirty="0">
              <a:solidFill>
                <a:schemeClr val="bg1"/>
              </a:solidFill>
              <a:latin typeface="Times New Roman" pitchFamily="18" charset="0"/>
              <a:cs typeface="Times New Roman" pitchFamily="18" charset="0"/>
            </a:endParaRPr>
          </a:p>
        </p:txBody>
      </p:sp>
      <p:sp>
        <p:nvSpPr>
          <p:cNvPr id="3" name="Title 1">
            <a:extLst>
              <a:ext uri="{FF2B5EF4-FFF2-40B4-BE49-F238E27FC236}">
                <a16:creationId xmlns:a16="http://schemas.microsoft.com/office/drawing/2014/main" id="{B70F7A56-1729-3932-B847-862B98140CC0}"/>
              </a:ext>
            </a:extLst>
          </p:cNvPr>
          <p:cNvSpPr txBox="1">
            <a:spLocks/>
          </p:cNvSpPr>
          <p:nvPr/>
        </p:nvSpPr>
        <p:spPr>
          <a:xfrm>
            <a:off x="304801" y="96983"/>
            <a:ext cx="6157191" cy="11037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400" dirty="0">
                <a:cs typeface="Times New Roman" pitchFamily="18" charset="0"/>
              </a:rPr>
              <a:t>Key Roles and responsibilities</a:t>
            </a:r>
          </a:p>
          <a:p>
            <a:pPr algn="l">
              <a:defRPr/>
            </a:pPr>
            <a:r>
              <a:rPr lang="en-US" sz="3400" dirty="0">
                <a:cs typeface="Times New Roman" pitchFamily="18" charset="0"/>
              </a:rPr>
              <a:t>(contd.)</a:t>
            </a:r>
          </a:p>
        </p:txBody>
      </p:sp>
      <p:sp>
        <p:nvSpPr>
          <p:cNvPr id="6" name="TextBox 5">
            <a:extLst>
              <a:ext uri="{FF2B5EF4-FFF2-40B4-BE49-F238E27FC236}">
                <a16:creationId xmlns:a16="http://schemas.microsoft.com/office/drawing/2014/main" id="{98819E23-8707-FC9B-1044-E6C31623CAAD}"/>
              </a:ext>
            </a:extLst>
          </p:cNvPr>
          <p:cNvSpPr txBox="1"/>
          <p:nvPr/>
        </p:nvSpPr>
        <p:spPr>
          <a:xfrm>
            <a:off x="383310" y="2041233"/>
            <a:ext cx="8298872" cy="4405117"/>
          </a:xfrm>
          <a:prstGeom prst="rect">
            <a:avLst/>
          </a:prstGeom>
          <a:noFill/>
        </p:spPr>
        <p:txBody>
          <a:bodyPr wrap="square">
            <a:spAutoFit/>
          </a:bodyPr>
          <a:lstStyle/>
          <a:p>
            <a:pPr marR="0" lvl="0" algn="just">
              <a:lnSpc>
                <a:spcPct val="107000"/>
              </a:lnSpc>
              <a:spcBef>
                <a:spcPts val="0"/>
              </a:spcBef>
              <a:spcAft>
                <a:spcPts val="800"/>
              </a:spcAft>
            </a:pPr>
            <a:r>
              <a:rPr lang="en-GB"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Broker/Dealer</a:t>
            </a:r>
            <a:endParaRPr lang="en-GB"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Wingdings" panose="05000000000000000000" pitchFamily="2" charset="2"/>
              <a:buChar char="Ø"/>
            </a:pPr>
            <a:r>
              <a:rPr lang="en-GB"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Broker</a:t>
            </a:r>
            <a:r>
              <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 A broker is an </a:t>
            </a:r>
            <a:r>
              <a:rPr lang="en-GB"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individual or firm</a:t>
            </a:r>
            <a:r>
              <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that </a:t>
            </a:r>
            <a:r>
              <a:rPr lang="en-GB"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acts as an intermediary between an investor and a securities exchange</a:t>
            </a:r>
            <a:r>
              <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Because securities exchanges only accept orders from individuals or firms who are members of that exchange, individual traders and investors need the services of exchange members.</a:t>
            </a:r>
          </a:p>
          <a:p>
            <a:pPr marL="285750" marR="0" indent="-285750" algn="just">
              <a:lnSpc>
                <a:spcPct val="107000"/>
              </a:lnSpc>
              <a:spcBef>
                <a:spcPts val="0"/>
              </a:spcBef>
              <a:spcAft>
                <a:spcPts val="800"/>
              </a:spcAft>
              <a:buFont typeface="Wingdings" panose="05000000000000000000" pitchFamily="2" charset="2"/>
              <a:buChar char="Ø"/>
            </a:pPr>
            <a:r>
              <a:rPr lang="en-GB"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Dealer </a:t>
            </a:r>
            <a:r>
              <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 Dealer acts as a </a:t>
            </a:r>
            <a:r>
              <a:rPr lang="en-GB"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principal in trading for its own account</a:t>
            </a:r>
            <a:r>
              <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as opposed to a broker who acts as an agent who executes orders on behalf of its clients. Dealers are important figures in the market. They make markets in securities, underwrite securities, and provide investment services to investors. </a:t>
            </a:r>
          </a:p>
          <a:p>
            <a:pPr marR="0" algn="just">
              <a:lnSpc>
                <a:spcPct val="107000"/>
              </a:lnSpc>
              <a:spcBef>
                <a:spcPts val="0"/>
              </a:spcBef>
              <a:spcAft>
                <a:spcPts val="800"/>
              </a:spcAft>
            </a:pPr>
            <a:endParaRPr lang="en-GB" sz="1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r>
              <a:rPr lang="en-GB" sz="1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Broker/Dealer</a:t>
            </a:r>
            <a:r>
              <a:rPr lang="en-GB"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 is a </a:t>
            </a:r>
            <a:r>
              <a:rPr lang="en-GB" sz="1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financial entity</a:t>
            </a:r>
            <a:r>
              <a:rPr lang="en-GB"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that is engaged with </a:t>
            </a:r>
            <a:r>
              <a:rPr lang="en-GB" sz="1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trading securities on behalf of clients, but which may also trade for itself</a:t>
            </a:r>
            <a:r>
              <a:rPr lang="en-GB"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 broker-dealer is </a:t>
            </a:r>
            <a:r>
              <a:rPr lang="en-GB" sz="1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acting as a broker or agent</a:t>
            </a:r>
            <a:r>
              <a:rPr lang="en-GB"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when it </a:t>
            </a:r>
            <a:r>
              <a:rPr lang="en-GB" sz="1400" b="1" u="sng"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executes orders on behalf of its clients</a:t>
            </a:r>
            <a:r>
              <a:rPr lang="en-GB"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and as a </a:t>
            </a:r>
            <a:r>
              <a:rPr lang="en-GB" sz="1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dealer or principal</a:t>
            </a:r>
            <a:r>
              <a:rPr lang="en-GB"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when it </a:t>
            </a:r>
            <a:r>
              <a:rPr lang="en-GB" sz="1400" b="1" u="sng"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trades for its own account</a:t>
            </a:r>
            <a:r>
              <a:rPr lang="en-GB"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t>
            </a:r>
          </a:p>
          <a:p>
            <a:pPr marL="342900" marR="0" lvl="0" indent="-342900" algn="just">
              <a:lnSpc>
                <a:spcPct val="107000"/>
              </a:lnSpc>
              <a:spcBef>
                <a:spcPts val="0"/>
              </a:spcBef>
              <a:spcAft>
                <a:spcPts val="0"/>
              </a:spcAft>
              <a:buFont typeface="Century Gothic" panose="020B0502020202020204" pitchFamily="34" charset="0"/>
              <a:buChar char="-"/>
            </a:pPr>
            <a:endPar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7897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E4145E-B513-4BE4-9D0D-D237591F16A7}"/>
              </a:ext>
            </a:extLst>
          </p:cNvPr>
          <p:cNvSpPr txBox="1"/>
          <p:nvPr/>
        </p:nvSpPr>
        <p:spPr>
          <a:xfrm>
            <a:off x="785091" y="3152308"/>
            <a:ext cx="2826327" cy="1754326"/>
          </a:xfrm>
          <a:prstGeom prst="rect">
            <a:avLst/>
          </a:prstGeom>
          <a:noFill/>
        </p:spPr>
        <p:txBody>
          <a:bodyPr wrap="square" rtlCol="0">
            <a:spAutoFit/>
          </a:bodyPr>
          <a:lstStyle/>
          <a:p>
            <a:pPr marL="285750" indent="-285750">
              <a:buFontTx/>
              <a:buChar char="-"/>
            </a:pPr>
            <a:r>
              <a:rPr lang="en-US">
                <a:solidFill>
                  <a:schemeClr val="bg1"/>
                </a:solidFill>
              </a:rPr>
              <a:t>ESS</a:t>
            </a:r>
          </a:p>
          <a:p>
            <a:endParaRPr lang="en-US">
              <a:solidFill>
                <a:schemeClr val="bg1"/>
              </a:solidFill>
            </a:endParaRPr>
          </a:p>
          <a:p>
            <a:pPr marL="285750" indent="-285750">
              <a:buFontTx/>
              <a:buChar char="-"/>
            </a:pPr>
            <a:r>
              <a:rPr lang="en-US">
                <a:solidFill>
                  <a:schemeClr val="bg1"/>
                </a:solidFill>
              </a:rPr>
              <a:t>FIRMS</a:t>
            </a:r>
          </a:p>
          <a:p>
            <a:endParaRPr lang="en-US">
              <a:solidFill>
                <a:schemeClr val="bg1"/>
              </a:solidFill>
            </a:endParaRPr>
          </a:p>
          <a:p>
            <a:pPr marL="285750" indent="-285750">
              <a:buFontTx/>
              <a:buChar char="-"/>
            </a:pPr>
            <a:r>
              <a:rPr lang="en-US">
                <a:solidFill>
                  <a:schemeClr val="bg1"/>
                </a:solidFill>
              </a:rPr>
              <a:t>Public Register</a:t>
            </a:r>
          </a:p>
          <a:p>
            <a:pPr marL="285750" indent="-285750">
              <a:buFontTx/>
              <a:buChar char="-"/>
            </a:pPr>
            <a:endParaRPr lang="en-GB"/>
          </a:p>
        </p:txBody>
      </p:sp>
      <p:sp>
        <p:nvSpPr>
          <p:cNvPr id="5" name="Rectangle 2">
            <a:extLst>
              <a:ext uri="{FF2B5EF4-FFF2-40B4-BE49-F238E27FC236}">
                <a16:creationId xmlns:a16="http://schemas.microsoft.com/office/drawing/2014/main" id="{24F273EA-4DA5-E373-D764-CD7255EC018F}"/>
              </a:ext>
            </a:extLst>
          </p:cNvPr>
          <p:cNvSpPr txBox="1">
            <a:spLocks noChangeArrowheads="1"/>
          </p:cNvSpPr>
          <p:nvPr/>
        </p:nvSpPr>
        <p:spPr>
          <a:xfrm>
            <a:off x="212436" y="193963"/>
            <a:ext cx="6779492" cy="97905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3200" dirty="0">
              <a:cs typeface="Times New Roman" pitchFamily="18" charset="0"/>
            </a:endParaRPr>
          </a:p>
        </p:txBody>
      </p:sp>
      <p:sp>
        <p:nvSpPr>
          <p:cNvPr id="6" name="Rectangle 3">
            <a:extLst>
              <a:ext uri="{FF2B5EF4-FFF2-40B4-BE49-F238E27FC236}">
                <a16:creationId xmlns:a16="http://schemas.microsoft.com/office/drawing/2014/main" id="{A182BE73-2223-05A7-45E9-E5EE045EFA2A}"/>
              </a:ext>
            </a:extLst>
          </p:cNvPr>
          <p:cNvSpPr txBox="1">
            <a:spLocks noChangeArrowheads="1"/>
          </p:cNvSpPr>
          <p:nvPr/>
        </p:nvSpPr>
        <p:spPr>
          <a:xfrm>
            <a:off x="323273" y="1482437"/>
            <a:ext cx="8488217" cy="472541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defRPr/>
            </a:pPr>
            <a:endParaRPr lang="en-US" sz="2800" dirty="0"/>
          </a:p>
        </p:txBody>
      </p:sp>
      <p:sp>
        <p:nvSpPr>
          <p:cNvPr id="7" name="Title 1">
            <a:extLst>
              <a:ext uri="{FF2B5EF4-FFF2-40B4-BE49-F238E27FC236}">
                <a16:creationId xmlns:a16="http://schemas.microsoft.com/office/drawing/2014/main" id="{B8D071C5-B075-BE76-792E-09CA4B4F84AC}"/>
              </a:ext>
            </a:extLst>
          </p:cNvPr>
          <p:cNvSpPr txBox="1">
            <a:spLocks/>
          </p:cNvSpPr>
          <p:nvPr/>
        </p:nvSpPr>
        <p:spPr>
          <a:xfrm>
            <a:off x="304801" y="96983"/>
            <a:ext cx="7065817" cy="11037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a:cs typeface="Times New Roman" pitchFamily="18" charset="0"/>
              </a:rPr>
              <a:t>Abusive and Market Manipulation Practices</a:t>
            </a:r>
          </a:p>
        </p:txBody>
      </p:sp>
      <p:sp>
        <p:nvSpPr>
          <p:cNvPr id="9" name="Content Placeholder 2">
            <a:extLst>
              <a:ext uri="{FF2B5EF4-FFF2-40B4-BE49-F238E27FC236}">
                <a16:creationId xmlns:a16="http://schemas.microsoft.com/office/drawing/2014/main" id="{9730948E-3C7A-D0F8-8E2D-98AA346D0C91}"/>
              </a:ext>
            </a:extLst>
          </p:cNvPr>
          <p:cNvSpPr txBox="1">
            <a:spLocks/>
          </p:cNvSpPr>
          <p:nvPr/>
        </p:nvSpPr>
        <p:spPr>
          <a:xfrm>
            <a:off x="332510" y="1200727"/>
            <a:ext cx="8278090" cy="504767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None/>
              <a:defRPr/>
            </a:pPr>
            <a:r>
              <a:rPr lang="en-US" sz="2800" dirty="0">
                <a:latin typeface="+mj-lt"/>
                <a:cs typeface="Times New Roman" pitchFamily="18" charset="0"/>
              </a:rPr>
              <a:t>These are illegal or abusive practices for illegal financial gains</a:t>
            </a:r>
          </a:p>
          <a:p>
            <a:pPr>
              <a:buFont typeface="Wingdings" panose="05000000000000000000" pitchFamily="2" charset="2"/>
              <a:buNone/>
              <a:defRPr/>
            </a:pPr>
            <a:endParaRPr lang="en-US" sz="2800" dirty="0">
              <a:latin typeface="+mj-lt"/>
              <a:cs typeface="Times New Roman" pitchFamily="18" charset="0"/>
            </a:endParaRPr>
          </a:p>
          <a:p>
            <a:pPr>
              <a:buFont typeface="Wingdings" panose="05000000000000000000" pitchFamily="2" charset="2"/>
              <a:buChar char="Ø"/>
              <a:defRPr/>
            </a:pPr>
            <a:r>
              <a:rPr lang="en-US" sz="2800" dirty="0">
                <a:latin typeface="+mj-lt"/>
                <a:cs typeface="Times New Roman" pitchFamily="18" charset="0"/>
              </a:rPr>
              <a:t>Insider Trading</a:t>
            </a:r>
          </a:p>
          <a:p>
            <a:pPr>
              <a:buFont typeface="Wingdings" panose="05000000000000000000" pitchFamily="2" charset="2"/>
              <a:buChar char="Ø"/>
              <a:defRPr/>
            </a:pPr>
            <a:r>
              <a:rPr lang="en-US" sz="2800" dirty="0">
                <a:latin typeface="+mj-lt"/>
                <a:cs typeface="Times New Roman" pitchFamily="18" charset="0"/>
              </a:rPr>
              <a:t>Churning</a:t>
            </a:r>
          </a:p>
          <a:p>
            <a:pPr>
              <a:buFont typeface="Wingdings" panose="05000000000000000000" pitchFamily="2" charset="2"/>
              <a:buChar char="Ø"/>
              <a:defRPr/>
            </a:pPr>
            <a:r>
              <a:rPr lang="en-US" sz="2800" dirty="0">
                <a:latin typeface="+mj-lt"/>
                <a:cs typeface="Times New Roman" pitchFamily="18" charset="0"/>
              </a:rPr>
              <a:t>Front running</a:t>
            </a:r>
          </a:p>
          <a:p>
            <a:pPr>
              <a:buFont typeface="Wingdings" panose="05000000000000000000" pitchFamily="2" charset="2"/>
              <a:buChar char="Ø"/>
              <a:defRPr/>
            </a:pPr>
            <a:r>
              <a:rPr lang="en-US" sz="2800" dirty="0">
                <a:latin typeface="+mj-lt"/>
                <a:cs typeface="Times New Roman" pitchFamily="18" charset="0"/>
              </a:rPr>
              <a:t>Pump and dump</a:t>
            </a:r>
          </a:p>
          <a:p>
            <a:pPr>
              <a:buFont typeface="Wingdings" panose="05000000000000000000" pitchFamily="2" charset="2"/>
              <a:buChar char="Ø"/>
              <a:defRPr/>
            </a:pPr>
            <a:r>
              <a:rPr lang="en-US" sz="2800" dirty="0">
                <a:latin typeface="+mj-lt"/>
                <a:cs typeface="Times New Roman" pitchFamily="18" charset="0"/>
              </a:rPr>
              <a:t>Ponzi Schemes</a:t>
            </a:r>
          </a:p>
          <a:p>
            <a:pPr>
              <a:buFont typeface="Wingdings" panose="05000000000000000000" pitchFamily="2" charset="2"/>
              <a:buChar char="Ø"/>
              <a:defRPr/>
            </a:pPr>
            <a:r>
              <a:rPr lang="en-US" sz="2800" dirty="0" err="1">
                <a:latin typeface="+mj-lt"/>
                <a:cs typeface="Times New Roman" pitchFamily="18" charset="0"/>
              </a:rPr>
              <a:t>Misselling</a:t>
            </a:r>
            <a:endParaRPr lang="en-US" sz="2800" dirty="0">
              <a:latin typeface="+mj-lt"/>
              <a:cs typeface="Times New Roman" pitchFamily="18" charset="0"/>
            </a:endParaRPr>
          </a:p>
          <a:p>
            <a:pPr>
              <a:buFont typeface="Wingdings" panose="05000000000000000000" pitchFamily="2" charset="2"/>
              <a:buChar char="Ø"/>
              <a:defRPr/>
            </a:pPr>
            <a:r>
              <a:rPr lang="en-US" sz="2800" dirty="0">
                <a:latin typeface="+mj-lt"/>
                <a:cs typeface="Times New Roman" pitchFamily="18" charset="0"/>
              </a:rPr>
              <a:t>Putting clients’ money at risk (co-mingling)</a:t>
            </a:r>
          </a:p>
          <a:p>
            <a:pPr marL="0" indent="0">
              <a:buNone/>
              <a:defRPr/>
            </a:pPr>
            <a:endParaRPr lang="en-US" sz="2800" dirty="0">
              <a:solidFill>
                <a:srgbClr val="7C172C"/>
              </a:solidFill>
              <a:latin typeface="+mj-lt"/>
              <a:cs typeface="Times New Roman" pitchFamily="18" charset="0"/>
            </a:endParaRPr>
          </a:p>
          <a:p>
            <a:pPr>
              <a:defRPr/>
            </a:pPr>
            <a:endParaRPr lang="en-US" sz="2800" dirty="0">
              <a:solidFill>
                <a:srgbClr val="7C172C"/>
              </a:solidFill>
              <a:latin typeface="+mj-lt"/>
            </a:endParaRPr>
          </a:p>
        </p:txBody>
      </p:sp>
    </p:spTree>
    <p:extLst>
      <p:ext uri="{BB962C8B-B14F-4D97-AF65-F5344CB8AC3E}">
        <p14:creationId xmlns:p14="http://schemas.microsoft.com/office/powerpoint/2010/main" val="3054972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38618-D803-C5B3-6E57-01280056E69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C05655D-3A14-46FE-9724-103FC9945D3B}"/>
              </a:ext>
            </a:extLst>
          </p:cNvPr>
          <p:cNvSpPr txBox="1"/>
          <p:nvPr/>
        </p:nvSpPr>
        <p:spPr>
          <a:xfrm>
            <a:off x="304800" y="1283855"/>
            <a:ext cx="8589817" cy="4983287"/>
          </a:xfrm>
          <a:prstGeom prst="rect">
            <a:avLst/>
          </a:prstGeom>
          <a:noFill/>
        </p:spPr>
        <p:txBody>
          <a:bodyPr wrap="square">
            <a:spAutoFit/>
          </a:bodyPr>
          <a:lstStyle/>
          <a:p>
            <a:pPr marL="0" marR="0">
              <a:lnSpc>
                <a:spcPct val="115000"/>
              </a:lnSpc>
              <a:spcAft>
                <a:spcPts val="800"/>
              </a:spcAft>
            </a:pPr>
            <a:r>
              <a:rPr lang="en-JM" sz="1600" dirty="0">
                <a:effectLst/>
                <a:ea typeface="Aptos" panose="020B0004020202020204" pitchFamily="34" charset="0"/>
                <a:cs typeface="Arial" panose="020B0604020202020204" pitchFamily="34" charset="0"/>
              </a:rPr>
              <a:t>As in banking and Insurance supervision, prudential supervision of the securities sector includes the fundamental core concept of regulatory minimum capital requirements</a:t>
            </a:r>
            <a:endParaRPr lang="en-US" sz="1600" dirty="0">
              <a:effectLst/>
              <a:ea typeface="Aptos" panose="020B0004020202020204" pitchFamily="34" charset="0"/>
              <a:cs typeface="Arial" panose="020B0604020202020204" pitchFamily="34" charset="0"/>
            </a:endParaRPr>
          </a:p>
          <a:p>
            <a:pPr marL="457200" marR="0">
              <a:lnSpc>
                <a:spcPct val="115000"/>
              </a:lnSpc>
            </a:pPr>
            <a:r>
              <a:rPr lang="en-JM" sz="1600" dirty="0">
                <a:effectLst/>
                <a:ea typeface="Aptos" panose="020B0004020202020204" pitchFamily="34" charset="0"/>
                <a:cs typeface="Arial" panose="020B0604020202020204" pitchFamily="34" charset="0"/>
              </a:rPr>
              <a:t> </a:t>
            </a:r>
            <a:endParaRPr lang="en-US" sz="1600" dirty="0">
              <a:effectLs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1600" dirty="0">
                <a:effectLst/>
                <a:ea typeface="Aptos" panose="020B0004020202020204" pitchFamily="34" charset="0"/>
                <a:cs typeface="Arial" panose="020B0604020202020204" pitchFamily="34" charset="0"/>
              </a:rPr>
              <a:t>(However) The securities sector presents a much wider range of business types, each with very different prudential risk profiles and resulting regulatory minimum capital requirements, for example:</a:t>
            </a:r>
            <a:endParaRPr lang="en-US" sz="1600" dirty="0">
              <a:effectLst/>
              <a:ea typeface="Aptos" panose="020B0004020202020204" pitchFamily="34" charset="0"/>
              <a:cs typeface="Arial" panose="020B0604020202020204" pitchFamily="34" charset="0"/>
            </a:endParaRPr>
          </a:p>
          <a:p>
            <a:pPr marL="742950" marR="0" lvl="1" indent="-285750">
              <a:lnSpc>
                <a:spcPct val="115000"/>
              </a:lnSpc>
              <a:buFont typeface="Courier New" panose="02070309020205020404" pitchFamily="49" charset="0"/>
              <a:buChar char="o"/>
            </a:pPr>
            <a:r>
              <a:rPr lang="en-JM" sz="1600" dirty="0">
                <a:effectLst/>
                <a:ea typeface="Aptos" panose="020B0004020202020204" pitchFamily="34" charset="0"/>
                <a:cs typeface="Arial" panose="020B0604020202020204" pitchFamily="34" charset="0"/>
              </a:rPr>
              <a:t>Custodians</a:t>
            </a:r>
            <a:endParaRPr lang="en-US" sz="1600" dirty="0">
              <a:effectLst/>
              <a:ea typeface="Aptos" panose="020B0004020202020204" pitchFamily="34" charset="0"/>
              <a:cs typeface="Arial" panose="020B0604020202020204" pitchFamily="34" charset="0"/>
            </a:endParaRPr>
          </a:p>
          <a:p>
            <a:pPr marL="742950" marR="0" lvl="1" indent="-285750">
              <a:lnSpc>
                <a:spcPct val="115000"/>
              </a:lnSpc>
              <a:buFont typeface="Courier New" panose="02070309020205020404" pitchFamily="49" charset="0"/>
              <a:buChar char="o"/>
            </a:pPr>
            <a:r>
              <a:rPr lang="en-JM" sz="1600" dirty="0">
                <a:effectLst/>
                <a:ea typeface="Aptos" panose="020B0004020202020204" pitchFamily="34" charset="0"/>
                <a:cs typeface="Arial" panose="020B0604020202020204" pitchFamily="34" charset="0"/>
              </a:rPr>
              <a:t>Clearing/carrying brokers</a:t>
            </a:r>
            <a:endParaRPr lang="en-US" sz="1600" dirty="0">
              <a:effectLst/>
              <a:ea typeface="Aptos" panose="020B0004020202020204" pitchFamily="34" charset="0"/>
              <a:cs typeface="Arial" panose="020B0604020202020204" pitchFamily="34" charset="0"/>
            </a:endParaRPr>
          </a:p>
          <a:p>
            <a:pPr marL="742950" marR="0" lvl="1" indent="-285750">
              <a:lnSpc>
                <a:spcPct val="115000"/>
              </a:lnSpc>
              <a:buFont typeface="Courier New" panose="02070309020205020404" pitchFamily="49" charset="0"/>
              <a:buChar char="o"/>
            </a:pPr>
            <a:r>
              <a:rPr lang="en-JM" sz="1600" dirty="0">
                <a:effectLst/>
                <a:ea typeface="Aptos" panose="020B0004020202020204" pitchFamily="34" charset="0"/>
                <a:cs typeface="Arial" panose="020B0604020202020204" pitchFamily="34" charset="0"/>
              </a:rPr>
              <a:t>Introducing brokers</a:t>
            </a:r>
            <a:endParaRPr lang="en-US" sz="1600" dirty="0">
              <a:effectLst/>
              <a:ea typeface="Aptos" panose="020B0004020202020204" pitchFamily="34" charset="0"/>
              <a:cs typeface="Arial" panose="020B0604020202020204" pitchFamily="34" charset="0"/>
            </a:endParaRPr>
          </a:p>
          <a:p>
            <a:pPr marL="742950" marR="0" lvl="1" indent="-285750">
              <a:lnSpc>
                <a:spcPct val="115000"/>
              </a:lnSpc>
              <a:buFont typeface="Courier New" panose="02070309020205020404" pitchFamily="49" charset="0"/>
              <a:buChar char="o"/>
            </a:pPr>
            <a:r>
              <a:rPr lang="en-JM" sz="1600" dirty="0">
                <a:effectLst/>
                <a:ea typeface="Aptos" panose="020B0004020202020204" pitchFamily="34" charset="0"/>
                <a:cs typeface="Arial" panose="020B0604020202020204" pitchFamily="34" charset="0"/>
              </a:rPr>
              <a:t>Investment advisors</a:t>
            </a:r>
            <a:endParaRPr lang="en-US" sz="1600" dirty="0">
              <a:effectLst/>
              <a:ea typeface="Aptos" panose="020B0004020202020204" pitchFamily="34" charset="0"/>
              <a:cs typeface="Arial" panose="020B0604020202020204" pitchFamily="34" charset="0"/>
            </a:endParaRPr>
          </a:p>
          <a:p>
            <a:pPr marL="742950" marR="0" lvl="1" indent="-285750">
              <a:lnSpc>
                <a:spcPct val="115000"/>
              </a:lnSpc>
              <a:buFont typeface="Courier New" panose="02070309020205020404" pitchFamily="49" charset="0"/>
              <a:buChar char="o"/>
            </a:pPr>
            <a:r>
              <a:rPr lang="en-JM" sz="1600" dirty="0">
                <a:effectLst/>
                <a:ea typeface="Aptos" panose="020B0004020202020204" pitchFamily="34" charset="0"/>
                <a:cs typeface="Arial" panose="020B0604020202020204" pitchFamily="34" charset="0"/>
              </a:rPr>
              <a:t>Collective investment funds and fund operators/managers </a:t>
            </a:r>
          </a:p>
          <a:p>
            <a:pPr marR="0" lvl="1">
              <a:lnSpc>
                <a:spcPct val="115000"/>
              </a:lnSpc>
            </a:pPr>
            <a:endParaRPr lang="en-US" sz="1600" dirty="0">
              <a:effectLs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1600" dirty="0">
                <a:effectLst/>
                <a:ea typeface="Aptos" panose="020B0004020202020204" pitchFamily="34" charset="0"/>
                <a:cs typeface="Arial" panose="020B0604020202020204" pitchFamily="34" charset="0"/>
              </a:rPr>
              <a:t>An important consideration is that in the securities sector, a wider range of assets may be allowable for inclusion in regulatory capital</a:t>
            </a:r>
            <a:endParaRPr lang="en-US" sz="1600" dirty="0">
              <a:effectLst/>
              <a:ea typeface="Aptos" panose="020B0004020202020204" pitchFamily="34" charset="0"/>
              <a:cs typeface="Arial" panose="020B0604020202020204" pitchFamily="34" charset="0"/>
            </a:endParaRPr>
          </a:p>
          <a:p>
            <a:pPr marL="742950" marR="0" lvl="1" indent="-285750">
              <a:lnSpc>
                <a:spcPct val="115000"/>
              </a:lnSpc>
              <a:buFont typeface="Courier New" panose="02070309020205020404" pitchFamily="49" charset="0"/>
              <a:buChar char="o"/>
            </a:pPr>
            <a:r>
              <a:rPr lang="en-JM" sz="1600" dirty="0">
                <a:effectLst/>
                <a:ea typeface="Aptos" panose="020B0004020202020204" pitchFamily="34" charset="0"/>
                <a:cs typeface="Arial" panose="020B0604020202020204" pitchFamily="34" charset="0"/>
              </a:rPr>
              <a:t>Low-risk, liquid assets such as cash, money market funds and top-rated sovereign bonds may be 100% allowable</a:t>
            </a:r>
            <a:endParaRPr lang="en-US" sz="1600" dirty="0">
              <a:effectLst/>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r>
              <a:rPr lang="en-JM" sz="1600" dirty="0">
                <a:ea typeface="Aptos" panose="020B0004020202020204" pitchFamily="34" charset="0"/>
                <a:cs typeface="Arial" panose="020B0604020202020204" pitchFamily="34" charset="0"/>
              </a:rPr>
              <a:t>R</a:t>
            </a:r>
            <a:r>
              <a:rPr lang="en-JM" sz="1600" dirty="0">
                <a:effectLst/>
                <a:ea typeface="Aptos" panose="020B0004020202020204" pitchFamily="34" charset="0"/>
                <a:cs typeface="Arial" panose="020B0604020202020204" pitchFamily="34" charset="0"/>
              </a:rPr>
              <a:t>iskier assets, if allowable, may require a valuation “haircut”</a:t>
            </a:r>
            <a:endParaRPr lang="en-US" sz="1600" dirty="0">
              <a:effectLst/>
              <a:ea typeface="Aptos" panose="020B00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57906A9-C18D-D04E-46C1-903A126FD67C}"/>
              </a:ext>
            </a:extLst>
          </p:cNvPr>
          <p:cNvSpPr txBox="1">
            <a:spLocks/>
          </p:cNvSpPr>
          <p:nvPr/>
        </p:nvSpPr>
        <p:spPr>
          <a:xfrm>
            <a:off x="304801" y="96983"/>
            <a:ext cx="7060503" cy="11037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400" dirty="0">
                <a:cs typeface="Times New Roman" pitchFamily="18" charset="0"/>
              </a:rPr>
              <a:t>Prudential Supervision of the Securities Sector: Considerations</a:t>
            </a:r>
          </a:p>
        </p:txBody>
      </p:sp>
    </p:spTree>
    <p:extLst>
      <p:ext uri="{BB962C8B-B14F-4D97-AF65-F5344CB8AC3E}">
        <p14:creationId xmlns:p14="http://schemas.microsoft.com/office/powerpoint/2010/main" val="225976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FCCC4-7307-D92D-4658-F5147B0E5AB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21114E4-B918-7D69-1321-05DAC2EA39BF}"/>
              </a:ext>
            </a:extLst>
          </p:cNvPr>
          <p:cNvSpPr>
            <a:spLocks noGrp="1"/>
          </p:cNvSpPr>
          <p:nvPr>
            <p:ph type="body" sz="quarter" idx="13"/>
          </p:nvPr>
        </p:nvSpPr>
        <p:spPr>
          <a:xfrm>
            <a:off x="381000" y="228600"/>
            <a:ext cx="7086600" cy="1066800"/>
          </a:xfrm>
        </p:spPr>
        <p:txBody>
          <a:bodyPr lIns="91440" tIns="45720" rIns="91440" bIns="45720" anchor="t"/>
          <a:lstStyle/>
          <a:p>
            <a:pPr marL="0" indent="0" algn="ctr">
              <a:buNone/>
            </a:pPr>
            <a:r>
              <a:rPr lang="en-US" sz="4000" b="1" dirty="0">
                <a:latin typeface="Century Gothic"/>
              </a:rPr>
              <a:t>Program for today</a:t>
            </a:r>
          </a:p>
        </p:txBody>
      </p:sp>
      <p:sp>
        <p:nvSpPr>
          <p:cNvPr id="3" name="Text Placeholder 2">
            <a:extLst>
              <a:ext uri="{FF2B5EF4-FFF2-40B4-BE49-F238E27FC236}">
                <a16:creationId xmlns:a16="http://schemas.microsoft.com/office/drawing/2014/main" id="{C9F94403-1534-3A55-B907-80D0548DF0A6}"/>
              </a:ext>
            </a:extLst>
          </p:cNvPr>
          <p:cNvSpPr>
            <a:spLocks noGrp="1"/>
          </p:cNvSpPr>
          <p:nvPr>
            <p:ph type="body" sz="quarter" idx="14"/>
          </p:nvPr>
        </p:nvSpPr>
        <p:spPr>
          <a:xfrm>
            <a:off x="159026" y="1519618"/>
            <a:ext cx="4273826" cy="4868677"/>
          </a:xfrm>
        </p:spPr>
        <p:txBody>
          <a:bodyPr lIns="91440" tIns="45720" rIns="91440" bIns="45720" anchor="t">
            <a:normAutofit fontScale="77500" lnSpcReduction="20000"/>
          </a:bodyPr>
          <a:lstStyle/>
          <a:p>
            <a:pPr marL="0" marR="0" lvl="0" indent="0" algn="l" defTabSz="266685" rtl="0" eaLnBrk="1" fontAlgn="auto" latinLnBrk="0" hangingPunct="1">
              <a:lnSpc>
                <a:spcPct val="100000"/>
              </a:lnSpc>
              <a:spcBef>
                <a:spcPct val="20000"/>
              </a:spcBef>
              <a:spcAft>
                <a:spcPts val="0"/>
              </a:spcAft>
              <a:buClr>
                <a:prstClr val="black">
                  <a:lumMod val="75000"/>
                  <a:lumOff val="25000"/>
                </a:prstClr>
              </a:buClr>
              <a:buSzTx/>
              <a:buNone/>
              <a:tabLst/>
              <a:defRPr/>
            </a:pPr>
            <a:r>
              <a:rPr kumimoji="0" lang="en-US" sz="2400" b="1" u="none" strike="noStrike" kern="1200" cap="none" spc="0" normalizeH="0" baseline="0" noProof="0" dirty="0">
                <a:ln>
                  <a:noFill/>
                </a:ln>
                <a:solidFill>
                  <a:prstClr val="black">
                    <a:lumMod val="75000"/>
                    <a:lumOff val="25000"/>
                  </a:prstClr>
                </a:solidFill>
                <a:effectLst/>
                <a:uLnTx/>
                <a:uFillTx/>
                <a:latin typeface="Century Gothic"/>
                <a:ea typeface="ＭＳ Ｐゴシック" charset="0"/>
                <a:cs typeface="+mn-cs"/>
              </a:rPr>
              <a:t>S</a:t>
            </a:r>
            <a:r>
              <a:rPr kumimoji="0" lang="en-US" sz="2400" b="1" u="none" strike="noStrike" kern="1200" cap="none" spc="0" normalizeH="0" baseline="0" noProof="0" dirty="0">
                <a:ln>
                  <a:noFill/>
                </a:ln>
                <a:effectLst/>
                <a:uLnTx/>
                <a:uFillTx/>
                <a:latin typeface="Century Gothic"/>
                <a:ea typeface="ＭＳ Ｐゴシック" charset="0"/>
                <a:cs typeface="+mn-cs"/>
              </a:rPr>
              <a:t>ession I: </a:t>
            </a:r>
            <a:r>
              <a:rPr kumimoji="0" lang="en-US" sz="2400" b="0" u="none" strike="noStrike" kern="1200" cap="none" spc="0" normalizeH="0" baseline="0" noProof="0" dirty="0">
                <a:ln>
                  <a:noFill/>
                </a:ln>
                <a:effectLst/>
                <a:uLnTx/>
                <a:uFillTx/>
                <a:latin typeface="Century Gothic"/>
                <a:ea typeface="ＭＳ Ｐゴシック" charset="0"/>
                <a:cs typeface="+mn-cs"/>
              </a:rPr>
              <a:t>Risk Universe for the Securities Sector: Regulatory Roadmap.</a:t>
            </a:r>
          </a:p>
          <a:p>
            <a:pPr marL="0" marR="0" lvl="0" indent="0" algn="l" defTabSz="266685" rtl="0" eaLnBrk="1" fontAlgn="auto" latinLnBrk="0" hangingPunct="1">
              <a:lnSpc>
                <a:spcPct val="100000"/>
              </a:lnSpc>
              <a:spcBef>
                <a:spcPct val="20000"/>
              </a:spcBef>
              <a:spcAft>
                <a:spcPts val="0"/>
              </a:spcAft>
              <a:buClr>
                <a:prstClr val="black">
                  <a:lumMod val="75000"/>
                  <a:lumOff val="25000"/>
                </a:prstClr>
              </a:buClr>
              <a:buSzTx/>
              <a:buNone/>
              <a:tabLst/>
              <a:defRPr/>
            </a:pPr>
            <a:endParaRPr lang="en-US" sz="2400" dirty="0">
              <a:latin typeface="Century Gothic"/>
              <a:ea typeface="ＭＳ Ｐゴシック" charset="0"/>
            </a:endParaRPr>
          </a:p>
          <a:p>
            <a:pPr marL="0" marR="0" lvl="0" indent="0" algn="l" defTabSz="266685" rtl="0" eaLnBrk="1" fontAlgn="auto" latinLnBrk="0" hangingPunct="1">
              <a:lnSpc>
                <a:spcPct val="100000"/>
              </a:lnSpc>
              <a:spcBef>
                <a:spcPct val="20000"/>
              </a:spcBef>
              <a:spcAft>
                <a:spcPts val="0"/>
              </a:spcAft>
              <a:buClr>
                <a:prstClr val="black">
                  <a:lumMod val="75000"/>
                  <a:lumOff val="25000"/>
                </a:prstClr>
              </a:buClr>
              <a:buSzTx/>
              <a:buNone/>
              <a:tabLst/>
              <a:defRPr/>
            </a:pPr>
            <a:r>
              <a:rPr lang="en-US" sz="2400" b="1" dirty="0">
                <a:latin typeface="Century Gothic"/>
                <a:ea typeface="ＭＳ Ｐゴシック" charset="0"/>
              </a:rPr>
              <a:t>Session II: </a:t>
            </a:r>
            <a:r>
              <a:rPr lang="en-US" sz="2400" dirty="0">
                <a:latin typeface="Century Gothic"/>
                <a:ea typeface="ＭＳ Ｐゴシック" charset="0"/>
              </a:rPr>
              <a:t>Emerging Trends and Challenges in the Securities Sector.</a:t>
            </a:r>
          </a:p>
          <a:p>
            <a:pPr marL="0" marR="0" lvl="0" indent="0" algn="l" defTabSz="266685" rtl="0" eaLnBrk="1" fontAlgn="auto" latinLnBrk="0" hangingPunct="1">
              <a:lnSpc>
                <a:spcPct val="100000"/>
              </a:lnSpc>
              <a:spcBef>
                <a:spcPct val="20000"/>
              </a:spcBef>
              <a:spcAft>
                <a:spcPts val="0"/>
              </a:spcAft>
              <a:buClr>
                <a:prstClr val="black">
                  <a:lumMod val="75000"/>
                  <a:lumOff val="25000"/>
                </a:prstClr>
              </a:buClr>
              <a:buSzTx/>
              <a:buNone/>
              <a:tabLst/>
              <a:defRPr/>
            </a:pPr>
            <a:endParaRPr lang="en-US" sz="2400" dirty="0">
              <a:latin typeface="Century Gothic"/>
              <a:ea typeface="ＭＳ Ｐゴシック" charset="0"/>
            </a:endParaRPr>
          </a:p>
          <a:p>
            <a:pPr marL="0" marR="0" lvl="0" indent="0" algn="l" defTabSz="266685" rtl="0" eaLnBrk="1" fontAlgn="auto" latinLnBrk="0" hangingPunct="1">
              <a:lnSpc>
                <a:spcPct val="100000"/>
              </a:lnSpc>
              <a:spcBef>
                <a:spcPct val="20000"/>
              </a:spcBef>
              <a:spcAft>
                <a:spcPts val="0"/>
              </a:spcAft>
              <a:buClr>
                <a:prstClr val="black">
                  <a:lumMod val="75000"/>
                  <a:lumOff val="25000"/>
                </a:prstClr>
              </a:buClr>
              <a:buSzTx/>
              <a:buNone/>
              <a:tabLst/>
              <a:defRPr/>
            </a:pPr>
            <a:r>
              <a:rPr lang="en-US" sz="2400" b="1" dirty="0">
                <a:latin typeface="Century Gothic"/>
                <a:ea typeface="ＭＳ Ｐゴシック" charset="0"/>
              </a:rPr>
              <a:t>Session III: </a:t>
            </a:r>
            <a:r>
              <a:rPr lang="en-US" sz="2400" dirty="0">
                <a:latin typeface="Century Gothic"/>
                <a:ea typeface="ＭＳ Ｐゴシック" charset="0"/>
              </a:rPr>
              <a:t>Balancing the Supervisory Approach and Twin Peaks.</a:t>
            </a:r>
          </a:p>
          <a:p>
            <a:pPr marL="0" marR="0" lvl="0" indent="0" algn="l" defTabSz="266685" rtl="0" eaLnBrk="1" fontAlgn="auto" latinLnBrk="0" hangingPunct="1">
              <a:lnSpc>
                <a:spcPct val="100000"/>
              </a:lnSpc>
              <a:spcBef>
                <a:spcPct val="20000"/>
              </a:spcBef>
              <a:spcAft>
                <a:spcPts val="0"/>
              </a:spcAft>
              <a:buClr>
                <a:prstClr val="black">
                  <a:lumMod val="75000"/>
                  <a:lumOff val="25000"/>
                </a:prstClr>
              </a:buClr>
              <a:buSzTx/>
              <a:buNone/>
              <a:tabLst/>
              <a:defRPr/>
            </a:pPr>
            <a:endParaRPr lang="en-US" sz="2400" dirty="0">
              <a:latin typeface="Century Gothic"/>
              <a:ea typeface="ＭＳ Ｐゴシック" charset="0"/>
            </a:endParaRPr>
          </a:p>
          <a:p>
            <a:pPr marL="0" marR="0" lvl="0" indent="0" algn="l" defTabSz="266685" rtl="0" eaLnBrk="1" fontAlgn="auto" latinLnBrk="0" hangingPunct="1">
              <a:lnSpc>
                <a:spcPct val="100000"/>
              </a:lnSpc>
              <a:spcBef>
                <a:spcPct val="20000"/>
              </a:spcBef>
              <a:spcAft>
                <a:spcPts val="0"/>
              </a:spcAft>
              <a:buClr>
                <a:prstClr val="black">
                  <a:lumMod val="75000"/>
                  <a:lumOff val="25000"/>
                </a:prstClr>
              </a:buClr>
              <a:buSzTx/>
              <a:buNone/>
              <a:tabLst/>
              <a:defRPr/>
            </a:pPr>
            <a:r>
              <a:rPr lang="en-US" sz="2400" b="1" u="none" strike="noStrike" kern="1200" cap="none" spc="0" normalizeH="0" baseline="0" noProof="0" dirty="0">
                <a:ln>
                  <a:noFill/>
                </a:ln>
                <a:effectLst/>
                <a:uLnTx/>
                <a:uFillTx/>
                <a:latin typeface="Century Gothic"/>
                <a:ea typeface="ＭＳ Ｐゴシック" charset="0"/>
              </a:rPr>
              <a:t>Session IV: </a:t>
            </a:r>
            <a:r>
              <a:rPr lang="en-US" sz="2400" b="0" u="none" strike="noStrike" kern="1200" cap="none" spc="0" normalizeH="0" baseline="0" noProof="0" dirty="0">
                <a:ln>
                  <a:noFill/>
                </a:ln>
                <a:effectLst/>
                <a:uLnTx/>
                <a:uFillTx/>
                <a:latin typeface="Century Gothic"/>
                <a:ea typeface="ＭＳ Ｐゴシック" charset="0"/>
              </a:rPr>
              <a:t>Assessing Broker/Dealers.</a:t>
            </a:r>
          </a:p>
          <a:p>
            <a:pPr marL="0" marR="0" lvl="0" indent="0" algn="l" defTabSz="266685" rtl="0" eaLnBrk="1" fontAlgn="auto" latinLnBrk="0" hangingPunct="1">
              <a:lnSpc>
                <a:spcPct val="100000"/>
              </a:lnSpc>
              <a:spcBef>
                <a:spcPct val="20000"/>
              </a:spcBef>
              <a:spcAft>
                <a:spcPts val="0"/>
              </a:spcAft>
              <a:buClr>
                <a:prstClr val="black">
                  <a:lumMod val="75000"/>
                  <a:lumOff val="25000"/>
                </a:prstClr>
              </a:buClr>
              <a:buSzTx/>
              <a:buNone/>
              <a:tabLst/>
              <a:defRPr/>
            </a:pPr>
            <a:endParaRPr lang="en-US" sz="2400" dirty="0">
              <a:latin typeface="Century Gothic"/>
              <a:ea typeface="ＭＳ Ｐゴシック" charset="0"/>
            </a:endParaRPr>
          </a:p>
          <a:p>
            <a:pPr marL="0" marR="0" lvl="0" indent="0" algn="l" defTabSz="266685" rtl="0" eaLnBrk="1" fontAlgn="auto" latinLnBrk="0" hangingPunct="1">
              <a:lnSpc>
                <a:spcPct val="100000"/>
              </a:lnSpc>
              <a:spcBef>
                <a:spcPct val="20000"/>
              </a:spcBef>
              <a:spcAft>
                <a:spcPts val="0"/>
              </a:spcAft>
              <a:buClr>
                <a:prstClr val="black">
                  <a:lumMod val="75000"/>
                  <a:lumOff val="25000"/>
                </a:prstClr>
              </a:buClr>
              <a:buSzTx/>
              <a:buNone/>
              <a:tabLst/>
              <a:defRPr/>
            </a:pPr>
            <a:r>
              <a:rPr lang="en-US" sz="2400" b="1" u="none" strike="noStrike" kern="1200" cap="none" spc="0" normalizeH="0" baseline="0" noProof="0" dirty="0">
                <a:ln>
                  <a:noFill/>
                </a:ln>
                <a:effectLst/>
                <a:uLnTx/>
                <a:uFillTx/>
                <a:latin typeface="Century Gothic"/>
                <a:ea typeface="ＭＳ Ｐゴシック" charset="0"/>
              </a:rPr>
              <a:t>Session V: </a:t>
            </a:r>
            <a:r>
              <a:rPr lang="en-US" sz="2400" b="0" u="none" strike="noStrike" kern="1200" cap="none" spc="0" normalizeH="0" baseline="0" noProof="0" dirty="0">
                <a:ln>
                  <a:noFill/>
                </a:ln>
                <a:effectLst/>
                <a:uLnTx/>
                <a:uFillTx/>
                <a:latin typeface="Century Gothic"/>
                <a:ea typeface="ＭＳ Ｐゴシック" charset="0"/>
              </a:rPr>
              <a:t>Interactive Discussion on Effective Supervisory Frameworks.</a:t>
            </a:r>
          </a:p>
        </p:txBody>
      </p:sp>
      <p:sp>
        <p:nvSpPr>
          <p:cNvPr id="4" name="Text Box 11">
            <a:extLst>
              <a:ext uri="{FF2B5EF4-FFF2-40B4-BE49-F238E27FC236}">
                <a16:creationId xmlns:a16="http://schemas.microsoft.com/office/drawing/2014/main" id="{86BD912D-A8A5-B9A8-F6B8-D337D3BBE829}"/>
              </a:ext>
            </a:extLst>
          </p:cNvPr>
          <p:cNvSpPr txBox="1">
            <a:spLocks noChangeArrowheads="1"/>
          </p:cNvSpPr>
          <p:nvPr/>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pic>
        <p:nvPicPr>
          <p:cNvPr id="8" name="Picture 7" descr="A close-up of a hand playing chess&#10;&#10;AI-generated content may be incorrect.">
            <a:extLst>
              <a:ext uri="{FF2B5EF4-FFF2-40B4-BE49-F238E27FC236}">
                <a16:creationId xmlns:a16="http://schemas.microsoft.com/office/drawing/2014/main" id="{F70AEFCB-0E31-A6F1-B488-882186A16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285" y="2018391"/>
            <a:ext cx="3627783" cy="3567400"/>
          </a:xfrm>
          <a:prstGeom prst="rect">
            <a:avLst/>
          </a:prstGeom>
        </p:spPr>
      </p:pic>
    </p:spTree>
    <p:extLst>
      <p:ext uri="{BB962C8B-B14F-4D97-AF65-F5344CB8AC3E}">
        <p14:creationId xmlns:p14="http://schemas.microsoft.com/office/powerpoint/2010/main" val="975603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919D5-EF1C-6941-76C6-90697E980DA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1E910D7-239D-33D5-1D62-E9C3CEB818D0}"/>
              </a:ext>
            </a:extLst>
          </p:cNvPr>
          <p:cNvSpPr txBox="1"/>
          <p:nvPr/>
        </p:nvSpPr>
        <p:spPr>
          <a:xfrm>
            <a:off x="304801" y="2173203"/>
            <a:ext cx="8589817" cy="3524939"/>
          </a:xfrm>
          <a:prstGeom prst="rect">
            <a:avLst/>
          </a:prstGeom>
          <a:noFill/>
        </p:spPr>
        <p:txBody>
          <a:bodyPr wrap="square">
            <a:spAutoFit/>
          </a:bodyPr>
          <a:lstStyle/>
          <a:p>
            <a:pPr marL="0" marR="0">
              <a:lnSpc>
                <a:spcPct val="115000"/>
              </a:lnSpc>
              <a:spcAft>
                <a:spcPts val="800"/>
              </a:spcAft>
            </a:pPr>
            <a:r>
              <a:rPr lang="en-JM" sz="1800" dirty="0">
                <a:effectLst/>
                <a:latin typeface="+mj-lt"/>
                <a:ea typeface="Aptos" panose="020B0004020202020204" pitchFamily="34" charset="0"/>
                <a:cs typeface="Arial" panose="020B0604020202020204" pitchFamily="34" charset="0"/>
              </a:rPr>
              <a:t>Customer protection ― segregation and safekeeping of customers’ money and securities ― is a critical element of securities sector prudential supervision, and also involves numerous additional considerations compared with the (deposit/liability side versus the loan/asset side) model that is typical in banking business.</a:t>
            </a:r>
            <a:endParaRPr lang="en-US" sz="1800" dirty="0">
              <a:effectLst/>
              <a:latin typeface="+mj-lt"/>
              <a:ea typeface="Aptos" panose="020B0004020202020204" pitchFamily="34" charset="0"/>
              <a:cs typeface="Arial" panose="020B0604020202020204" pitchFamily="34" charset="0"/>
            </a:endParaRPr>
          </a:p>
          <a:p>
            <a:pPr marL="285750" marR="0" indent="-285750">
              <a:lnSpc>
                <a:spcPct val="115000"/>
              </a:lnSpc>
              <a:spcAft>
                <a:spcPts val="800"/>
              </a:spcAft>
              <a:buFont typeface="Arial" panose="020B0604020202020204" pitchFamily="34" charset="0"/>
              <a:buChar char="•"/>
            </a:pPr>
            <a:endParaRPr lang="en-JM" sz="1800" dirty="0">
              <a:effectLst/>
              <a:latin typeface="+mj-lt"/>
              <a:ea typeface="Aptos" panose="020B0004020202020204" pitchFamily="34" charset="0"/>
              <a:cs typeface="Arial" panose="020B0604020202020204" pitchFamily="34" charset="0"/>
            </a:endParaRPr>
          </a:p>
          <a:p>
            <a:pPr marL="285750" marR="0" indent="-285750">
              <a:lnSpc>
                <a:spcPct val="115000"/>
              </a:lnSpc>
              <a:spcAft>
                <a:spcPts val="800"/>
              </a:spcAft>
              <a:buFont typeface="Arial" panose="020B0604020202020204" pitchFamily="34" charset="0"/>
              <a:buChar char="•"/>
            </a:pPr>
            <a:r>
              <a:rPr lang="en-JM" sz="1800" dirty="0">
                <a:effectLst/>
                <a:latin typeface="+mj-lt"/>
                <a:ea typeface="Aptos" panose="020B0004020202020204" pitchFamily="34" charset="0"/>
                <a:cs typeface="Arial" panose="020B0604020202020204" pitchFamily="34" charset="0"/>
              </a:rPr>
              <a:t>Like regulatory capital requirements, the particulars of customer protection requirements can vary widely depending on the particular business activities being conducted by a given securities firm</a:t>
            </a:r>
          </a:p>
          <a:p>
            <a:pPr marL="742950" marR="0" lvl="1" indent="-285750">
              <a:lnSpc>
                <a:spcPct val="115000"/>
              </a:lnSpc>
              <a:spcAft>
                <a:spcPts val="800"/>
              </a:spcAft>
              <a:buFont typeface="Courier New" panose="02070309020205020404" pitchFamily="49" charset="0"/>
              <a:buChar char="o"/>
            </a:pPr>
            <a:endParaRPr lang="en-US" sz="1600" dirty="0">
              <a:effectLst/>
              <a:ea typeface="Aptos" panose="020B00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30764B2-C439-EC0D-140A-2CD895E6DD6F}"/>
              </a:ext>
            </a:extLst>
          </p:cNvPr>
          <p:cNvSpPr txBox="1">
            <a:spLocks/>
          </p:cNvSpPr>
          <p:nvPr/>
        </p:nvSpPr>
        <p:spPr>
          <a:xfrm>
            <a:off x="304801" y="96983"/>
            <a:ext cx="7060503" cy="11037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400" dirty="0">
                <a:cs typeface="Times New Roman" pitchFamily="18" charset="0"/>
              </a:rPr>
              <a:t>Prudential Supervision of the Securities Sector: Considerations</a:t>
            </a:r>
          </a:p>
        </p:txBody>
      </p:sp>
    </p:spTree>
    <p:extLst>
      <p:ext uri="{BB962C8B-B14F-4D97-AF65-F5344CB8AC3E}">
        <p14:creationId xmlns:p14="http://schemas.microsoft.com/office/powerpoint/2010/main" val="3884525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00949-53C4-63A9-F898-B6ECEDC07D3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220AF1C-3E5D-7836-48F5-1C6C5597CF7A}"/>
              </a:ext>
            </a:extLst>
          </p:cNvPr>
          <p:cNvSpPr txBox="1"/>
          <p:nvPr/>
        </p:nvSpPr>
        <p:spPr>
          <a:xfrm>
            <a:off x="304801" y="1371537"/>
            <a:ext cx="8589817" cy="5527411"/>
          </a:xfrm>
          <a:prstGeom prst="rect">
            <a:avLst/>
          </a:prstGeom>
          <a:noFill/>
        </p:spPr>
        <p:txBody>
          <a:bodyPr wrap="square">
            <a:spAutoFit/>
          </a:bodyPr>
          <a:lstStyle/>
          <a:p>
            <a:pPr marL="0" marR="0">
              <a:lnSpc>
                <a:spcPct val="115000"/>
              </a:lnSpc>
              <a:spcAft>
                <a:spcPts val="800"/>
              </a:spcAft>
            </a:pPr>
            <a:r>
              <a:rPr lang="en-JM" dirty="0">
                <a:latin typeface="+mj-lt"/>
                <a:ea typeface="Aptos" panose="020B0004020202020204" pitchFamily="34" charset="0"/>
                <a:cs typeface="Arial" panose="020B0604020202020204" pitchFamily="34" charset="0"/>
              </a:rPr>
              <a:t>P</a:t>
            </a:r>
            <a:r>
              <a:rPr lang="en-JM" sz="1800" dirty="0">
                <a:effectLst/>
                <a:latin typeface="+mj-lt"/>
                <a:ea typeface="Aptos" panose="020B0004020202020204" pitchFamily="34" charset="0"/>
                <a:cs typeface="Arial" panose="020B0604020202020204" pitchFamily="34" charset="0"/>
              </a:rPr>
              <a:t>rudential supervision of the securities sector must also address a very wide range of risks and considerations, which will vary tremendously based on factors such as:</a:t>
            </a:r>
            <a:endParaRPr lang="en-US" sz="1800" dirty="0">
              <a:effectLst/>
              <a:latin typeface="+mj-lt"/>
              <a:ea typeface="Aptos" panose="020B0004020202020204" pitchFamily="34" charset="0"/>
              <a:cs typeface="Arial" panose="020B0604020202020204" pitchFamily="34" charset="0"/>
            </a:endParaRPr>
          </a:p>
          <a:p>
            <a:pPr marL="0" marR="0">
              <a:lnSpc>
                <a:spcPct val="115000"/>
              </a:lnSpc>
              <a:spcAft>
                <a:spcPts val="800"/>
              </a:spcAft>
            </a:pPr>
            <a:r>
              <a:rPr lang="en-JM" sz="1800" dirty="0">
                <a:effectLst/>
                <a:latin typeface="+mj-lt"/>
                <a:ea typeface="Aptos" panose="020B0004020202020204" pitchFamily="34" charset="0"/>
                <a:cs typeface="Arial" panose="020B0604020202020204" pitchFamily="34" charset="0"/>
              </a:rPr>
              <a:t> The size and complexity of the market as a whole.</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en-JM" sz="1800" dirty="0">
                <a:effectLst/>
                <a:latin typeface="+mj-lt"/>
                <a:ea typeface="Aptos" panose="020B0004020202020204" pitchFamily="34" charset="0"/>
                <a:cs typeface="Arial" panose="020B0604020202020204" pitchFamily="34" charset="0"/>
              </a:rPr>
              <a:t>The local trading infrastructure, types of financial market infrastructure (FMI) institutions and trade lifecycle.</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en-JM" sz="1800" dirty="0">
                <a:effectLst/>
                <a:latin typeface="+mj-lt"/>
                <a:ea typeface="Aptos" panose="020B0004020202020204" pitchFamily="34" charset="0"/>
                <a:cs typeface="Arial" panose="020B0604020202020204" pitchFamily="34" charset="0"/>
              </a:rPr>
              <a:t>The type, size and complexity of each participant firm.</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en-JM" sz="1800" dirty="0">
                <a:effectLst/>
                <a:latin typeface="+mj-lt"/>
                <a:ea typeface="Century Gothic" panose="020B0502020202020204" pitchFamily="34" charset="0"/>
                <a:cs typeface="Arial" panose="020B0604020202020204" pitchFamily="34" charset="0"/>
              </a:rPr>
              <a:t>The types of products and trading activity that are supported.</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en-JM" sz="1800" dirty="0">
                <a:effectLst/>
                <a:latin typeface="+mj-lt"/>
                <a:ea typeface="Century Gothic" panose="020B0502020202020204" pitchFamily="34" charset="0"/>
                <a:cs typeface="Arial" panose="020B0604020202020204" pitchFamily="34" charset="0"/>
              </a:rPr>
              <a:t>The types of account structures and arrangements that are supported.</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JM" sz="1800" dirty="0">
                <a:effectLst/>
                <a:latin typeface="+mj-lt"/>
                <a:ea typeface="Century Gothic" panose="020B0502020202020204" pitchFamily="34" charset="0"/>
                <a:cs typeface="Arial" panose="020B0604020202020204" pitchFamily="34" charset="0"/>
              </a:rPr>
              <a:t>The extent to which cross-border connectivity is supported.</a:t>
            </a:r>
            <a:endParaRPr lang="en-US" dirty="0">
              <a:latin typeface="+mj-lt"/>
              <a:ea typeface="Century Gothic" panose="020B0502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endParaRPr lang="en-US" sz="1800" dirty="0">
              <a:effectLst/>
              <a:latin typeface="+mj-lt"/>
              <a:ea typeface="Aptos" panose="020B0004020202020204" pitchFamily="34" charset="0"/>
              <a:cs typeface="Arial" panose="020B0604020202020204" pitchFamily="34" charset="0"/>
            </a:endParaRPr>
          </a:p>
          <a:p>
            <a:pPr>
              <a:lnSpc>
                <a:spcPct val="107000"/>
              </a:lnSpc>
              <a:spcAft>
                <a:spcPts val="800"/>
              </a:spcAft>
            </a:pPr>
            <a:r>
              <a:rPr lang="en-JM" sz="1200" dirty="0">
                <a:effectLst/>
                <a:latin typeface="+mj-lt"/>
                <a:ea typeface="Century Gothic" panose="020B0502020202020204" pitchFamily="34" charset="0"/>
                <a:cs typeface="Arial" panose="020B0604020202020204" pitchFamily="34" charset="0"/>
              </a:rPr>
              <a:t>*securities firms may also have significant off-balance sheet assets and liabilities, which must be accounted for in their prudential supervision</a:t>
            </a:r>
            <a:endParaRPr lang="en-US" sz="1200" dirty="0">
              <a:effectLst/>
              <a:latin typeface="+mj-lt"/>
              <a:ea typeface="Aptos" panose="020B0004020202020204" pitchFamily="34" charset="0"/>
              <a:cs typeface="Arial" panose="020B0604020202020204" pitchFamily="34" charset="0"/>
            </a:endParaRPr>
          </a:p>
          <a:p>
            <a:pPr marR="0" lvl="0">
              <a:lnSpc>
                <a:spcPct val="107000"/>
              </a:lnSpc>
              <a:spcAft>
                <a:spcPts val="800"/>
              </a:spcAft>
            </a:pP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endParaRPr lang="en-US" sz="1600" dirty="0">
              <a:effectLst/>
              <a:ea typeface="Aptos" panose="020B00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A204F8F-DF33-D961-4971-6E0B8487C9E5}"/>
              </a:ext>
            </a:extLst>
          </p:cNvPr>
          <p:cNvSpPr txBox="1">
            <a:spLocks/>
          </p:cNvSpPr>
          <p:nvPr/>
        </p:nvSpPr>
        <p:spPr>
          <a:xfrm>
            <a:off x="304801" y="96983"/>
            <a:ext cx="7060503" cy="11037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400" dirty="0">
                <a:cs typeface="Times New Roman" pitchFamily="18" charset="0"/>
              </a:rPr>
              <a:t>Prudential Supervision of the Securities Sector: Considerations</a:t>
            </a:r>
          </a:p>
        </p:txBody>
      </p:sp>
    </p:spTree>
    <p:extLst>
      <p:ext uri="{BB962C8B-B14F-4D97-AF65-F5344CB8AC3E}">
        <p14:creationId xmlns:p14="http://schemas.microsoft.com/office/powerpoint/2010/main" val="497861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20493-8C71-ED95-E1B7-19008B3C78A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6BC5FA4-B49E-A77A-31EC-F5FDB5D0128B}"/>
              </a:ext>
            </a:extLst>
          </p:cNvPr>
          <p:cNvSpPr txBox="1"/>
          <p:nvPr/>
        </p:nvSpPr>
        <p:spPr>
          <a:xfrm>
            <a:off x="304801" y="1371537"/>
            <a:ext cx="8589817" cy="5835828"/>
          </a:xfrm>
          <a:prstGeom prst="rect">
            <a:avLst/>
          </a:prstGeom>
          <a:noFill/>
        </p:spPr>
        <p:txBody>
          <a:bodyPr wrap="square">
            <a:spAutoFit/>
          </a:bodyPr>
          <a:lstStyle/>
          <a:p>
            <a:pPr marL="0" marR="0">
              <a:lnSpc>
                <a:spcPct val="115000"/>
              </a:lnSpc>
              <a:spcAft>
                <a:spcPts val="800"/>
              </a:spcAft>
            </a:pPr>
            <a:r>
              <a:rPr lang="en-JM" sz="1800" dirty="0">
                <a:effectLst/>
                <a:ea typeface="Century Gothic" panose="020B0502020202020204" pitchFamily="34" charset="0"/>
                <a:cs typeface="Arial" panose="020B0604020202020204" pitchFamily="34" charset="0"/>
              </a:rPr>
              <a:t>Just as the regulatory framework should require each regulated market participant to implement appropriate risk management policies, procedures, systems and controls in light of </a:t>
            </a:r>
            <a:r>
              <a:rPr lang="en-JM" dirty="0">
                <a:ea typeface="Century Gothic" panose="020B0502020202020204" pitchFamily="34" charset="0"/>
                <a:cs typeface="Arial" panose="020B0604020202020204" pitchFamily="34" charset="0"/>
              </a:rPr>
              <a:t>their</a:t>
            </a:r>
            <a:r>
              <a:rPr lang="en-JM" sz="1800" dirty="0">
                <a:effectLst/>
                <a:ea typeface="Century Gothic" panose="020B0502020202020204" pitchFamily="34" charset="0"/>
                <a:cs typeface="Arial" panose="020B0604020202020204" pitchFamily="34" charset="0"/>
              </a:rPr>
              <a:t> size, complexity and the nature of business, the regulator’s supervisory programme should be tailored based on the prevailing inherent risks</a:t>
            </a:r>
            <a:endParaRPr lang="en-US" sz="1800" dirty="0">
              <a:effectLst/>
              <a:ea typeface="Aptos" panose="020B0004020202020204" pitchFamily="34" charset="0"/>
              <a:cs typeface="Arial" panose="020B0604020202020204" pitchFamily="34" charset="0"/>
            </a:endParaRPr>
          </a:p>
          <a:p>
            <a:pPr marL="0" marR="0">
              <a:lnSpc>
                <a:spcPct val="115000"/>
              </a:lnSpc>
              <a:spcAft>
                <a:spcPts val="800"/>
              </a:spcAft>
            </a:pPr>
            <a:r>
              <a:rPr lang="en-JM" sz="1800" dirty="0">
                <a:effectLst/>
                <a:ea typeface="Aptos" panose="020B0004020202020204" pitchFamily="34" charset="0"/>
                <a:cs typeface="Arial" panose="020B0604020202020204" pitchFamily="34" charset="0"/>
              </a:rPr>
              <a:t>Examples of key variables: local trading infrastructure:</a:t>
            </a:r>
            <a:endParaRPr lang="en-US" sz="1800" dirty="0">
              <a:effectLst/>
              <a:ea typeface="Aptos" panose="020B0004020202020204" pitchFamily="34" charset="0"/>
              <a:cs typeface="Arial" panose="020B0604020202020204" pitchFamily="34" charset="0"/>
            </a:endParaRPr>
          </a:p>
          <a:p>
            <a:pPr marL="457200" marR="0">
              <a:lnSpc>
                <a:spcPct val="115000"/>
              </a:lnSpc>
              <a:spcAft>
                <a:spcPts val="800"/>
              </a:spcAft>
            </a:pPr>
            <a:r>
              <a:rPr lang="en-JM" sz="1800" dirty="0">
                <a:effectLst/>
                <a:ea typeface="Aptos" panose="020B0004020202020204" pitchFamily="34" charset="0"/>
                <a:cs typeface="Arial" panose="020B0604020202020204" pitchFamily="34" charset="0"/>
              </a:rPr>
              <a:t> </a:t>
            </a:r>
            <a:endParaRPr lang="en-US" sz="1800" dirty="0">
              <a:effectLst/>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en-JM" sz="1800" dirty="0">
                <a:effectLst/>
                <a:ea typeface="Aptos" panose="020B0004020202020204" pitchFamily="34" charset="0"/>
                <a:cs typeface="Arial" panose="020B0604020202020204" pitchFamily="34" charset="0"/>
              </a:rPr>
              <a:t>Settlement period</a:t>
            </a:r>
            <a:endParaRPr lang="en-US" sz="1800" dirty="0">
              <a:effectLst/>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en-JM" sz="1800" dirty="0">
                <a:effectLst/>
                <a:ea typeface="Aptos" panose="020B0004020202020204" pitchFamily="34" charset="0"/>
                <a:cs typeface="Arial" panose="020B0604020202020204" pitchFamily="34" charset="0"/>
              </a:rPr>
              <a:t>On-exchange vs. over-the-counter (OTC) trade execution and reporting</a:t>
            </a:r>
            <a:endParaRPr lang="en-US" sz="1800" dirty="0">
              <a:effectLst/>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en-JM" sz="1800" dirty="0">
                <a:effectLst/>
                <a:ea typeface="Aptos" panose="020B0004020202020204" pitchFamily="34" charset="0"/>
                <a:cs typeface="Arial" panose="020B0604020202020204" pitchFamily="34" charset="0"/>
              </a:rPr>
              <a:t>Central counterparty (CCP) clearing and settlement</a:t>
            </a:r>
            <a:endParaRPr lang="en-US" sz="1800" dirty="0">
              <a:effectLst/>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en-JM" sz="1800" dirty="0">
                <a:effectLst/>
                <a:ea typeface="Aptos" panose="020B0004020202020204" pitchFamily="34" charset="0"/>
                <a:cs typeface="Arial" panose="020B0604020202020204" pitchFamily="34" charset="0"/>
              </a:rPr>
              <a:t>Bilateral vs. gross settlement / continuous net settlement (CNS)</a:t>
            </a:r>
          </a:p>
          <a:p>
            <a:pPr marL="342900" marR="0" lvl="0" indent="-342900">
              <a:lnSpc>
                <a:spcPct val="115000"/>
              </a:lnSpc>
              <a:spcAft>
                <a:spcPts val="800"/>
              </a:spcAft>
              <a:buFont typeface="Symbol" panose="05050102010706020507" pitchFamily="18" charset="2"/>
              <a:buChar char=""/>
            </a:pPr>
            <a:r>
              <a:rPr lang="en-JM" sz="1800" dirty="0">
                <a:effectLst/>
                <a:ea typeface="Aptos" panose="020B0004020202020204" pitchFamily="34" charset="0"/>
                <a:cs typeface="Arial" panose="020B0604020202020204" pitchFamily="34" charset="0"/>
              </a:rPr>
              <a:t>Use of custodians vs. direct central securities depository (CSD) accounts</a:t>
            </a:r>
            <a:endParaRPr lang="en-US" sz="1800" dirty="0">
              <a:effectLst/>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en-JM" sz="1800" dirty="0">
                <a:effectLst/>
                <a:ea typeface="Aptos" panose="020B0004020202020204" pitchFamily="34" charset="0"/>
                <a:cs typeface="Arial" panose="020B0604020202020204" pitchFamily="34" charset="0"/>
              </a:rPr>
              <a:t>The existence of backstops such as bank guaranties and default funds</a:t>
            </a:r>
            <a:endParaRPr lang="en-US" sz="1800" dirty="0">
              <a:effectLst/>
              <a:ea typeface="Aptos" panose="020B0004020202020204" pitchFamily="34" charset="0"/>
              <a:cs typeface="Arial" panose="020B0604020202020204" pitchFamily="34" charset="0"/>
            </a:endParaRPr>
          </a:p>
          <a:p>
            <a:pPr marR="0">
              <a:lnSpc>
                <a:spcPct val="115000"/>
              </a:lnSpc>
              <a:spcAft>
                <a:spcPts val="800"/>
              </a:spcAft>
            </a:pP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endParaRPr lang="en-US" sz="1600" dirty="0">
              <a:effectLst/>
              <a:ea typeface="Aptos" panose="020B00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32BFD6F-E8CE-97EA-E47C-93897F84BFC0}"/>
              </a:ext>
            </a:extLst>
          </p:cNvPr>
          <p:cNvSpPr txBox="1">
            <a:spLocks/>
          </p:cNvSpPr>
          <p:nvPr/>
        </p:nvSpPr>
        <p:spPr>
          <a:xfrm>
            <a:off x="304801" y="96983"/>
            <a:ext cx="7060503" cy="11037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400" dirty="0">
                <a:cs typeface="Times New Roman" pitchFamily="18" charset="0"/>
              </a:rPr>
              <a:t>Supervisory Risk Programs:</a:t>
            </a:r>
          </a:p>
          <a:p>
            <a:pPr algn="l">
              <a:defRPr/>
            </a:pPr>
            <a:r>
              <a:rPr lang="en-US" sz="3400" dirty="0">
                <a:cs typeface="Times New Roman" pitchFamily="18" charset="0"/>
              </a:rPr>
              <a:t>Trading Infrastructure</a:t>
            </a:r>
          </a:p>
        </p:txBody>
      </p:sp>
    </p:spTree>
    <p:extLst>
      <p:ext uri="{BB962C8B-B14F-4D97-AF65-F5344CB8AC3E}">
        <p14:creationId xmlns:p14="http://schemas.microsoft.com/office/powerpoint/2010/main" val="3302688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E1086-879D-3652-F57C-78ED7F45A9A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E7FA49A-B5E0-4E1F-B218-F796409900F1}"/>
              </a:ext>
            </a:extLst>
          </p:cNvPr>
          <p:cNvSpPr txBox="1"/>
          <p:nvPr/>
        </p:nvSpPr>
        <p:spPr>
          <a:xfrm>
            <a:off x="304801" y="1371537"/>
            <a:ext cx="8589817" cy="4140492"/>
          </a:xfrm>
          <a:prstGeom prst="rect">
            <a:avLst/>
          </a:prstGeom>
          <a:noFill/>
        </p:spPr>
        <p:txBody>
          <a:bodyPr wrap="square">
            <a:spAutoFit/>
          </a:bodyPr>
          <a:lstStyle/>
          <a:p>
            <a:pPr marL="0" marR="0">
              <a:lnSpc>
                <a:spcPct val="115000"/>
              </a:lnSpc>
              <a:spcAft>
                <a:spcPts val="800"/>
              </a:spcAft>
            </a:pPr>
            <a:r>
              <a:rPr lang="en-JM" dirty="0">
                <a:effectLst/>
                <a:latin typeface="+mj-lt"/>
                <a:ea typeface="Aptos" panose="020B0004020202020204" pitchFamily="34" charset="0"/>
                <a:cs typeface="Arial" panose="020B0604020202020204" pitchFamily="34" charset="0"/>
              </a:rPr>
              <a:t>Examples of key variables: type, size and complexity of participant firms</a:t>
            </a:r>
            <a:endParaRPr lang="en-US" dirty="0">
              <a:effectLst/>
              <a:latin typeface="+mj-lt"/>
              <a:ea typeface="Aptos" panose="020B0004020202020204" pitchFamily="34" charset="0"/>
              <a:cs typeface="Arial" panose="020B0604020202020204" pitchFamily="34" charset="0"/>
            </a:endParaRPr>
          </a:p>
          <a:p>
            <a:pPr marL="457200" marR="0">
              <a:lnSpc>
                <a:spcPct val="115000"/>
              </a:lnSpc>
              <a:spcAft>
                <a:spcPts val="800"/>
              </a:spcAft>
            </a:pPr>
            <a:r>
              <a:rPr lang="en-JM" dirty="0">
                <a:effectLst/>
                <a:latin typeface="+mj-lt"/>
                <a:ea typeface="Aptos" panose="020B0004020202020204" pitchFamily="34" charset="0"/>
                <a:cs typeface="Arial" panose="020B0604020202020204" pitchFamily="34" charset="0"/>
              </a:rPr>
              <a:t> </a:t>
            </a:r>
            <a:endParaRPr lang="en-US" dirty="0">
              <a:effectLst/>
              <a:latin typeface="+mj-lt"/>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r>
              <a:rPr lang="en-JM" dirty="0">
                <a:effectLst/>
                <a:latin typeface="+mj-lt"/>
                <a:ea typeface="Aptos" panose="020B0004020202020204" pitchFamily="34" charset="0"/>
                <a:cs typeface="Arial" panose="020B0604020202020204" pitchFamily="34" charset="0"/>
              </a:rPr>
              <a:t>Clearing/carrying brokers vs. introducing brokers</a:t>
            </a:r>
            <a:endParaRPr lang="en-US" dirty="0">
              <a:effectLst/>
              <a:latin typeface="+mj-lt"/>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r>
              <a:rPr lang="en-JM" dirty="0">
                <a:effectLst/>
                <a:latin typeface="+mj-lt"/>
                <a:ea typeface="Aptos" panose="020B0004020202020204" pitchFamily="34" charset="0"/>
                <a:cs typeface="Arial" panose="020B0604020202020204" pitchFamily="34" charset="0"/>
              </a:rPr>
              <a:t>Stand-alone brokers vs. bank affiliated brokers</a:t>
            </a:r>
            <a:endParaRPr lang="en-US" dirty="0">
              <a:effectLst/>
              <a:latin typeface="+mj-lt"/>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r>
              <a:rPr lang="en-JM" dirty="0">
                <a:effectLst/>
                <a:latin typeface="+mj-lt"/>
                <a:ea typeface="Aptos" panose="020B0004020202020204" pitchFamily="34" charset="0"/>
                <a:cs typeface="Arial" panose="020B0604020202020204" pitchFamily="34" charset="0"/>
              </a:rPr>
              <a:t>Principal traders (dealers) vs. agency traders (brokers)</a:t>
            </a:r>
            <a:endParaRPr lang="en-US" dirty="0">
              <a:effectLst/>
              <a:latin typeface="+mj-lt"/>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r>
              <a:rPr lang="en-JM" dirty="0">
                <a:effectLst/>
                <a:latin typeface="+mj-lt"/>
                <a:ea typeface="Aptos" panose="020B0004020202020204" pitchFamily="34" charset="0"/>
                <a:cs typeface="Arial" panose="020B0604020202020204" pitchFamily="34" charset="0"/>
              </a:rPr>
              <a:t>Proprietary traders</a:t>
            </a:r>
            <a:endParaRPr lang="en-US" dirty="0">
              <a:effectLst/>
              <a:latin typeface="+mj-lt"/>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r>
              <a:rPr lang="en-JM" dirty="0">
                <a:effectLst/>
                <a:latin typeface="+mj-lt"/>
                <a:ea typeface="Aptos" panose="020B0004020202020204" pitchFamily="34" charset="0"/>
                <a:cs typeface="Arial" panose="020B0604020202020204" pitchFamily="34" charset="0"/>
              </a:rPr>
              <a:t>Market makers</a:t>
            </a:r>
            <a:endParaRPr lang="en-US" dirty="0">
              <a:effectLst/>
              <a:latin typeface="+mj-lt"/>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r>
              <a:rPr lang="en-JM" dirty="0">
                <a:effectLst/>
                <a:latin typeface="+mj-lt"/>
                <a:ea typeface="Aptos" panose="020B0004020202020204" pitchFamily="34" charset="0"/>
                <a:cs typeface="Arial" panose="020B0604020202020204" pitchFamily="34" charset="0"/>
              </a:rPr>
              <a:t>Investment advisors and investment managers</a:t>
            </a:r>
            <a:endParaRPr lang="en-US" dirty="0">
              <a:effectLst/>
              <a:latin typeface="+mj-lt"/>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r>
              <a:rPr lang="en-JM" dirty="0">
                <a:effectLst/>
                <a:latin typeface="+mj-lt"/>
                <a:ea typeface="Aptos" panose="020B0004020202020204" pitchFamily="34" charset="0"/>
                <a:cs typeface="Arial" panose="020B0604020202020204" pitchFamily="34" charset="0"/>
              </a:rPr>
              <a:t>Branches of foreign firms</a:t>
            </a:r>
            <a:endParaRPr lang="en-US" dirty="0">
              <a:effectLst/>
              <a:latin typeface="+mj-lt"/>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endParaRPr lang="en-US" sz="1600" dirty="0">
              <a:effectLst/>
              <a:ea typeface="Aptos" panose="020B00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995F186-45FB-D8AC-E31C-F68701E8F075}"/>
              </a:ext>
            </a:extLst>
          </p:cNvPr>
          <p:cNvSpPr txBox="1">
            <a:spLocks/>
          </p:cNvSpPr>
          <p:nvPr/>
        </p:nvSpPr>
        <p:spPr>
          <a:xfrm>
            <a:off x="304801" y="96983"/>
            <a:ext cx="7060503" cy="11037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400" dirty="0">
                <a:cs typeface="Times New Roman" pitchFamily="18" charset="0"/>
              </a:rPr>
              <a:t>Supervisory Risk Programs:</a:t>
            </a:r>
          </a:p>
          <a:p>
            <a:pPr algn="l">
              <a:defRPr/>
            </a:pPr>
            <a:r>
              <a:rPr lang="en-US" sz="3400" dirty="0">
                <a:cs typeface="Times New Roman" pitchFamily="18" charset="0"/>
              </a:rPr>
              <a:t>Nature, Size, and Complexity</a:t>
            </a:r>
          </a:p>
        </p:txBody>
      </p:sp>
    </p:spTree>
    <p:extLst>
      <p:ext uri="{BB962C8B-B14F-4D97-AF65-F5344CB8AC3E}">
        <p14:creationId xmlns:p14="http://schemas.microsoft.com/office/powerpoint/2010/main" val="2992303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FA3A0-6E18-EA76-9F09-41A92A4FC18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3265BBC-6C9F-EC65-EE2D-E5FBA04C7149}"/>
              </a:ext>
            </a:extLst>
          </p:cNvPr>
          <p:cNvSpPr txBox="1"/>
          <p:nvPr/>
        </p:nvSpPr>
        <p:spPr>
          <a:xfrm>
            <a:off x="304801" y="1371537"/>
            <a:ext cx="8589817" cy="4048672"/>
          </a:xfrm>
          <a:prstGeom prst="rect">
            <a:avLst/>
          </a:prstGeom>
          <a:noFill/>
        </p:spPr>
        <p:txBody>
          <a:bodyPr wrap="square">
            <a:spAutoFit/>
          </a:bodyPr>
          <a:lstStyle/>
          <a:p>
            <a:pPr marL="0" marR="0">
              <a:lnSpc>
                <a:spcPct val="115000"/>
              </a:lnSpc>
              <a:spcAft>
                <a:spcPts val="800"/>
              </a:spcAft>
            </a:pPr>
            <a:r>
              <a:rPr lang="en-JM" sz="2000" dirty="0">
                <a:effectLst/>
                <a:ea typeface="Aptos" panose="020B0004020202020204" pitchFamily="34" charset="0"/>
                <a:cs typeface="Arial" panose="020B0604020202020204" pitchFamily="34" charset="0"/>
              </a:rPr>
              <a:t>Examples of key variables: </a:t>
            </a:r>
            <a:r>
              <a:rPr lang="en-JM" sz="2000" dirty="0">
                <a:effectLst/>
                <a:ea typeface="Century Gothic" panose="020B0502020202020204" pitchFamily="34" charset="0"/>
                <a:cs typeface="Arial" panose="020B0604020202020204" pitchFamily="34" charset="0"/>
              </a:rPr>
              <a:t>products and trading activity</a:t>
            </a:r>
            <a:endParaRPr lang="en-US" sz="2000" dirty="0">
              <a:effectLst/>
              <a:ea typeface="Aptos" panose="020B0004020202020204" pitchFamily="34" charset="0"/>
              <a:cs typeface="Arial" panose="020B0604020202020204" pitchFamily="34" charset="0"/>
            </a:endParaRPr>
          </a:p>
          <a:p>
            <a:pPr marL="0" marR="0">
              <a:lnSpc>
                <a:spcPct val="115000"/>
              </a:lnSpc>
              <a:spcAft>
                <a:spcPts val="800"/>
              </a:spcAft>
            </a:pPr>
            <a:r>
              <a:rPr lang="en-JM" sz="2000" dirty="0">
                <a:effectLst/>
                <a:ea typeface="Century Gothic" panose="020B0502020202020204" pitchFamily="34" charset="0"/>
                <a:cs typeface="Arial" panose="020B0604020202020204" pitchFamily="34" charset="0"/>
              </a:rPr>
              <a:t> </a:t>
            </a:r>
            <a:endParaRPr lang="en-US" sz="2000" dirty="0">
              <a:effectLs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2000" dirty="0">
                <a:effectLst/>
                <a:ea typeface="Century Gothic" panose="020B0502020202020204" pitchFamily="34" charset="0"/>
                <a:cs typeface="Arial" panose="020B0604020202020204" pitchFamily="34" charset="0"/>
              </a:rPr>
              <a:t>Bonds and ETFs.</a:t>
            </a:r>
          </a:p>
          <a:p>
            <a:pPr marL="342900" marR="0" lvl="0" indent="-342900">
              <a:lnSpc>
                <a:spcPct val="115000"/>
              </a:lnSpc>
              <a:buFont typeface="Symbol" panose="05050102010706020507" pitchFamily="18" charset="2"/>
              <a:buChar char=""/>
            </a:pPr>
            <a:r>
              <a:rPr lang="en-JM" sz="2000" dirty="0">
                <a:effectLst/>
                <a:ea typeface="Century Gothic" panose="020B0502020202020204" pitchFamily="34" charset="0"/>
                <a:cs typeface="Arial" panose="020B0604020202020204" pitchFamily="34" charset="0"/>
              </a:rPr>
              <a:t>Stocks, derivatives, and rates, forex.</a:t>
            </a:r>
            <a:endParaRPr lang="en-US" sz="2000" dirty="0">
              <a:effectLs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2000" dirty="0">
                <a:effectLst/>
                <a:ea typeface="Century Gothic" panose="020B0502020202020204" pitchFamily="34" charset="0"/>
                <a:cs typeface="Arial" panose="020B0604020202020204" pitchFamily="34" charset="0"/>
              </a:rPr>
              <a:t>Margin trading, short-selling, securities financing </a:t>
            </a:r>
            <a:r>
              <a:rPr lang="en-JM" sz="2000" dirty="0">
                <a:effectLst/>
                <a:ea typeface="Aptos" panose="020B0004020202020204" pitchFamily="34" charset="0"/>
                <a:cs typeface="Arial" panose="020B0604020202020204" pitchFamily="34" charset="0"/>
              </a:rPr>
              <a:t>(repos, stock lending)</a:t>
            </a:r>
            <a:r>
              <a:rPr lang="en-JM" sz="2000" dirty="0">
                <a:effectLst/>
                <a:ea typeface="Century Gothic" panose="020B0502020202020204" pitchFamily="34" charset="0"/>
                <a:cs typeface="Arial" panose="020B0604020202020204" pitchFamily="34" charset="0"/>
              </a:rPr>
              <a:t>.</a:t>
            </a:r>
            <a:endParaRPr lang="en-US" sz="2000" dirty="0">
              <a:effectLst/>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en-JM" sz="2000" dirty="0">
                <a:effectLst/>
                <a:ea typeface="Century Gothic" panose="020B0502020202020204" pitchFamily="34" charset="0"/>
                <a:cs typeface="Arial" panose="020B0604020202020204" pitchFamily="34" charset="0"/>
              </a:rPr>
              <a:t>High-frequency and other algorithmic trading.</a:t>
            </a:r>
          </a:p>
          <a:p>
            <a:pPr marL="342900" marR="0" lvl="0" indent="-342900">
              <a:lnSpc>
                <a:spcPct val="115000"/>
              </a:lnSpc>
              <a:spcAft>
                <a:spcPts val="800"/>
              </a:spcAft>
              <a:buFont typeface="Symbol" panose="05050102010706020507" pitchFamily="18" charset="2"/>
              <a:buChar char=""/>
            </a:pPr>
            <a:endParaRPr lang="en-US" sz="2000" dirty="0">
              <a:effectLst/>
              <a:latin typeface="+mj-lt"/>
              <a:ea typeface="Aptos" panose="020B0004020202020204" pitchFamily="34" charset="0"/>
              <a:cs typeface="Arial" panose="020B0604020202020204" pitchFamily="34" charset="0"/>
            </a:endParaRPr>
          </a:p>
          <a:p>
            <a:pPr marL="0" marR="0">
              <a:lnSpc>
                <a:spcPct val="115000"/>
              </a:lnSpc>
              <a:spcAft>
                <a:spcPts val="800"/>
              </a:spcAft>
            </a:pPr>
            <a:r>
              <a:rPr lang="en-JM" sz="2000" dirty="0">
                <a:effectLst/>
                <a:latin typeface="+mj-lt"/>
                <a:ea typeface="Aptos" panose="020B0004020202020204" pitchFamily="34" charset="0"/>
                <a:cs typeface="Arial" panose="020B0604020202020204" pitchFamily="34" charset="0"/>
              </a:rPr>
              <a:t> </a:t>
            </a:r>
            <a:endParaRPr lang="en-US" sz="2000" dirty="0">
              <a:effectLst/>
              <a:latin typeface="+mj-lt"/>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endParaRPr lang="en-US" sz="1600" dirty="0">
              <a:effectLst/>
              <a:ea typeface="Aptos" panose="020B00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2212159-C8A2-9DEF-563F-18278AB8BB94}"/>
              </a:ext>
            </a:extLst>
          </p:cNvPr>
          <p:cNvSpPr txBox="1">
            <a:spLocks/>
          </p:cNvSpPr>
          <p:nvPr/>
        </p:nvSpPr>
        <p:spPr>
          <a:xfrm>
            <a:off x="304801" y="96983"/>
            <a:ext cx="7060503" cy="11037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400" dirty="0">
                <a:cs typeface="Times New Roman" pitchFamily="18" charset="0"/>
              </a:rPr>
              <a:t>Supervisory Risk Programs:</a:t>
            </a:r>
          </a:p>
          <a:p>
            <a:pPr algn="l">
              <a:defRPr/>
            </a:pPr>
            <a:r>
              <a:rPr lang="en-US" sz="3400" dirty="0">
                <a:cs typeface="Times New Roman" pitchFamily="18" charset="0"/>
              </a:rPr>
              <a:t>Products and trading activity</a:t>
            </a:r>
          </a:p>
        </p:txBody>
      </p:sp>
    </p:spTree>
    <p:extLst>
      <p:ext uri="{BB962C8B-B14F-4D97-AF65-F5344CB8AC3E}">
        <p14:creationId xmlns:p14="http://schemas.microsoft.com/office/powerpoint/2010/main" val="1607737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B7C32-A78C-D4CC-9730-C5C41E50B94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4A241A2-0A40-65C9-D82A-922998706777}"/>
              </a:ext>
            </a:extLst>
          </p:cNvPr>
          <p:cNvSpPr txBox="1"/>
          <p:nvPr/>
        </p:nvSpPr>
        <p:spPr>
          <a:xfrm>
            <a:off x="304801" y="1371537"/>
            <a:ext cx="8589817" cy="6487289"/>
          </a:xfrm>
          <a:prstGeom prst="rect">
            <a:avLst/>
          </a:prstGeom>
          <a:noFill/>
        </p:spPr>
        <p:txBody>
          <a:bodyPr wrap="square">
            <a:spAutoFit/>
          </a:bodyPr>
          <a:lstStyle/>
          <a:p>
            <a:pPr marL="0" marR="0">
              <a:lnSpc>
                <a:spcPct val="115000"/>
              </a:lnSpc>
              <a:spcAft>
                <a:spcPts val="800"/>
              </a:spcAft>
            </a:pPr>
            <a:r>
              <a:rPr lang="en-JM" sz="2400" dirty="0">
                <a:effectLst/>
                <a:latin typeface="+mj-lt"/>
                <a:ea typeface="Aptos" panose="020B0004020202020204" pitchFamily="34" charset="0"/>
                <a:cs typeface="Arial" panose="020B0604020202020204" pitchFamily="34" charset="0"/>
              </a:rPr>
              <a:t>Examples of key variables: </a:t>
            </a:r>
            <a:r>
              <a:rPr lang="en-JM" sz="2400" dirty="0">
                <a:effectLst/>
                <a:latin typeface="+mj-lt"/>
                <a:ea typeface="Century Gothic" panose="020B0502020202020204" pitchFamily="34" charset="0"/>
                <a:cs typeface="Arial" panose="020B0604020202020204" pitchFamily="34" charset="0"/>
              </a:rPr>
              <a:t>account structures and arrangements</a:t>
            </a:r>
            <a:endParaRPr lang="en-US" sz="2400" dirty="0">
              <a:effectLst/>
              <a:latin typeface="+mj-lt"/>
              <a:ea typeface="Aptos" panose="020B0004020202020204" pitchFamily="34" charset="0"/>
              <a:cs typeface="Arial" panose="020B0604020202020204" pitchFamily="34" charset="0"/>
            </a:endParaRPr>
          </a:p>
          <a:p>
            <a:pPr marL="0" marR="0">
              <a:lnSpc>
                <a:spcPct val="115000"/>
              </a:lnSpc>
              <a:spcAft>
                <a:spcPts val="800"/>
              </a:spcAft>
            </a:pPr>
            <a:r>
              <a:rPr lang="en-US" sz="2400" dirty="0">
                <a:effectLst/>
                <a:latin typeface="+mj-lt"/>
                <a:ea typeface="Century Gothic" panose="020B0502020202020204" pitchFamily="34" charset="0"/>
                <a:cs typeface="Arial" panose="020B0604020202020204" pitchFamily="34" charset="0"/>
              </a:rPr>
              <a:t> </a:t>
            </a:r>
            <a:endParaRPr lang="en-US" sz="2400" dirty="0">
              <a:effectLst/>
              <a:latin typeface="+mj-l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2400" dirty="0">
                <a:effectLst/>
                <a:latin typeface="+mj-lt"/>
                <a:ea typeface="Century Gothic" panose="020B0502020202020204" pitchFamily="34" charset="0"/>
                <a:cs typeface="Arial" panose="020B0604020202020204" pitchFamily="34" charset="0"/>
              </a:rPr>
              <a:t>Individual accounts vs. nominee / FBO accounts vs. omnibus accounts</a:t>
            </a:r>
            <a:endParaRPr lang="en-US" sz="2400" dirty="0">
              <a:effectLst/>
              <a:latin typeface="+mj-l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2400" dirty="0">
                <a:effectLst/>
                <a:latin typeface="+mj-lt"/>
                <a:ea typeface="Century Gothic" panose="020B0502020202020204" pitchFamily="34" charset="0"/>
                <a:cs typeface="Arial" panose="020B0604020202020204" pitchFamily="34" charset="0"/>
              </a:rPr>
              <a:t>Discretionary trading / separately management accounts</a:t>
            </a:r>
            <a:endParaRPr lang="en-US" sz="2400" dirty="0">
              <a:effectLst/>
              <a:latin typeface="+mj-l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2400" dirty="0">
                <a:effectLst/>
                <a:latin typeface="+mj-lt"/>
                <a:ea typeface="Century Gothic" panose="020B0502020202020204" pitchFamily="34" charset="0"/>
                <a:cs typeface="Arial" panose="020B0604020202020204" pitchFamily="34" charset="0"/>
              </a:rPr>
              <a:t>Collective investment funds</a:t>
            </a:r>
            <a:endParaRPr lang="en-US" sz="2400" dirty="0">
              <a:effectLst/>
              <a:latin typeface="+mj-l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2400" dirty="0">
                <a:effectLst/>
                <a:latin typeface="+mj-lt"/>
                <a:ea typeface="Century Gothic" panose="020B0502020202020204" pitchFamily="34" charset="0"/>
                <a:cs typeface="Arial" panose="020B0604020202020204" pitchFamily="34" charset="0"/>
              </a:rPr>
              <a:t>Correspondent accounts</a:t>
            </a:r>
            <a:endParaRPr lang="en-US" sz="2400" dirty="0">
              <a:effectLst/>
              <a:latin typeface="+mj-lt"/>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en-JM" sz="2400" dirty="0">
                <a:effectLst/>
                <a:latin typeface="+mj-lt"/>
                <a:ea typeface="Century Gothic" panose="020B0502020202020204" pitchFamily="34" charset="0"/>
                <a:cs typeface="Arial" panose="020B0604020202020204" pitchFamily="34" charset="0"/>
              </a:rPr>
              <a:t>Direct trading access</a:t>
            </a:r>
            <a:endParaRPr lang="en-US" sz="2400" dirty="0">
              <a:effectLst/>
              <a:latin typeface="+mj-lt"/>
              <a:ea typeface="Aptos" panose="020B0004020202020204" pitchFamily="34" charset="0"/>
              <a:cs typeface="Arial" panose="020B0604020202020204" pitchFamily="34" charset="0"/>
            </a:endParaRPr>
          </a:p>
          <a:p>
            <a:pPr marL="0" marR="0">
              <a:lnSpc>
                <a:spcPct val="115000"/>
              </a:lnSpc>
              <a:spcAft>
                <a:spcPts val="800"/>
              </a:spcAft>
            </a:pPr>
            <a:r>
              <a:rPr lang="en-JM" sz="2400" dirty="0">
                <a:effectLst/>
                <a:latin typeface="+mj-lt"/>
                <a:ea typeface="Century Gothic" panose="020B0502020202020204" pitchFamily="34" charset="0"/>
                <a:cs typeface="Arial" panose="020B0604020202020204" pitchFamily="34" charset="0"/>
              </a:rPr>
              <a:t> </a:t>
            </a:r>
            <a:endParaRPr lang="en-US" sz="2400" dirty="0">
              <a:effectLst/>
              <a:latin typeface="+mj-lt"/>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endParaRPr lang="en-US" sz="2400" dirty="0">
              <a:effectLst/>
              <a:latin typeface="+mj-lt"/>
              <a:ea typeface="Aptos" panose="020B0004020202020204" pitchFamily="34" charset="0"/>
              <a:cs typeface="Arial" panose="020B0604020202020204" pitchFamily="34" charset="0"/>
            </a:endParaRPr>
          </a:p>
          <a:p>
            <a:pPr marL="0" marR="0">
              <a:lnSpc>
                <a:spcPct val="115000"/>
              </a:lnSpc>
              <a:spcAft>
                <a:spcPts val="800"/>
              </a:spcAft>
            </a:pPr>
            <a:r>
              <a:rPr lang="en-JM" sz="2400" dirty="0">
                <a:solidFill>
                  <a:srgbClr val="0000FF"/>
                </a:solidFill>
                <a:effectLst/>
                <a:latin typeface="+mj-lt"/>
                <a:ea typeface="Aptos" panose="020B0004020202020204" pitchFamily="34" charset="0"/>
                <a:cs typeface="Arial" panose="020B0604020202020204" pitchFamily="34" charset="0"/>
              </a:rPr>
              <a:t> </a:t>
            </a:r>
            <a:endParaRPr lang="en-US" sz="2400" dirty="0">
              <a:effectLst/>
              <a:latin typeface="+mj-lt"/>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endParaRPr lang="en-US" sz="1600" dirty="0">
              <a:effectLst/>
              <a:ea typeface="Aptos" panose="020B00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3FFB8E2-E4E9-93C0-B66A-896D7FA81E92}"/>
              </a:ext>
            </a:extLst>
          </p:cNvPr>
          <p:cNvSpPr txBox="1">
            <a:spLocks/>
          </p:cNvSpPr>
          <p:nvPr/>
        </p:nvSpPr>
        <p:spPr>
          <a:xfrm>
            <a:off x="304801" y="96983"/>
            <a:ext cx="7574070" cy="11037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cs typeface="Times New Roman" pitchFamily="18" charset="0"/>
              </a:rPr>
              <a:t>Supervisory Risk Programs:</a:t>
            </a:r>
          </a:p>
          <a:p>
            <a:pPr algn="l">
              <a:defRPr/>
            </a:pPr>
            <a:r>
              <a:rPr lang="en-US" sz="2800" dirty="0">
                <a:cs typeface="Times New Roman" pitchFamily="18" charset="0"/>
              </a:rPr>
              <a:t>Account structures and arrangements</a:t>
            </a:r>
          </a:p>
        </p:txBody>
      </p:sp>
    </p:spTree>
    <p:extLst>
      <p:ext uri="{BB962C8B-B14F-4D97-AF65-F5344CB8AC3E}">
        <p14:creationId xmlns:p14="http://schemas.microsoft.com/office/powerpoint/2010/main" val="4143242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E8CDA-7E7B-B768-4CDB-0839FF6E698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F113149-E8ED-4ED0-9B54-F01031B83A58}"/>
              </a:ext>
            </a:extLst>
          </p:cNvPr>
          <p:cNvSpPr txBox="1"/>
          <p:nvPr/>
        </p:nvSpPr>
        <p:spPr>
          <a:xfrm>
            <a:off x="304801" y="1371537"/>
            <a:ext cx="8589817" cy="6313908"/>
          </a:xfrm>
          <a:prstGeom prst="rect">
            <a:avLst/>
          </a:prstGeom>
          <a:noFill/>
        </p:spPr>
        <p:txBody>
          <a:bodyPr wrap="square">
            <a:spAutoFit/>
          </a:bodyPr>
          <a:lstStyle/>
          <a:p>
            <a:pPr marL="0" marR="0">
              <a:lnSpc>
                <a:spcPct val="115000"/>
              </a:lnSpc>
              <a:spcAft>
                <a:spcPts val="800"/>
              </a:spcAft>
            </a:pPr>
            <a:r>
              <a:rPr lang="en-JM" sz="2800" dirty="0">
                <a:effectLst/>
                <a:ea typeface="Aptos" panose="020B0004020202020204" pitchFamily="34" charset="0"/>
                <a:cs typeface="Arial" panose="020B0604020202020204" pitchFamily="34" charset="0"/>
              </a:rPr>
              <a:t>Examples of key variables: </a:t>
            </a:r>
            <a:r>
              <a:rPr lang="en-JM" sz="2800" dirty="0">
                <a:effectLst/>
                <a:ea typeface="Century Gothic" panose="020B0502020202020204" pitchFamily="34" charset="0"/>
                <a:cs typeface="Arial" panose="020B0604020202020204" pitchFamily="34" charset="0"/>
              </a:rPr>
              <a:t>cross-border connectivity</a:t>
            </a:r>
            <a:endParaRPr lang="en-US" sz="2800" dirty="0">
              <a:effectLs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2800" dirty="0">
                <a:effectLst/>
                <a:ea typeface="Century Gothic" panose="020B0502020202020204" pitchFamily="34" charset="0"/>
                <a:cs typeface="Arial" panose="020B0604020202020204" pitchFamily="34" charset="0"/>
              </a:rPr>
              <a:t>Correspondent accounts (inward and outward)</a:t>
            </a:r>
            <a:endParaRPr lang="en-US" sz="2800" dirty="0">
              <a:effectLs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2800" dirty="0">
                <a:effectLst/>
                <a:ea typeface="Century Gothic" panose="020B0502020202020204" pitchFamily="34" charset="0"/>
                <a:cs typeface="Arial" panose="020B0604020202020204" pitchFamily="34" charset="0"/>
              </a:rPr>
              <a:t>Foreign securities exchange, CCP and CSD membership</a:t>
            </a:r>
            <a:endParaRPr lang="en-US" sz="2800" dirty="0">
              <a:effectLs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2800" dirty="0">
                <a:effectLst/>
                <a:ea typeface="Century Gothic" panose="020B0502020202020204" pitchFamily="34" charset="0"/>
                <a:cs typeface="Arial" panose="020B0604020202020204" pitchFamily="34" charset="0"/>
              </a:rPr>
              <a:t>Cross-listed securities</a:t>
            </a:r>
            <a:endParaRPr lang="en-US" sz="2800" dirty="0">
              <a:effectLst/>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en-JM" sz="2800" dirty="0">
                <a:effectLst/>
                <a:ea typeface="Century Gothic" panose="020B0502020202020204" pitchFamily="34" charset="0"/>
                <a:cs typeface="Arial" panose="020B0604020202020204" pitchFamily="34" charset="0"/>
              </a:rPr>
              <a:t>Interlinked depository arrangements</a:t>
            </a:r>
            <a:endParaRPr lang="en-US" sz="2800" dirty="0">
              <a:effectLst/>
              <a:ea typeface="Aptos" panose="020B0004020202020204" pitchFamily="34" charset="0"/>
              <a:cs typeface="Arial" panose="020B0604020202020204" pitchFamily="34" charset="0"/>
            </a:endParaRPr>
          </a:p>
          <a:p>
            <a:pPr marL="0" marR="0">
              <a:lnSpc>
                <a:spcPct val="115000"/>
              </a:lnSpc>
              <a:spcAft>
                <a:spcPts val="800"/>
              </a:spcAft>
            </a:pPr>
            <a:r>
              <a:rPr lang="en-JM" sz="2800" dirty="0">
                <a:effectLst/>
                <a:ea typeface="Aptos" panose="020B0004020202020204" pitchFamily="34" charset="0"/>
                <a:cs typeface="Arial" panose="020B0604020202020204" pitchFamily="34" charset="0"/>
              </a:rPr>
              <a:t> </a:t>
            </a:r>
            <a:endParaRPr lang="en-US" sz="2800" dirty="0">
              <a:effectLst/>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endParaRPr lang="en-US" sz="2800" dirty="0">
              <a:effectLst/>
              <a:ea typeface="Aptos" panose="020B0004020202020204" pitchFamily="34" charset="0"/>
              <a:cs typeface="Arial" panose="020B0604020202020204" pitchFamily="34" charset="0"/>
            </a:endParaRPr>
          </a:p>
          <a:p>
            <a:pPr marL="0" marR="0">
              <a:lnSpc>
                <a:spcPct val="115000"/>
              </a:lnSpc>
              <a:spcAft>
                <a:spcPts val="800"/>
              </a:spcAft>
            </a:pPr>
            <a:r>
              <a:rPr lang="en-JM" sz="2800" dirty="0">
                <a:solidFill>
                  <a:srgbClr val="0000FF"/>
                </a:solidFill>
                <a:effectLst/>
                <a:ea typeface="Aptos" panose="020B0004020202020204" pitchFamily="34" charset="0"/>
                <a:cs typeface="Arial" panose="020B0604020202020204" pitchFamily="34" charset="0"/>
              </a:rPr>
              <a:t> </a:t>
            </a:r>
            <a:endParaRPr lang="en-US" sz="2800" dirty="0">
              <a:effectLst/>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endParaRPr lang="en-US" sz="1600" dirty="0">
              <a:effectLst/>
              <a:ea typeface="Aptos" panose="020B00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FC54145-63BE-3A2E-B155-19F1CDC5697D}"/>
              </a:ext>
            </a:extLst>
          </p:cNvPr>
          <p:cNvSpPr txBox="1">
            <a:spLocks/>
          </p:cNvSpPr>
          <p:nvPr/>
        </p:nvSpPr>
        <p:spPr>
          <a:xfrm>
            <a:off x="304801" y="96983"/>
            <a:ext cx="7574070" cy="11037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cs typeface="Times New Roman" pitchFamily="18" charset="0"/>
              </a:rPr>
              <a:t>Supervisory Risk Programs:</a:t>
            </a:r>
          </a:p>
          <a:p>
            <a:pPr algn="l">
              <a:defRPr/>
            </a:pPr>
            <a:r>
              <a:rPr lang="en-US" sz="2800" dirty="0">
                <a:cs typeface="Times New Roman" pitchFamily="18" charset="0"/>
              </a:rPr>
              <a:t>Cross-border connectivity</a:t>
            </a:r>
          </a:p>
        </p:txBody>
      </p:sp>
    </p:spTree>
    <p:extLst>
      <p:ext uri="{BB962C8B-B14F-4D97-AF65-F5344CB8AC3E}">
        <p14:creationId xmlns:p14="http://schemas.microsoft.com/office/powerpoint/2010/main" val="2869312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10BBD-3D4B-BA7C-896B-78061B8D351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9A1DD57-8C2A-7AB5-8D68-E252182A576C}"/>
              </a:ext>
            </a:extLst>
          </p:cNvPr>
          <p:cNvSpPr txBox="1"/>
          <p:nvPr/>
        </p:nvSpPr>
        <p:spPr>
          <a:xfrm>
            <a:off x="304801" y="1371537"/>
            <a:ext cx="8589817" cy="6101542"/>
          </a:xfrm>
          <a:prstGeom prst="rect">
            <a:avLst/>
          </a:prstGeom>
          <a:noFill/>
        </p:spPr>
        <p:txBody>
          <a:bodyPr wrap="square">
            <a:spAutoFit/>
          </a:bodyPr>
          <a:lstStyle/>
          <a:p>
            <a:pPr marL="0" marR="0">
              <a:lnSpc>
                <a:spcPct val="115000"/>
              </a:lnSpc>
              <a:spcAft>
                <a:spcPts val="800"/>
              </a:spcAft>
            </a:pPr>
            <a:r>
              <a:rPr lang="en-JM" sz="2000" dirty="0">
                <a:effectLst/>
                <a:latin typeface="+mj-lt"/>
                <a:ea typeface="Aptos" panose="020B0004020202020204" pitchFamily="34" charset="0"/>
                <a:cs typeface="Arial" panose="020B0604020202020204" pitchFamily="34" charset="0"/>
              </a:rPr>
              <a:t>Prudential supervision of securities firms goes beyond looking at their balance sheet </a:t>
            </a:r>
            <a:endParaRPr lang="en-US" sz="2000" dirty="0">
              <a:effectLst/>
              <a:latin typeface="+mj-lt"/>
              <a:ea typeface="Aptos" panose="020B0004020202020204" pitchFamily="34" charset="0"/>
              <a:cs typeface="Arial" panose="020B0604020202020204" pitchFamily="34" charset="0"/>
            </a:endParaRPr>
          </a:p>
          <a:p>
            <a:pPr marL="457200" marR="0">
              <a:lnSpc>
                <a:spcPct val="115000"/>
              </a:lnSpc>
            </a:pPr>
            <a:r>
              <a:rPr lang="en-JM" sz="2000" dirty="0">
                <a:effectLst/>
                <a:latin typeface="+mj-lt"/>
                <a:ea typeface="Century Gothic" panose="020B0502020202020204" pitchFamily="34" charset="0"/>
                <a:cs typeface="Arial" panose="020B0604020202020204" pitchFamily="34" charset="0"/>
              </a:rPr>
              <a:t> </a:t>
            </a:r>
            <a:endParaRPr lang="en-US" sz="2000" dirty="0">
              <a:effectLst/>
              <a:latin typeface="+mj-lt"/>
              <a:ea typeface="Aptos" panose="020B0004020202020204" pitchFamily="34" charset="0"/>
              <a:cs typeface="Arial" panose="020B0604020202020204" pitchFamily="34" charset="0"/>
            </a:endParaRPr>
          </a:p>
          <a:p>
            <a:pPr marR="0" lvl="0">
              <a:lnSpc>
                <a:spcPct val="115000"/>
              </a:lnSpc>
            </a:pPr>
            <a:r>
              <a:rPr lang="en-JM" sz="2000" dirty="0">
                <a:effectLst/>
                <a:latin typeface="+mj-lt"/>
                <a:ea typeface="Century Gothic" panose="020B0502020202020204" pitchFamily="34" charset="0"/>
                <a:cs typeface="Arial" panose="020B0604020202020204" pitchFamily="34" charset="0"/>
              </a:rPr>
              <a:t>It requires critical assessment of their framework of financial risk management policies, procedures systems and controls:</a:t>
            </a:r>
          </a:p>
          <a:p>
            <a:pPr marR="0" lvl="0">
              <a:lnSpc>
                <a:spcPct val="115000"/>
              </a:lnSpc>
            </a:pPr>
            <a:endParaRPr lang="en-US" sz="2000" dirty="0">
              <a:effectLst/>
              <a:latin typeface="+mj-lt"/>
              <a:ea typeface="Aptos" panose="020B0004020202020204" pitchFamily="34" charset="0"/>
              <a:cs typeface="Arial" panose="020B0604020202020204" pitchFamily="34" charset="0"/>
            </a:endParaRPr>
          </a:p>
          <a:p>
            <a:pPr marL="742950" marR="0" lvl="1" indent="-285750">
              <a:lnSpc>
                <a:spcPct val="115000"/>
              </a:lnSpc>
              <a:buFont typeface="Courier New" panose="02070309020205020404" pitchFamily="49" charset="0"/>
              <a:buChar char="o"/>
            </a:pPr>
            <a:r>
              <a:rPr lang="en-JM" sz="2000" dirty="0">
                <a:effectLst/>
                <a:latin typeface="+mj-lt"/>
                <a:ea typeface="Century Gothic" panose="020B0502020202020204" pitchFamily="34" charset="0"/>
                <a:cs typeface="Arial" panose="020B0604020202020204" pitchFamily="34" charset="0"/>
              </a:rPr>
              <a:t>Are the PPSCs appropriate in light of the nature, size and complexity of the firm’s business?</a:t>
            </a:r>
            <a:endParaRPr lang="en-US" sz="2000" dirty="0">
              <a:effectLst/>
              <a:latin typeface="+mj-lt"/>
              <a:ea typeface="Aptos" panose="020B0004020202020204" pitchFamily="34" charset="0"/>
              <a:cs typeface="Arial" panose="020B0604020202020204" pitchFamily="34" charset="0"/>
            </a:endParaRPr>
          </a:p>
          <a:p>
            <a:pPr marL="742950" marR="0" lvl="1" indent="-285750">
              <a:lnSpc>
                <a:spcPct val="115000"/>
              </a:lnSpc>
              <a:buFont typeface="Courier New" panose="02070309020205020404" pitchFamily="49" charset="0"/>
              <a:buChar char="o"/>
            </a:pPr>
            <a:r>
              <a:rPr lang="en-JM" sz="2000" dirty="0">
                <a:effectLst/>
                <a:latin typeface="+mj-lt"/>
                <a:ea typeface="Century Gothic" panose="020B0502020202020204" pitchFamily="34" charset="0"/>
                <a:cs typeface="Arial" panose="020B0604020202020204" pitchFamily="34" charset="0"/>
              </a:rPr>
              <a:t>Have the PPSCs been appropriately implemented?</a:t>
            </a:r>
            <a:endParaRPr lang="en-US" sz="2000" dirty="0">
              <a:effectLst/>
              <a:latin typeface="+mj-lt"/>
              <a:ea typeface="Aptos" panose="020B0004020202020204" pitchFamily="34" charset="0"/>
              <a:cs typeface="Arial" panose="020B0604020202020204" pitchFamily="34" charset="0"/>
            </a:endParaRPr>
          </a:p>
          <a:p>
            <a:pPr marL="742950" marR="0" lvl="1" indent="-285750">
              <a:lnSpc>
                <a:spcPct val="115000"/>
              </a:lnSpc>
              <a:buFont typeface="Courier New" panose="02070309020205020404" pitchFamily="49" charset="0"/>
              <a:buChar char="o"/>
            </a:pPr>
            <a:r>
              <a:rPr lang="en-JM" sz="2000" dirty="0">
                <a:effectLst/>
                <a:latin typeface="+mj-lt"/>
                <a:ea typeface="Century Gothic" panose="020B0502020202020204" pitchFamily="34" charset="0"/>
                <a:cs typeface="Arial" panose="020B0604020202020204" pitchFamily="34" charset="0"/>
              </a:rPr>
              <a:t>Do they cover all of the firm’s business lines and functions?</a:t>
            </a:r>
            <a:endParaRPr lang="en-US" sz="2000" dirty="0">
              <a:effectLst/>
              <a:latin typeface="+mj-lt"/>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r>
              <a:rPr lang="en-JM" sz="2000" dirty="0">
                <a:effectLst/>
                <a:latin typeface="+mj-lt"/>
                <a:ea typeface="Century Gothic" panose="020B0502020202020204" pitchFamily="34" charset="0"/>
                <a:cs typeface="Arial" panose="020B0604020202020204" pitchFamily="34" charset="0"/>
              </a:rPr>
              <a:t>Are they effective?  </a:t>
            </a:r>
            <a:endParaRPr lang="en-US" sz="2000" dirty="0">
              <a:effectLst/>
              <a:latin typeface="+mj-lt"/>
              <a:ea typeface="Aptos" panose="020B0004020202020204" pitchFamily="34" charset="0"/>
              <a:cs typeface="Arial" panose="020B0604020202020204" pitchFamily="34" charset="0"/>
            </a:endParaRPr>
          </a:p>
          <a:p>
            <a:pPr marL="0" marR="0">
              <a:lnSpc>
                <a:spcPct val="115000"/>
              </a:lnSpc>
              <a:spcAft>
                <a:spcPts val="800"/>
              </a:spcAft>
            </a:pPr>
            <a:r>
              <a:rPr lang="en-JM" sz="2000" dirty="0">
                <a:effectLst/>
                <a:latin typeface="+mj-lt"/>
                <a:ea typeface="Aptos" panose="020B0004020202020204" pitchFamily="34" charset="0"/>
                <a:cs typeface="Arial" panose="020B0604020202020204" pitchFamily="34" charset="0"/>
              </a:rPr>
              <a:t> </a:t>
            </a:r>
            <a:endParaRPr lang="en-US" sz="2000" dirty="0">
              <a:effectLst/>
              <a:latin typeface="+mj-lt"/>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endParaRPr lang="en-US" sz="2800" dirty="0">
              <a:effectLst/>
              <a:ea typeface="Aptos" panose="020B0004020202020204" pitchFamily="34" charset="0"/>
              <a:cs typeface="Arial" panose="020B0604020202020204" pitchFamily="34" charset="0"/>
            </a:endParaRPr>
          </a:p>
          <a:p>
            <a:pPr marL="0" marR="0">
              <a:lnSpc>
                <a:spcPct val="115000"/>
              </a:lnSpc>
              <a:spcAft>
                <a:spcPts val="800"/>
              </a:spcAft>
            </a:pPr>
            <a:r>
              <a:rPr lang="en-JM" sz="2800" dirty="0">
                <a:solidFill>
                  <a:srgbClr val="0000FF"/>
                </a:solidFill>
                <a:effectLst/>
                <a:ea typeface="Aptos" panose="020B0004020202020204" pitchFamily="34" charset="0"/>
                <a:cs typeface="Arial" panose="020B0604020202020204" pitchFamily="34" charset="0"/>
              </a:rPr>
              <a:t> </a:t>
            </a:r>
            <a:endParaRPr lang="en-US" sz="2800" dirty="0">
              <a:effectLst/>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endParaRPr lang="en-US" sz="1600" dirty="0">
              <a:effectLst/>
              <a:ea typeface="Aptos" panose="020B00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6D91814-8FF3-9614-060B-6DADB16A723F}"/>
              </a:ext>
            </a:extLst>
          </p:cNvPr>
          <p:cNvSpPr txBox="1">
            <a:spLocks/>
          </p:cNvSpPr>
          <p:nvPr/>
        </p:nvSpPr>
        <p:spPr>
          <a:xfrm>
            <a:off x="630478" y="397607"/>
            <a:ext cx="7574070" cy="70468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cs typeface="Times New Roman" pitchFamily="18" charset="0"/>
              </a:rPr>
              <a:t>Prudential Supervision Plus</a:t>
            </a:r>
          </a:p>
        </p:txBody>
      </p:sp>
    </p:spTree>
    <p:extLst>
      <p:ext uri="{BB962C8B-B14F-4D97-AF65-F5344CB8AC3E}">
        <p14:creationId xmlns:p14="http://schemas.microsoft.com/office/powerpoint/2010/main" val="2414054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27391-096C-8726-BBEF-5DFCBE336B6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0D5EA80-F3D1-1BFE-22EF-565D857889FC}"/>
              </a:ext>
            </a:extLst>
          </p:cNvPr>
          <p:cNvSpPr txBox="1"/>
          <p:nvPr/>
        </p:nvSpPr>
        <p:spPr>
          <a:xfrm>
            <a:off x="304801" y="1371537"/>
            <a:ext cx="8589817" cy="6108724"/>
          </a:xfrm>
          <a:prstGeom prst="rect">
            <a:avLst/>
          </a:prstGeom>
          <a:noFill/>
        </p:spPr>
        <p:txBody>
          <a:bodyPr wrap="square">
            <a:spAutoFit/>
          </a:bodyPr>
          <a:lstStyle/>
          <a:p>
            <a:pPr marL="342900" marR="0" lvl="0" indent="-342900" rtl="0">
              <a:lnSpc>
                <a:spcPct val="115000"/>
              </a:lnSpc>
              <a:buFont typeface="Symbol" panose="05050102010706020507" pitchFamily="18" charset="2"/>
              <a:buChar char=""/>
            </a:pPr>
            <a:r>
              <a:rPr lang="en-JM" sz="1800" dirty="0">
                <a:effectLst/>
                <a:latin typeface="+mj-lt"/>
                <a:ea typeface="Aptos" panose="020B0004020202020204" pitchFamily="34" charset="0"/>
                <a:cs typeface="Arial" panose="020B0604020202020204" pitchFamily="34" charset="0"/>
              </a:rPr>
              <a:t>Securities and derivatives pricing (mark-to-market)</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1800" dirty="0">
                <a:effectLst/>
                <a:latin typeface="+mj-lt"/>
                <a:ea typeface="Aptos" panose="020B0004020202020204" pitchFamily="34" charset="0"/>
                <a:cs typeface="Arial" panose="020B0604020202020204" pitchFamily="34" charset="0"/>
              </a:rPr>
              <a:t>Liquidity Management</a:t>
            </a:r>
          </a:p>
          <a:p>
            <a:pPr marL="342900" marR="0" lvl="0" indent="-342900">
              <a:lnSpc>
                <a:spcPct val="115000"/>
              </a:lnSpc>
              <a:buFont typeface="Symbol" panose="05050102010706020507" pitchFamily="18" charset="2"/>
              <a:buChar char=""/>
            </a:pPr>
            <a:r>
              <a:rPr lang="en-JM" dirty="0">
                <a:latin typeface="+mj-lt"/>
                <a:ea typeface="Aptos" panose="020B0004020202020204" pitchFamily="34" charset="0"/>
                <a:cs typeface="Arial" panose="020B0604020202020204" pitchFamily="34" charset="0"/>
              </a:rPr>
              <a:t>Anti Dilution Tools</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1800" dirty="0">
                <a:effectLst/>
                <a:latin typeface="+mj-lt"/>
                <a:ea typeface="Aptos" panose="020B0004020202020204" pitchFamily="34" charset="0"/>
                <a:cs typeface="Arial" panose="020B0604020202020204" pitchFamily="34" charset="0"/>
              </a:rPr>
              <a:t>Value-at-risk (VAR)</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1800" dirty="0">
                <a:effectLst/>
                <a:latin typeface="+mj-lt"/>
                <a:ea typeface="Aptos" panose="020B0004020202020204" pitchFamily="34" charset="0"/>
                <a:cs typeface="Arial" panose="020B0604020202020204" pitchFamily="34" charset="0"/>
              </a:rPr>
              <a:t>Concentration limits</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1800" dirty="0">
                <a:effectLst/>
                <a:latin typeface="+mj-lt"/>
                <a:ea typeface="Aptos" panose="020B0004020202020204" pitchFamily="34" charset="0"/>
                <a:cs typeface="Arial" panose="020B0604020202020204" pitchFamily="34" charset="0"/>
              </a:rPr>
              <a:t>Inventory hedging</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1800" dirty="0">
                <a:effectLst/>
                <a:latin typeface="+mj-lt"/>
                <a:ea typeface="Aptos" panose="020B0004020202020204" pitchFamily="34" charset="0"/>
                <a:cs typeface="Arial" panose="020B0604020202020204" pitchFamily="34" charset="0"/>
              </a:rPr>
              <a:t>Issuer credit risk rating (for bonds, notes and other debt instruments in inventory)</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1800" dirty="0">
                <a:effectLst/>
                <a:latin typeface="+mj-lt"/>
                <a:ea typeface="Aptos" panose="020B0004020202020204" pitchFamily="34" charset="0"/>
                <a:cs typeface="Arial" panose="020B0604020202020204" pitchFamily="34" charset="0"/>
              </a:rPr>
              <a:t>Counterparty credit risk rating (for margin trading, settlement risk, etc.)</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1800" dirty="0">
                <a:effectLst/>
                <a:latin typeface="+mj-lt"/>
                <a:ea typeface="Aptos" panose="020B0004020202020204" pitchFamily="34" charset="0"/>
                <a:cs typeface="Arial" panose="020B0604020202020204" pitchFamily="34" charset="0"/>
              </a:rPr>
              <a:t>Margin limits and maintenance</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1800" dirty="0">
                <a:effectLst/>
                <a:latin typeface="+mj-lt"/>
                <a:ea typeface="Aptos" panose="020B0004020202020204" pitchFamily="34" charset="0"/>
                <a:cs typeface="Arial" panose="020B0604020202020204" pitchFamily="34" charset="0"/>
              </a:rPr>
              <a:t>Collateral management</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1800" dirty="0">
                <a:effectLst/>
                <a:latin typeface="+mj-lt"/>
                <a:ea typeface="Century Gothic" panose="020B0502020202020204" pitchFamily="34" charset="0"/>
                <a:cs typeface="Arial" panose="020B0604020202020204" pitchFamily="34" charset="0"/>
              </a:rPr>
              <a:t>Algorithmic trading (models, coding, circuit breakers, etc.)</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1800" dirty="0">
                <a:effectLst/>
                <a:latin typeface="+mj-lt"/>
                <a:ea typeface="Aptos" panose="020B0004020202020204" pitchFamily="34" charset="0"/>
                <a:cs typeface="Arial" panose="020B0604020202020204" pitchFamily="34" charset="0"/>
              </a:rPr>
              <a:t>Operational effectiveness</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en-JM" sz="1800" dirty="0">
                <a:effectLst/>
                <a:latin typeface="+mj-lt"/>
                <a:ea typeface="Aptos" panose="020B0004020202020204" pitchFamily="34" charset="0"/>
                <a:cs typeface="Arial" panose="020B0604020202020204" pitchFamily="34" charset="0"/>
              </a:rPr>
              <a:t>Separation of functions</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endParaRPr lang="en-US" sz="2800" dirty="0">
              <a:effectLst/>
              <a:ea typeface="Aptos" panose="020B0004020202020204" pitchFamily="34" charset="0"/>
              <a:cs typeface="Arial" panose="020B0604020202020204" pitchFamily="34" charset="0"/>
            </a:endParaRPr>
          </a:p>
          <a:p>
            <a:pPr marL="0" marR="0">
              <a:lnSpc>
                <a:spcPct val="115000"/>
              </a:lnSpc>
              <a:spcAft>
                <a:spcPts val="800"/>
              </a:spcAft>
            </a:pPr>
            <a:r>
              <a:rPr lang="en-JM" sz="2800" dirty="0">
                <a:solidFill>
                  <a:srgbClr val="0000FF"/>
                </a:solidFill>
                <a:effectLst/>
                <a:ea typeface="Aptos" panose="020B0004020202020204" pitchFamily="34" charset="0"/>
                <a:cs typeface="Arial" panose="020B0604020202020204" pitchFamily="34" charset="0"/>
              </a:rPr>
              <a:t> </a:t>
            </a:r>
            <a:endParaRPr lang="en-US" sz="2800" dirty="0">
              <a:effectLst/>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endParaRPr lang="en-US" sz="1600" dirty="0">
              <a:effectLst/>
              <a:ea typeface="Aptos" panose="020B00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465EA51-29B2-1585-9CCB-2CA059F44442}"/>
              </a:ext>
            </a:extLst>
          </p:cNvPr>
          <p:cNvSpPr txBox="1">
            <a:spLocks/>
          </p:cNvSpPr>
          <p:nvPr/>
        </p:nvSpPr>
        <p:spPr>
          <a:xfrm>
            <a:off x="304801" y="96983"/>
            <a:ext cx="7574070" cy="11037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cs typeface="Times New Roman" pitchFamily="18" charset="0"/>
              </a:rPr>
              <a:t>Key Risk Areas for Prudential </a:t>
            </a:r>
          </a:p>
          <a:p>
            <a:pPr algn="l">
              <a:defRPr/>
            </a:pPr>
            <a:r>
              <a:rPr lang="en-US" sz="2800" dirty="0">
                <a:cs typeface="Times New Roman" pitchFamily="18" charset="0"/>
              </a:rPr>
              <a:t>Considerations</a:t>
            </a:r>
          </a:p>
        </p:txBody>
      </p:sp>
    </p:spTree>
    <p:extLst>
      <p:ext uri="{BB962C8B-B14F-4D97-AF65-F5344CB8AC3E}">
        <p14:creationId xmlns:p14="http://schemas.microsoft.com/office/powerpoint/2010/main" val="3501768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94DC5-4EFB-691A-BE1E-23E296A94D2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FB3AB80-5693-BA71-76C8-D6A4307B2FBB}"/>
              </a:ext>
            </a:extLst>
          </p:cNvPr>
          <p:cNvSpPr txBox="1"/>
          <p:nvPr/>
        </p:nvSpPr>
        <p:spPr>
          <a:xfrm>
            <a:off x="304801" y="1371537"/>
            <a:ext cx="8589817" cy="6087179"/>
          </a:xfrm>
          <a:prstGeom prst="rect">
            <a:avLst/>
          </a:prstGeom>
          <a:noFill/>
        </p:spPr>
        <p:txBody>
          <a:bodyPr wrap="square">
            <a:spAutoFit/>
          </a:bodyPr>
          <a:lstStyle/>
          <a:p>
            <a:pPr marL="0" marR="0">
              <a:lnSpc>
                <a:spcPct val="115000"/>
              </a:lnSpc>
              <a:spcAft>
                <a:spcPts val="800"/>
              </a:spcAft>
            </a:pPr>
            <a:r>
              <a:rPr lang="en-JM" sz="1800" dirty="0">
                <a:effectLst/>
                <a:latin typeface="+mj-lt"/>
                <a:ea typeface="Aptos" panose="020B0004020202020204" pitchFamily="34" charset="0"/>
                <a:cs typeface="Arial" panose="020B0604020202020204" pitchFamily="34" charset="0"/>
              </a:rPr>
              <a:t>Systems and controls for key financial risk areas </a:t>
            </a:r>
            <a:r>
              <a:rPr lang="en-JM" dirty="0">
                <a:latin typeface="+mj-lt"/>
                <a:ea typeface="Aptos" panose="020B0004020202020204" pitchFamily="34" charset="0"/>
                <a:cs typeface="Arial" panose="020B0604020202020204" pitchFamily="34" charset="0"/>
              </a:rPr>
              <a:t>are</a:t>
            </a:r>
            <a:r>
              <a:rPr lang="en-JM" sz="1800" dirty="0">
                <a:effectLst/>
                <a:latin typeface="+mj-lt"/>
                <a:ea typeface="Aptos" panose="020B0004020202020204" pitchFamily="34" charset="0"/>
                <a:cs typeface="Arial" panose="020B0604020202020204" pitchFamily="34" charset="0"/>
              </a:rPr>
              <a:t> becoming increasingly sophisticated.</a:t>
            </a:r>
            <a:endParaRPr lang="en-US" sz="1800" dirty="0">
              <a:effectLst/>
              <a:latin typeface="+mj-lt"/>
              <a:ea typeface="Aptos" panose="020B0004020202020204" pitchFamily="34" charset="0"/>
              <a:cs typeface="Arial" panose="020B0604020202020204" pitchFamily="34" charset="0"/>
            </a:endParaRPr>
          </a:p>
          <a:p>
            <a:pPr marL="0" marR="0">
              <a:lnSpc>
                <a:spcPct val="115000"/>
              </a:lnSpc>
              <a:spcAft>
                <a:spcPts val="800"/>
              </a:spcAft>
            </a:pPr>
            <a:r>
              <a:rPr lang="en-JM" sz="1800" dirty="0">
                <a:effectLst/>
                <a:latin typeface="+mj-lt"/>
                <a:ea typeface="Aptos" panose="020B0004020202020204" pitchFamily="34" charset="0"/>
                <a:cs typeface="Arial" panose="020B0604020202020204" pitchFamily="34" charset="0"/>
              </a:rPr>
              <a:t> </a:t>
            </a:r>
            <a:endParaRPr lang="en-US" sz="1800" dirty="0">
              <a:effectLst/>
              <a:latin typeface="+mj-lt"/>
              <a:ea typeface="Aptos" panose="020B0004020202020204" pitchFamily="34" charset="0"/>
              <a:cs typeface="Arial" panose="020B0604020202020204" pitchFamily="34" charset="0"/>
            </a:endParaRPr>
          </a:p>
          <a:p>
            <a:pPr marL="0" marR="0">
              <a:lnSpc>
                <a:spcPct val="115000"/>
              </a:lnSpc>
              <a:spcAft>
                <a:spcPts val="800"/>
              </a:spcAft>
            </a:pPr>
            <a:r>
              <a:rPr lang="en-JM" sz="1800" dirty="0">
                <a:effectLst/>
                <a:latin typeface="+mj-lt"/>
                <a:ea typeface="Aptos" panose="020B0004020202020204" pitchFamily="34" charset="0"/>
                <a:cs typeface="Arial" panose="020B0604020202020204" pitchFamily="34" charset="0"/>
              </a:rPr>
              <a:t>Supervisors should be able assess the effectiveness of tech-based systems and controls.</a:t>
            </a:r>
            <a:endParaRPr lang="en-US" sz="1800" dirty="0">
              <a:effectLst/>
              <a:latin typeface="+mj-lt"/>
              <a:ea typeface="Aptos" panose="020B0004020202020204" pitchFamily="34" charset="0"/>
              <a:cs typeface="Arial" panose="020B0604020202020204" pitchFamily="34" charset="0"/>
            </a:endParaRPr>
          </a:p>
          <a:p>
            <a:pPr marL="0" marR="0">
              <a:lnSpc>
                <a:spcPct val="115000"/>
              </a:lnSpc>
              <a:spcAft>
                <a:spcPts val="800"/>
              </a:spcAft>
            </a:pPr>
            <a:r>
              <a:rPr lang="en-JM" sz="1800" dirty="0">
                <a:effectLst/>
                <a:latin typeface="+mj-lt"/>
                <a:ea typeface="Aptos" panose="020B0004020202020204" pitchFamily="34" charset="0"/>
                <a:cs typeface="Arial" panose="020B0604020202020204" pitchFamily="34" charset="0"/>
              </a:rPr>
              <a:t> </a:t>
            </a:r>
            <a:endParaRPr lang="en-US" sz="1800" dirty="0">
              <a:effectLst/>
              <a:latin typeface="+mj-lt"/>
              <a:ea typeface="Aptos" panose="020B0004020202020204" pitchFamily="34" charset="0"/>
              <a:cs typeface="Arial" panose="020B0604020202020204" pitchFamily="34" charset="0"/>
            </a:endParaRPr>
          </a:p>
          <a:p>
            <a:pPr marL="0" marR="0">
              <a:lnSpc>
                <a:spcPct val="115000"/>
              </a:lnSpc>
              <a:spcAft>
                <a:spcPts val="800"/>
              </a:spcAft>
            </a:pPr>
            <a:r>
              <a:rPr lang="en-JM" sz="1800" dirty="0">
                <a:effectLst/>
                <a:latin typeface="+mj-lt"/>
                <a:ea typeface="Aptos" panose="020B0004020202020204" pitchFamily="34" charset="0"/>
                <a:cs typeface="Arial" panose="020B0604020202020204" pitchFamily="34" charset="0"/>
              </a:rPr>
              <a:t>Some key considerations:</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1800" dirty="0">
                <a:effectLst/>
                <a:latin typeface="+mj-lt"/>
                <a:ea typeface="Aptos" panose="020B0004020202020204" pitchFamily="34" charset="0"/>
                <a:cs typeface="Arial" panose="020B0604020202020204" pitchFamily="34" charset="0"/>
              </a:rPr>
              <a:t>Proprietary tech versus vendor products and data feeds</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1800" dirty="0">
                <a:effectLst/>
                <a:latin typeface="+mj-lt"/>
                <a:ea typeface="Aptos" panose="020B0004020202020204" pitchFamily="34" charset="0"/>
                <a:cs typeface="Arial" panose="020B0604020202020204" pitchFamily="34" charset="0"/>
              </a:rPr>
              <a:t>Data quality and system reliability</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en-JM" sz="1800" dirty="0">
                <a:effectLst/>
                <a:latin typeface="+mj-lt"/>
                <a:ea typeface="Aptos" panose="020B0004020202020204" pitchFamily="34" charset="0"/>
                <a:cs typeface="Arial" panose="020B0604020202020204" pitchFamily="34" charset="0"/>
              </a:rPr>
              <a:t>Interconnectivity – for example, is the pricing data integrated with the VAR, margining and collateral management systems?</a:t>
            </a:r>
            <a:endParaRPr lang="en-US" sz="1800" dirty="0">
              <a:effectLst/>
              <a:latin typeface="+mj-lt"/>
              <a:ea typeface="Aptos" panose="020B0004020202020204" pitchFamily="34" charset="0"/>
              <a:cs typeface="Arial" panose="020B0604020202020204" pitchFamily="34" charset="0"/>
            </a:endParaRPr>
          </a:p>
          <a:p>
            <a:pPr marL="0" marR="0">
              <a:lnSpc>
                <a:spcPct val="115000"/>
              </a:lnSpc>
              <a:spcAft>
                <a:spcPts val="800"/>
              </a:spcAft>
            </a:pPr>
            <a:r>
              <a:rPr lang="en-JM" sz="1800" dirty="0">
                <a:effectLst/>
                <a:latin typeface="+mj-lt"/>
                <a:ea typeface="Aptos" panose="020B0004020202020204" pitchFamily="34" charset="0"/>
                <a:cs typeface="Arial" panose="020B0604020202020204" pitchFamily="34" charset="0"/>
              </a:rPr>
              <a:t> </a:t>
            </a:r>
            <a:endParaRPr lang="en-US" sz="1800" dirty="0">
              <a:effectLst/>
              <a:latin typeface="+mj-lt"/>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endParaRPr lang="en-US" sz="2800" dirty="0">
              <a:effectLst/>
              <a:ea typeface="Aptos" panose="020B0004020202020204" pitchFamily="34" charset="0"/>
              <a:cs typeface="Arial" panose="020B0604020202020204" pitchFamily="34" charset="0"/>
            </a:endParaRPr>
          </a:p>
          <a:p>
            <a:pPr marL="0" marR="0">
              <a:lnSpc>
                <a:spcPct val="115000"/>
              </a:lnSpc>
              <a:spcAft>
                <a:spcPts val="800"/>
              </a:spcAft>
            </a:pPr>
            <a:r>
              <a:rPr lang="en-JM" sz="2800" dirty="0">
                <a:solidFill>
                  <a:srgbClr val="0000FF"/>
                </a:solidFill>
                <a:effectLst/>
                <a:ea typeface="Aptos" panose="020B0004020202020204" pitchFamily="34" charset="0"/>
                <a:cs typeface="Arial" panose="020B0604020202020204" pitchFamily="34" charset="0"/>
              </a:rPr>
              <a:t> </a:t>
            </a:r>
            <a:endParaRPr lang="en-US" sz="2800" dirty="0">
              <a:effectLst/>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endParaRPr lang="en-US" sz="1600" dirty="0">
              <a:effectLst/>
              <a:ea typeface="Aptos" panose="020B00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97B2FA6-DDDC-DDEC-09C6-4D9314732958}"/>
              </a:ext>
            </a:extLst>
          </p:cNvPr>
          <p:cNvSpPr txBox="1">
            <a:spLocks/>
          </p:cNvSpPr>
          <p:nvPr/>
        </p:nvSpPr>
        <p:spPr>
          <a:xfrm>
            <a:off x="304801" y="96983"/>
            <a:ext cx="7574070" cy="11037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cs typeface="Times New Roman" pitchFamily="18" charset="0"/>
              </a:rPr>
              <a:t>Technology in Securities Supervision:</a:t>
            </a:r>
          </a:p>
          <a:p>
            <a:pPr algn="l">
              <a:defRPr/>
            </a:pPr>
            <a:r>
              <a:rPr lang="en-US" sz="2800" dirty="0">
                <a:cs typeface="Times New Roman" pitchFamily="18" charset="0"/>
              </a:rPr>
              <a:t>Mind the Gap !</a:t>
            </a:r>
          </a:p>
        </p:txBody>
      </p:sp>
    </p:spTree>
    <p:extLst>
      <p:ext uri="{BB962C8B-B14F-4D97-AF65-F5344CB8AC3E}">
        <p14:creationId xmlns:p14="http://schemas.microsoft.com/office/powerpoint/2010/main" val="4268777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15D871-896F-DCA4-4033-928085B5329D}"/>
              </a:ext>
            </a:extLst>
          </p:cNvPr>
          <p:cNvSpPr>
            <a:spLocks noGrp="1"/>
          </p:cNvSpPr>
          <p:nvPr>
            <p:ph type="body" sz="quarter" idx="13"/>
          </p:nvPr>
        </p:nvSpPr>
        <p:spPr>
          <a:xfrm>
            <a:off x="381000" y="228600"/>
            <a:ext cx="7086600" cy="1066800"/>
          </a:xfrm>
        </p:spPr>
        <p:txBody>
          <a:bodyPr lIns="91440" tIns="45720" rIns="91440" bIns="45720" anchor="t"/>
          <a:lstStyle/>
          <a:p>
            <a:pPr marL="0" indent="0" algn="ctr">
              <a:buNone/>
            </a:pPr>
            <a:r>
              <a:rPr lang="en-US" sz="4000" b="1">
                <a:latin typeface="Century Gothic"/>
              </a:rPr>
              <a:t>Introduction</a:t>
            </a:r>
          </a:p>
        </p:txBody>
      </p:sp>
      <p:sp>
        <p:nvSpPr>
          <p:cNvPr id="3" name="Text Placeholder 2">
            <a:extLst>
              <a:ext uri="{FF2B5EF4-FFF2-40B4-BE49-F238E27FC236}">
                <a16:creationId xmlns:a16="http://schemas.microsoft.com/office/drawing/2014/main" id="{1A9E11C5-8260-39A1-55E5-ED95CAC0AE02}"/>
              </a:ext>
            </a:extLst>
          </p:cNvPr>
          <p:cNvSpPr>
            <a:spLocks noGrp="1"/>
          </p:cNvSpPr>
          <p:nvPr>
            <p:ph type="body" sz="quarter" idx="14"/>
          </p:nvPr>
        </p:nvSpPr>
        <p:spPr>
          <a:xfrm>
            <a:off x="228600" y="1402914"/>
            <a:ext cx="8610600" cy="4845485"/>
          </a:xfrm>
        </p:spPr>
        <p:txBody>
          <a:bodyPr lIns="91440" tIns="45720" rIns="91440" bIns="45720" anchor="t">
            <a:normAutofit fontScale="92500"/>
          </a:bodyPr>
          <a:lstStyle/>
          <a:p>
            <a:pPr marL="0" indent="0" defTabSz="266685">
              <a:buClr>
                <a:prstClr val="black">
                  <a:lumMod val="75000"/>
                  <a:lumOff val="25000"/>
                </a:prstClr>
              </a:buClr>
              <a:buNone/>
              <a:defRPr/>
            </a:pPr>
            <a:r>
              <a:rPr lang="en-US" sz="2800" dirty="0">
                <a:solidFill>
                  <a:prstClr val="black">
                    <a:lumMod val="75000"/>
                    <a:lumOff val="25000"/>
                  </a:prstClr>
                </a:solidFill>
                <a:latin typeface="Century Gothic"/>
                <a:ea typeface="ＭＳ Ｐゴシック"/>
              </a:rPr>
              <a:t>Primary (Securities) Supervisory</a:t>
            </a:r>
            <a:r>
              <a:rPr kumimoji="0" lang="en-US" sz="2800" b="0" i="0" u="none" strike="noStrike" kern="1200" cap="none" spc="0" normalizeH="0" baseline="0" noProof="0" dirty="0">
                <a:ln>
                  <a:noFill/>
                </a:ln>
                <a:solidFill>
                  <a:prstClr val="black">
                    <a:lumMod val="75000"/>
                    <a:lumOff val="25000"/>
                  </a:prstClr>
                </a:solidFill>
                <a:effectLst/>
                <a:uLnTx/>
                <a:uFillTx/>
                <a:latin typeface="Century Gothic"/>
                <a:ea typeface="ＭＳ Ｐゴシック"/>
                <a:cs typeface="+mn-cs"/>
              </a:rPr>
              <a:t> Objectives:</a:t>
            </a:r>
          </a:p>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endParaRPr lang="en-US" sz="2800" b="0" i="0" u="none" strike="noStrike" kern="1200" cap="none" spc="0" normalizeH="0" baseline="0" noProof="0" dirty="0">
              <a:ln>
                <a:noFill/>
              </a:ln>
              <a:solidFill>
                <a:prstClr val="black">
                  <a:lumMod val="75000"/>
                  <a:lumOff val="25000"/>
                </a:prstClr>
              </a:solidFill>
              <a:effectLst/>
              <a:uLnTx/>
              <a:uFillTx/>
              <a:latin typeface="Century Gothic"/>
              <a:ea typeface="ＭＳ Ｐゴシック" charset="0"/>
            </a:endParaRPr>
          </a:p>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r>
              <a:rPr kumimoji="0" lang="en-US" sz="2400" b="0" i="1" u="none" strike="noStrike" kern="1200" cap="none" spc="0" normalizeH="0" baseline="0" noProof="0" dirty="0">
                <a:ln>
                  <a:noFill/>
                </a:ln>
                <a:solidFill>
                  <a:prstClr val="black">
                    <a:lumMod val="75000"/>
                    <a:lumOff val="25000"/>
                  </a:prstClr>
                </a:solidFill>
                <a:effectLst/>
                <a:uLnTx/>
                <a:uFillTx/>
                <a:latin typeface="Century Gothic"/>
                <a:ea typeface="ＭＳ Ｐゴシック" charset="0"/>
                <a:cs typeface="+mn-cs"/>
              </a:rPr>
              <a:t>To ensure the adequate* functioning of our Securities Market and to protect (prospective) investors.</a:t>
            </a:r>
            <a:endParaRPr lang="en-US" sz="2400" b="0" i="1" u="none" strike="noStrike" kern="1200" cap="none" spc="0" normalizeH="0" baseline="0" noProof="0" dirty="0">
              <a:ln>
                <a:noFill/>
              </a:ln>
              <a:solidFill>
                <a:prstClr val="black">
                  <a:lumMod val="75000"/>
                  <a:lumOff val="25000"/>
                </a:prstClr>
              </a:solidFill>
              <a:effectLst/>
              <a:uLnTx/>
              <a:uFillTx/>
              <a:latin typeface="Century Gothic"/>
              <a:ea typeface="ＭＳ Ｐゴシック" charset="0"/>
            </a:endParaRPr>
          </a:p>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endParaRPr lang="en-US" sz="2400" b="0" i="1" u="none" strike="noStrike" kern="1200" cap="none" spc="0" normalizeH="0" baseline="0" noProof="0" dirty="0">
              <a:ln>
                <a:noFill/>
              </a:ln>
              <a:solidFill>
                <a:prstClr val="black">
                  <a:lumMod val="75000"/>
                  <a:lumOff val="25000"/>
                </a:prstClr>
              </a:solidFill>
              <a:effectLst/>
              <a:uLnTx/>
              <a:uFillTx/>
              <a:latin typeface="Century Gothic"/>
              <a:ea typeface="ＭＳ Ｐゴシック" charset="0"/>
            </a:endParaRPr>
          </a:p>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r>
              <a:rPr kumimoji="0" lang="en-US" sz="2400" b="0" i="1" u="none" strike="noStrike" kern="1200" cap="none" spc="0" normalizeH="0" baseline="0" noProof="0" dirty="0">
                <a:ln>
                  <a:noFill/>
                </a:ln>
                <a:solidFill>
                  <a:prstClr val="black">
                    <a:lumMod val="75000"/>
                    <a:lumOff val="25000"/>
                  </a:prstClr>
                </a:solidFill>
                <a:effectLst/>
                <a:uLnTx/>
                <a:uFillTx/>
                <a:latin typeface="Century Gothic"/>
                <a:ea typeface="ＭＳ Ｐゴシック" charset="0"/>
                <a:cs typeface="+mn-cs"/>
              </a:rPr>
              <a:t>To enhance and foster the reputation of </a:t>
            </a:r>
            <a:r>
              <a:rPr lang="en-US" sz="2400" i="1" dirty="0">
                <a:solidFill>
                  <a:prstClr val="black">
                    <a:lumMod val="75000"/>
                    <a:lumOff val="25000"/>
                  </a:prstClr>
                </a:solidFill>
                <a:latin typeface="Century Gothic"/>
                <a:ea typeface="ＭＳ Ｐゴシック" charset="0"/>
              </a:rPr>
              <a:t>your jurisdiction</a:t>
            </a:r>
            <a:r>
              <a:rPr kumimoji="0" lang="en-US" sz="2400" b="0" i="1" u="none" strike="noStrike" kern="1200" cap="none" spc="0" normalizeH="0" baseline="0" noProof="0" dirty="0">
                <a:ln>
                  <a:noFill/>
                </a:ln>
                <a:solidFill>
                  <a:prstClr val="black">
                    <a:lumMod val="75000"/>
                    <a:lumOff val="25000"/>
                  </a:prstClr>
                </a:solidFill>
                <a:effectLst/>
                <a:uLnTx/>
                <a:uFillTx/>
                <a:latin typeface="Century Gothic"/>
                <a:ea typeface="ＭＳ Ｐゴシック" charset="0"/>
                <a:cs typeface="+mn-cs"/>
              </a:rPr>
              <a:t> as a sound, transparent, and reputable financial center (exerting effective and measured supervision).</a:t>
            </a:r>
          </a:p>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endParaRPr lang="en-US" sz="2400" i="1" dirty="0">
              <a:solidFill>
                <a:prstClr val="black">
                  <a:lumMod val="75000"/>
                  <a:lumOff val="25000"/>
                </a:prstClr>
              </a:solidFill>
              <a:latin typeface="Century Gothic"/>
              <a:ea typeface="ＭＳ Ｐゴシック" charset="0"/>
            </a:endParaRPr>
          </a:p>
          <a:p>
            <a:pPr marL="199390" marR="0" lvl="0" indent="-199390" algn="l" defTabSz="266685" rtl="0" eaLnBrk="1" fontAlgn="auto" latinLnBrk="0" hangingPunct="1">
              <a:lnSpc>
                <a:spcPct val="100000"/>
              </a:lnSpc>
              <a:spcBef>
                <a:spcPct val="20000"/>
              </a:spcBef>
              <a:spcAft>
                <a:spcPts val="0"/>
              </a:spcAft>
              <a:buClr>
                <a:prstClr val="black">
                  <a:lumMod val="75000"/>
                  <a:lumOff val="25000"/>
                </a:prstClr>
              </a:buClr>
              <a:buSzTx/>
              <a:buFont typeface="Wingdings" charset="2"/>
              <a:buChar char="§"/>
              <a:tabLst/>
              <a:defRPr/>
            </a:pPr>
            <a:r>
              <a:rPr lang="en-US" sz="2400" b="0" i="1" u="none" strike="noStrike" kern="1200" cap="none" spc="0" normalizeH="0" baseline="0" noProof="0" dirty="0">
                <a:ln>
                  <a:noFill/>
                </a:ln>
                <a:solidFill>
                  <a:srgbClr val="FF0000"/>
                </a:solidFill>
                <a:effectLst/>
                <a:uLnTx/>
                <a:uFillTx/>
                <a:latin typeface="Century Gothic"/>
                <a:ea typeface="ＭＳ Ｐゴシック" charset="0"/>
              </a:rPr>
              <a:t>Reduction of Systemic Risk</a:t>
            </a:r>
          </a:p>
          <a:p>
            <a:pPr marL="0" marR="0" lvl="0" indent="0" algn="l" defTabSz="266685" rtl="0" eaLnBrk="1" fontAlgn="auto" latinLnBrk="0" hangingPunct="1">
              <a:lnSpc>
                <a:spcPct val="100000"/>
              </a:lnSpc>
              <a:spcBef>
                <a:spcPct val="20000"/>
              </a:spcBef>
              <a:spcAft>
                <a:spcPts val="0"/>
              </a:spcAft>
              <a:buClr>
                <a:prstClr val="black">
                  <a:lumMod val="75000"/>
                  <a:lumOff val="25000"/>
                </a:prstClr>
              </a:buClr>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a:ea typeface="ＭＳ Ｐゴシック" charset="0"/>
              <a:cs typeface="+mn-cs"/>
            </a:endParaRPr>
          </a:p>
          <a:p>
            <a:pPr marL="0" marR="0" lvl="0" indent="0" algn="l" defTabSz="266685" rtl="0" eaLnBrk="1" fontAlgn="auto" latinLnBrk="0" hangingPunct="1">
              <a:lnSpc>
                <a:spcPct val="100000"/>
              </a:lnSpc>
              <a:spcBef>
                <a:spcPct val="20000"/>
              </a:spcBef>
              <a:spcAft>
                <a:spcPts val="0"/>
              </a:spcAft>
              <a:buClr>
                <a:prstClr val="black">
                  <a:lumMod val="75000"/>
                  <a:lumOff val="25000"/>
                </a:prstClr>
              </a:buClr>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a:ea typeface="ＭＳ Ｐゴシック" charset="0"/>
                <a:cs typeface="+mn-cs"/>
              </a:rPr>
              <a:t>*Transparency, Integrity, and Fairness</a:t>
            </a:r>
          </a:p>
          <a:p>
            <a:endParaRPr lang="en-GB" dirty="0"/>
          </a:p>
        </p:txBody>
      </p:sp>
      <p:sp>
        <p:nvSpPr>
          <p:cNvPr id="4" name="Text Box 11">
            <a:extLst>
              <a:ext uri="{FF2B5EF4-FFF2-40B4-BE49-F238E27FC236}">
                <a16:creationId xmlns:a16="http://schemas.microsoft.com/office/drawing/2014/main" id="{B376DE61-9547-9A4D-AB9C-F4FF6BE4A2C3}"/>
              </a:ext>
            </a:extLst>
          </p:cNvPr>
          <p:cNvSpPr txBox="1">
            <a:spLocks noChangeArrowheads="1"/>
          </p:cNvSpPr>
          <p:nvPr/>
        </p:nvSpPr>
        <p:spPr bwMode="auto">
          <a:xfrm>
            <a:off x="215900" y="6535738"/>
            <a:ext cx="632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spTree>
    <p:extLst>
      <p:ext uri="{BB962C8B-B14F-4D97-AF65-F5344CB8AC3E}">
        <p14:creationId xmlns:p14="http://schemas.microsoft.com/office/powerpoint/2010/main" val="2304111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D83D1-D1A3-21A7-F54C-5C847A1AA3E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7595F42-E460-A98B-6834-41B18E3A952C}"/>
              </a:ext>
            </a:extLst>
          </p:cNvPr>
          <p:cNvSpPr txBox="1"/>
          <p:nvPr/>
        </p:nvSpPr>
        <p:spPr>
          <a:xfrm>
            <a:off x="277091" y="1231395"/>
            <a:ext cx="8589817" cy="7708264"/>
          </a:xfrm>
          <a:prstGeom prst="rect">
            <a:avLst/>
          </a:prstGeom>
          <a:noFill/>
        </p:spPr>
        <p:txBody>
          <a:bodyPr wrap="square">
            <a:spAutoFit/>
          </a:bodyPr>
          <a:lstStyle/>
          <a:p>
            <a:pPr>
              <a:lnSpc>
                <a:spcPct val="115000"/>
              </a:lnSpc>
              <a:spcAft>
                <a:spcPts val="800"/>
              </a:spcAft>
            </a:pPr>
            <a:r>
              <a:rPr lang="en-JM" sz="1400" dirty="0">
                <a:effectLst/>
                <a:latin typeface="+mj-lt"/>
                <a:ea typeface="Aptos" panose="020B0004020202020204" pitchFamily="34" charset="0"/>
                <a:cs typeface="Arial" panose="020B0604020202020204" pitchFamily="34" charset="0"/>
              </a:rPr>
              <a:t>Due to the wide variance in firm type, size and complexity in the securities sector, some regulators find it useful to employ a modular approach to the Securities Sector. </a:t>
            </a:r>
            <a:r>
              <a:rPr lang="en-US" sz="1400" kern="0" dirty="0">
                <a:effectLst/>
                <a:latin typeface="+mj-lt"/>
                <a:ea typeface="Times New Roman" panose="02020603050405020304" pitchFamily="18" charset="0"/>
                <a:cs typeface="Segoe UI" panose="020B0502040204020203" pitchFamily="34" charset="0"/>
              </a:rPr>
              <a:t>Breaking down the supervisory process into smaller, manageable modules. This approach allows for more targeted and efficient supervision of different aspects of financial institutions. Here are some key points about this approach:</a:t>
            </a:r>
            <a:endParaRPr lang="en-US" sz="1400" kern="100" dirty="0">
              <a:effectLst/>
              <a:latin typeface="+mj-lt"/>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JM" sz="1200" dirty="0">
                <a:effectLst/>
                <a:latin typeface="+mj-lt"/>
                <a:ea typeface="Aptos" panose="020B0004020202020204" pitchFamily="34" charset="0"/>
                <a:cs typeface="Arial" panose="020B0604020202020204" pitchFamily="34" charset="0"/>
              </a:rPr>
              <a:t>First, an initial risk assessment is conducted to understand each firm’s business model</a:t>
            </a:r>
            <a:endParaRPr lang="en-US" sz="1200" dirty="0">
              <a:effectLst/>
              <a:latin typeface="+mj-lt"/>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en-JM" sz="1200" dirty="0">
                <a:effectLst/>
                <a:latin typeface="+mj-lt"/>
                <a:ea typeface="Aptos" panose="020B0004020202020204" pitchFamily="34" charset="0"/>
                <a:cs typeface="Arial" panose="020B0604020202020204" pitchFamily="34" charset="0"/>
              </a:rPr>
              <a:t>Then, an examination plan is created, using the modules that are relevant to the firm’s business, to identify and test the effectiveness of the firm’s PPSCs</a:t>
            </a:r>
          </a:p>
          <a:p>
            <a:pPr marR="0" lvl="0">
              <a:lnSpc>
                <a:spcPct val="115000"/>
              </a:lnSpc>
              <a:spcAft>
                <a:spcPts val="800"/>
              </a:spcAft>
            </a:pPr>
            <a:r>
              <a:rPr lang="en-JM" sz="1400" b="1" kern="0" dirty="0">
                <a:latin typeface="+mj-lt"/>
                <a:ea typeface="Times New Roman" panose="02020603050405020304" pitchFamily="18" charset="0"/>
                <a:cs typeface="Arial" panose="020B0604020202020204" pitchFamily="34" charset="0"/>
              </a:rPr>
              <a:t>The aim:</a:t>
            </a:r>
            <a:r>
              <a:rPr lang="en-US" sz="1400" b="1" kern="0" dirty="0">
                <a:effectLst/>
                <a:latin typeface="+mj-lt"/>
                <a:ea typeface="Times New Roman" panose="02020603050405020304" pitchFamily="18" charset="0"/>
                <a:cs typeface="Segoe UI" panose="020B0502040204020203" pitchFamily="34" charset="0"/>
              </a:rPr>
              <a:t> </a:t>
            </a:r>
            <a:endParaRPr lang="en-US" sz="1400" b="1" kern="100" dirty="0">
              <a:effectLst/>
              <a:latin typeface="+mj-lt"/>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200" b="1" kern="0" dirty="0">
                <a:effectLst/>
                <a:latin typeface="+mj-lt"/>
                <a:ea typeface="Times New Roman" panose="02020603050405020304" pitchFamily="18" charset="0"/>
                <a:cs typeface="Segoe UI" panose="020B0502040204020203" pitchFamily="34" charset="0"/>
              </a:rPr>
              <a:t>Flexibility and Specialization:</a:t>
            </a:r>
            <a:r>
              <a:rPr lang="en-US" sz="1200" kern="0" dirty="0">
                <a:effectLst/>
                <a:latin typeface="+mj-lt"/>
                <a:ea typeface="Times New Roman" panose="02020603050405020304" pitchFamily="18" charset="0"/>
                <a:cs typeface="Segoe UI" panose="020B0502040204020203" pitchFamily="34" charset="0"/>
              </a:rPr>
              <a:t> The modular approach allows supervisors to specialize in specific areas, such as risk management, compliance, or market conduct. </a:t>
            </a:r>
            <a:endParaRPr lang="en-US" sz="1200" kern="100" dirty="0">
              <a:effectLst/>
              <a:latin typeface="+mj-lt"/>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200" b="1" kern="0" dirty="0">
                <a:effectLst/>
                <a:latin typeface="+mj-lt"/>
                <a:ea typeface="Times New Roman" panose="02020603050405020304" pitchFamily="18" charset="0"/>
                <a:cs typeface="Segoe UI" panose="020B0502040204020203" pitchFamily="34" charset="0"/>
              </a:rPr>
              <a:t>Enhanced Risk Management:</a:t>
            </a:r>
            <a:r>
              <a:rPr lang="en-US" sz="1200" kern="0" dirty="0">
                <a:effectLst/>
                <a:latin typeface="+mj-lt"/>
                <a:ea typeface="Times New Roman" panose="02020603050405020304" pitchFamily="18" charset="0"/>
                <a:cs typeface="Segoe UI" panose="020B0502040204020203" pitchFamily="34" charset="0"/>
              </a:rPr>
              <a:t> By focusing on specific modules, supervisors can better identify and address risks unique to each area.</a:t>
            </a:r>
            <a:endParaRPr lang="en-US" sz="1200" kern="100" dirty="0">
              <a:effectLst/>
              <a:latin typeface="+mj-lt"/>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200" b="1" kern="0" dirty="0">
                <a:effectLst/>
                <a:latin typeface="+mj-lt"/>
                <a:ea typeface="Times New Roman" panose="02020603050405020304" pitchFamily="18" charset="0"/>
                <a:cs typeface="Segoe UI" panose="020B0502040204020203" pitchFamily="34" charset="0"/>
              </a:rPr>
              <a:t>Efficient Resource Allocation:</a:t>
            </a:r>
            <a:r>
              <a:rPr lang="en-US" sz="1200" kern="0" dirty="0">
                <a:effectLst/>
                <a:latin typeface="+mj-lt"/>
                <a:ea typeface="Times New Roman" panose="02020603050405020304" pitchFamily="18" charset="0"/>
                <a:cs typeface="Segoe UI" panose="020B0502040204020203" pitchFamily="34" charset="0"/>
              </a:rPr>
              <a:t> The modular approach allows for more efficient allocation of supervisory resources. Supervisors can prioritize high-risk areas and allocate resources accordingly.</a:t>
            </a:r>
            <a:endParaRPr lang="en-US" sz="1200" kern="100" dirty="0">
              <a:effectLst/>
              <a:latin typeface="+mj-lt"/>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200" b="1" kern="0" dirty="0">
                <a:effectLst/>
                <a:latin typeface="+mj-lt"/>
                <a:ea typeface="Times New Roman" panose="02020603050405020304" pitchFamily="18" charset="0"/>
                <a:cs typeface="Segoe UI" panose="020B0502040204020203" pitchFamily="34" charset="0"/>
              </a:rPr>
              <a:t>Improved Coordination:</a:t>
            </a:r>
            <a:r>
              <a:rPr lang="en-US" sz="1200" kern="0" dirty="0">
                <a:effectLst/>
                <a:latin typeface="+mj-lt"/>
                <a:ea typeface="Times New Roman" panose="02020603050405020304" pitchFamily="18" charset="0"/>
                <a:cs typeface="Segoe UI" panose="020B0502040204020203" pitchFamily="34" charset="0"/>
              </a:rPr>
              <a:t> This approach facilitates better coordination among different supervisory teams.</a:t>
            </a:r>
            <a:endParaRPr lang="en-US" sz="1200" kern="100" dirty="0">
              <a:effectLst/>
              <a:latin typeface="+mj-lt"/>
              <a:ea typeface="Aptos" panose="020B000402020202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pPr>
            <a:r>
              <a:rPr lang="en-US" sz="1200" b="1" kern="0" dirty="0">
                <a:effectLst/>
                <a:latin typeface="+mj-lt"/>
                <a:ea typeface="Times New Roman" panose="02020603050405020304" pitchFamily="18" charset="0"/>
                <a:cs typeface="Segoe UI" panose="020B0502040204020203" pitchFamily="34" charset="0"/>
              </a:rPr>
              <a:t>Adaptability:</a:t>
            </a:r>
            <a:r>
              <a:rPr lang="en-US" sz="1200" kern="0" dirty="0">
                <a:effectLst/>
                <a:latin typeface="+mj-lt"/>
                <a:ea typeface="Times New Roman" panose="02020603050405020304" pitchFamily="18" charset="0"/>
                <a:cs typeface="Segoe UI" panose="020B0502040204020203" pitchFamily="34" charset="0"/>
              </a:rPr>
              <a:t> The modular approach is adaptable to changes in the financial landscape. As new risks and challenges emerge, supervisors can create new modules or adjust existing ones to address these changes effectively</a:t>
            </a:r>
            <a:endParaRPr lang="en-US" sz="1200" kern="100" dirty="0">
              <a:effectLst/>
              <a:latin typeface="+mj-lt"/>
              <a:ea typeface="Aptos" panose="020B0004020202020204" pitchFamily="34" charset="0"/>
              <a:cs typeface="Arial" panose="020B0604020202020204" pitchFamily="34" charset="0"/>
            </a:endParaRPr>
          </a:p>
          <a:p>
            <a:pPr marL="609600" marR="0">
              <a:lnSpc>
                <a:spcPct val="107000"/>
              </a:lnSpc>
              <a:spcAft>
                <a:spcPts val="800"/>
              </a:spcAft>
            </a:pPr>
            <a:r>
              <a:rPr lang="en-US" sz="1800" kern="0" dirty="0">
                <a:solidFill>
                  <a:srgbClr val="242424"/>
                </a:solidFill>
                <a:effectLst/>
                <a:latin typeface="Century Gothic" panose="020B0502020202020204" pitchFamily="34" charset="0"/>
                <a:ea typeface="Times New Roman" panose="02020603050405020304" pitchFamily="18" charset="0"/>
                <a:cs typeface="Segoe UI" panose="020B0502040204020203" pitchFamily="34" charset="0"/>
              </a:rPr>
              <a:t> </a:t>
            </a:r>
            <a:endParaRPr lang="en-US" sz="1800" kern="100" dirty="0">
              <a:effectLst/>
              <a:latin typeface="Century Gothic" panose="020B0502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pPr>
            <a:r>
              <a:rPr lang="en-JM" sz="1800" dirty="0">
                <a:solidFill>
                  <a:srgbClr val="0000FF"/>
                </a:solidFill>
                <a:effectLst/>
                <a:latin typeface="Segoe UI" panose="020B0502040204020203" pitchFamily="34" charset="0"/>
                <a:ea typeface="Aptos" panose="020B0004020202020204" pitchFamily="34" charset="0"/>
                <a:cs typeface="Arial" panose="020B0604020202020204" pitchFamily="34" charset="0"/>
              </a:rPr>
              <a:t>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endParaRPr lang="en-US" sz="2800" dirty="0">
              <a:effectLst/>
              <a:ea typeface="Aptos" panose="020B0004020202020204" pitchFamily="34" charset="0"/>
              <a:cs typeface="Arial" panose="020B0604020202020204" pitchFamily="34" charset="0"/>
            </a:endParaRPr>
          </a:p>
          <a:p>
            <a:pPr marL="0" marR="0">
              <a:lnSpc>
                <a:spcPct val="115000"/>
              </a:lnSpc>
              <a:spcAft>
                <a:spcPts val="800"/>
              </a:spcAft>
            </a:pPr>
            <a:r>
              <a:rPr lang="en-JM" sz="2800" dirty="0">
                <a:solidFill>
                  <a:srgbClr val="0000FF"/>
                </a:solidFill>
                <a:effectLst/>
                <a:ea typeface="Aptos" panose="020B0004020202020204" pitchFamily="34" charset="0"/>
                <a:cs typeface="Arial" panose="020B0604020202020204" pitchFamily="34" charset="0"/>
              </a:rPr>
              <a:t> </a:t>
            </a:r>
            <a:endParaRPr lang="en-US" sz="2800" dirty="0">
              <a:effectLst/>
              <a:ea typeface="Aptos" panose="020B0004020202020204" pitchFamily="34" charset="0"/>
              <a:cs typeface="Arial" panose="020B0604020202020204" pitchFamily="34" charset="0"/>
            </a:endParaRPr>
          </a:p>
          <a:p>
            <a:pPr marL="742950" marR="0" lvl="1" indent="-285750">
              <a:lnSpc>
                <a:spcPct val="115000"/>
              </a:lnSpc>
              <a:spcAft>
                <a:spcPts val="800"/>
              </a:spcAft>
              <a:buFont typeface="Courier New" panose="02070309020205020404" pitchFamily="49" charset="0"/>
              <a:buChar char="o"/>
            </a:pPr>
            <a:endParaRPr lang="en-US" sz="1600" dirty="0">
              <a:effectLst/>
              <a:ea typeface="Aptos" panose="020B00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E869628-B4A4-CD7F-040F-52C8F8A7A33D}"/>
              </a:ext>
            </a:extLst>
          </p:cNvPr>
          <p:cNvSpPr txBox="1">
            <a:spLocks/>
          </p:cNvSpPr>
          <p:nvPr/>
        </p:nvSpPr>
        <p:spPr>
          <a:xfrm>
            <a:off x="304801" y="96983"/>
            <a:ext cx="7574070" cy="11037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solidFill>
                  <a:srgbClr val="7C172C"/>
                </a:solidFill>
                <a:cs typeface="Times New Roman" pitchFamily="18" charset="0"/>
              </a:rPr>
              <a:t>(Prudential) Supervisory Approaches</a:t>
            </a:r>
          </a:p>
        </p:txBody>
      </p:sp>
    </p:spTree>
    <p:extLst>
      <p:ext uri="{BB962C8B-B14F-4D97-AF65-F5344CB8AC3E}">
        <p14:creationId xmlns:p14="http://schemas.microsoft.com/office/powerpoint/2010/main" val="1887066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p:cNvSpPr txBox="1">
            <a:spLocks/>
          </p:cNvSpPr>
          <p:nvPr/>
        </p:nvSpPr>
        <p:spPr>
          <a:xfrm>
            <a:off x="2612571" y="1077686"/>
            <a:ext cx="6368143" cy="783771"/>
          </a:xfrm>
          <a:prstGeom prst="rect">
            <a:avLst/>
          </a:prstGeom>
        </p:spPr>
        <p:txBody>
          <a:bodyPr vert="horz" wrap="square" lIns="0" tIns="0" rIns="0" bIns="0" rtlCol="0">
            <a:noAutofit/>
          </a:bodyPr>
          <a:lstStyle/>
          <a:p>
            <a:pPr>
              <a:lnSpc>
                <a:spcPts val="5143"/>
              </a:lnSpc>
            </a:pPr>
            <a:r>
              <a:rPr lang="en-US" sz="5143" b="1" spc="-386" dirty="0">
                <a:solidFill>
                  <a:schemeClr val="tx2">
                    <a:lumMod val="50000"/>
                  </a:schemeClr>
                </a:solidFill>
                <a:latin typeface="Century Gothic" panose="020B0502020202020204" pitchFamily="34" charset="0"/>
              </a:rPr>
              <a:t>Concluding thoughts</a:t>
            </a:r>
          </a:p>
        </p:txBody>
      </p:sp>
      <p:sp>
        <p:nvSpPr>
          <p:cNvPr id="19" name="object 4"/>
          <p:cNvSpPr txBox="1"/>
          <p:nvPr/>
        </p:nvSpPr>
        <p:spPr>
          <a:xfrm>
            <a:off x="3031299" y="2302328"/>
            <a:ext cx="5459558" cy="3635702"/>
          </a:xfrm>
          <a:prstGeom prst="rect">
            <a:avLst/>
          </a:prstGeom>
        </p:spPr>
        <p:txBody>
          <a:bodyPr vert="horz" wrap="square" lIns="0" tIns="0" rIns="0" bIns="0" rtlCol="0">
            <a:noAutofit/>
          </a:bodyPr>
          <a:lstStyle/>
          <a:p>
            <a:pPr defTabSz="1175644">
              <a:lnSpc>
                <a:spcPct val="90000"/>
              </a:lnSpc>
              <a:spcBef>
                <a:spcPts val="1286"/>
              </a:spcBef>
              <a:defRPr/>
            </a:pPr>
            <a:r>
              <a:rPr lang="en-US" sz="2057" dirty="0">
                <a:solidFill>
                  <a:schemeClr val="tx2">
                    <a:lumMod val="50000"/>
                  </a:schemeClr>
                </a:solidFill>
                <a:latin typeface="Century Gothic" panose="020B0502020202020204" pitchFamily="34" charset="0"/>
              </a:rPr>
              <a:t>Prudential supervision and risk management frameworks are as important as conduct requirements for the Securities Market.</a:t>
            </a:r>
          </a:p>
          <a:p>
            <a:pPr defTabSz="1175644">
              <a:lnSpc>
                <a:spcPct val="90000"/>
              </a:lnSpc>
              <a:spcBef>
                <a:spcPts val="1286"/>
              </a:spcBef>
              <a:defRPr/>
            </a:pPr>
            <a:endParaRPr lang="en-US" sz="2057" dirty="0">
              <a:solidFill>
                <a:schemeClr val="tx2">
                  <a:lumMod val="50000"/>
                </a:schemeClr>
              </a:solidFill>
              <a:latin typeface="Century Gothic" panose="020B0502020202020204" pitchFamily="34" charset="0"/>
            </a:endParaRPr>
          </a:p>
          <a:p>
            <a:pPr defTabSz="1175644">
              <a:lnSpc>
                <a:spcPct val="90000"/>
              </a:lnSpc>
              <a:spcBef>
                <a:spcPts val="1286"/>
              </a:spcBef>
              <a:defRPr/>
            </a:pPr>
            <a:r>
              <a:rPr lang="en-US" sz="2057" dirty="0">
                <a:solidFill>
                  <a:schemeClr val="tx2">
                    <a:lumMod val="50000"/>
                  </a:schemeClr>
                </a:solidFill>
                <a:latin typeface="Century Gothic" panose="020B0502020202020204" pitchFamily="34" charset="0"/>
              </a:rPr>
              <a:t>Contagion risk is real. Suitability of market participants is of utmost importance. Teamwork between the Conduct and Prudential Regulators is essential. </a:t>
            </a:r>
          </a:p>
          <a:p>
            <a:pPr defTabSz="1175644">
              <a:lnSpc>
                <a:spcPct val="90000"/>
              </a:lnSpc>
              <a:spcBef>
                <a:spcPts val="1286"/>
              </a:spcBef>
              <a:defRPr/>
            </a:pPr>
            <a:endParaRPr lang="en-US" sz="2057" dirty="0">
              <a:solidFill>
                <a:schemeClr val="tx2">
                  <a:lumMod val="50000"/>
                </a:schemeClr>
              </a:solidFill>
              <a:latin typeface="Century Gothic" panose="020B0502020202020204" pitchFamily="34" charset="0"/>
            </a:endParaRPr>
          </a:p>
          <a:p>
            <a:pPr defTabSz="1175644">
              <a:lnSpc>
                <a:spcPct val="90000"/>
              </a:lnSpc>
              <a:spcBef>
                <a:spcPts val="1286"/>
              </a:spcBef>
              <a:defRPr/>
            </a:pPr>
            <a:r>
              <a:rPr lang="en-US" sz="2057" dirty="0">
                <a:solidFill>
                  <a:schemeClr val="tx2">
                    <a:lumMod val="50000"/>
                  </a:schemeClr>
                </a:solidFill>
                <a:latin typeface="Century Gothic" panose="020B0502020202020204" pitchFamily="34" charset="0"/>
              </a:rPr>
              <a:t> </a:t>
            </a:r>
          </a:p>
          <a:p>
            <a:pPr marL="367389" indent="-367389" defTabSz="1175644">
              <a:buFont typeface="Courier New" panose="02070309020205020404" pitchFamily="49" charset="0"/>
              <a:buChar char="o"/>
            </a:pPr>
            <a:endParaRPr lang="en-US" dirty="0">
              <a:latin typeface="Garamond" pitchFamily="18" charset="0"/>
            </a:endParaRPr>
          </a:p>
          <a:p>
            <a:pPr marL="367389" indent="-367389" defTabSz="1175644">
              <a:buFont typeface="Courier New" panose="02070309020205020404" pitchFamily="49" charset="0"/>
              <a:buChar char="o"/>
            </a:pPr>
            <a:endParaRPr lang="en-US" dirty="0">
              <a:latin typeface="Garamond" pitchFamily="18" charset="0"/>
            </a:endParaRPr>
          </a:p>
          <a:p>
            <a:pPr marL="367389" indent="-367389" defTabSz="1175644">
              <a:buFont typeface="Courier New" panose="02070309020205020404" pitchFamily="49" charset="0"/>
              <a:buChar char="o"/>
            </a:pPr>
            <a:endParaRPr lang="en-US" dirty="0">
              <a:solidFill>
                <a:srgbClr val="FF0000"/>
              </a:solidFill>
              <a:latin typeface="Garamond" pitchFamily="18" charset="0"/>
            </a:endParaRPr>
          </a:p>
        </p:txBody>
      </p:sp>
      <p:pic>
        <p:nvPicPr>
          <p:cNvPr id="3" name="Picture 2" descr="A building with a tall wall&#10;&#10;AI-generated content may be incorrect.">
            <a:extLst>
              <a:ext uri="{FF2B5EF4-FFF2-40B4-BE49-F238E27FC236}">
                <a16:creationId xmlns:a16="http://schemas.microsoft.com/office/drawing/2014/main" id="{28EB5CF1-638D-A306-6B8F-22AF1B9F3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6793"/>
            <a:ext cx="2821096" cy="3518473"/>
          </a:xfrm>
          <a:prstGeom prst="rect">
            <a:avLst/>
          </a:prstGeom>
        </p:spPr>
      </p:pic>
    </p:spTree>
    <p:extLst>
      <p:ext uri="{BB962C8B-B14F-4D97-AF65-F5344CB8AC3E}">
        <p14:creationId xmlns:p14="http://schemas.microsoft.com/office/powerpoint/2010/main" val="66339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6">
            <a:extLst>
              <a:ext uri="{FF2B5EF4-FFF2-40B4-BE49-F238E27FC236}">
                <a16:creationId xmlns:a16="http://schemas.microsoft.com/office/drawing/2014/main" id="{8785D990-7D4E-3FE1-0869-70E0D945FFE7}"/>
              </a:ext>
            </a:extLst>
          </p:cNvPr>
          <p:cNvSpPr/>
          <p:nvPr/>
        </p:nvSpPr>
        <p:spPr>
          <a:xfrm>
            <a:off x="692944" y="153901"/>
            <a:ext cx="7886699" cy="610187"/>
          </a:xfrm>
          <a:prstGeom prst="triangle">
            <a:avLst/>
          </a:prstGeom>
          <a:ln cap="rnd"/>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vert="horz" lIns="68580" tIns="34290" rIns="68580" bIns="34290" rtlCol="0" anchor="ctr">
            <a:normAutofit fontScale="70000" lnSpcReduction="20000"/>
          </a:bodyPr>
          <a:lstStyle/>
          <a:p>
            <a:pPr algn="ctr">
              <a:lnSpc>
                <a:spcPct val="90000"/>
              </a:lnSpc>
              <a:spcBef>
                <a:spcPct val="0"/>
              </a:spcBef>
              <a:spcAft>
                <a:spcPts val="450"/>
              </a:spcAft>
            </a:pPr>
            <a:r>
              <a:rPr lang="en-US" sz="3000" dirty="0">
                <a:solidFill>
                  <a:schemeClr val="bg1"/>
                </a:solidFill>
                <a:latin typeface="+mj-lt"/>
                <a:ea typeface="+mj-ea"/>
                <a:cs typeface="+mj-cs"/>
              </a:rPr>
              <a:t>Financial Institutions</a:t>
            </a:r>
          </a:p>
        </p:txBody>
      </p:sp>
      <p:graphicFrame>
        <p:nvGraphicFramePr>
          <p:cNvPr id="5" name="Content Placeholder 2">
            <a:extLst>
              <a:ext uri="{FF2B5EF4-FFF2-40B4-BE49-F238E27FC236}">
                <a16:creationId xmlns:a16="http://schemas.microsoft.com/office/drawing/2014/main" id="{705F5961-DBD2-4408-B6E1-D1611CD0564A}"/>
              </a:ext>
            </a:extLst>
          </p:cNvPr>
          <p:cNvGraphicFramePr>
            <a:graphicFrameLocks noGrp="1"/>
          </p:cNvGraphicFramePr>
          <p:nvPr>
            <p:ph idx="1"/>
            <p:extLst>
              <p:ext uri="{D42A27DB-BD31-4B8C-83A1-F6EECF244321}">
                <p14:modId xmlns:p14="http://schemas.microsoft.com/office/powerpoint/2010/main" val="3475876665"/>
              </p:ext>
            </p:extLst>
          </p:nvPr>
        </p:nvGraphicFramePr>
        <p:xfrm>
          <a:off x="692944" y="764089"/>
          <a:ext cx="7886699" cy="481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ounded Rectangle 12">
            <a:extLst>
              <a:ext uri="{FF2B5EF4-FFF2-40B4-BE49-F238E27FC236}">
                <a16:creationId xmlns:a16="http://schemas.microsoft.com/office/drawing/2014/main" id="{9103BB70-17BB-CC4E-80C7-52E14A380CEA}"/>
              </a:ext>
            </a:extLst>
          </p:cNvPr>
          <p:cNvSpPr/>
          <p:nvPr/>
        </p:nvSpPr>
        <p:spPr>
          <a:xfrm>
            <a:off x="628650" y="5791750"/>
            <a:ext cx="8015288" cy="693467"/>
          </a:xfrm>
          <a:prstGeom prst="roundRect">
            <a:avLst/>
          </a:prstGeom>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450"/>
              </a:spcAft>
            </a:pPr>
            <a:r>
              <a:rPr lang="en-GB" sz="1350" dirty="0">
                <a:solidFill>
                  <a:prstClr val="white"/>
                </a:solidFill>
                <a:latin typeface="Aptos" panose="02110004020202020204"/>
              </a:rPr>
              <a:t>Banks, Insurers and pension funds rely on securities for funding and hedging (in the case of banks) and heavily invest in securities (e.g., bonds, equities) to meet their </a:t>
            </a:r>
            <a:r>
              <a:rPr lang="en-US" sz="1350" dirty="0">
                <a:solidFill>
                  <a:prstClr val="white"/>
                </a:solidFill>
                <a:latin typeface="Aptos" panose="02110004020202020204"/>
              </a:rPr>
              <a:t>liabilities, grow their assets, generate returns, and hedge against inflation</a:t>
            </a:r>
            <a:r>
              <a:rPr lang="en-GB" sz="1350" dirty="0">
                <a:solidFill>
                  <a:prstClr val="white"/>
                </a:solidFill>
                <a:latin typeface="Aptos" panose="02110004020202020204"/>
              </a:rPr>
              <a:t>.  </a:t>
            </a:r>
            <a:endParaRPr lang="en-US" sz="1350" dirty="0"/>
          </a:p>
        </p:txBody>
      </p:sp>
    </p:spTree>
    <p:extLst>
      <p:ext uri="{BB962C8B-B14F-4D97-AF65-F5344CB8AC3E}">
        <p14:creationId xmlns:p14="http://schemas.microsoft.com/office/powerpoint/2010/main" val="1307620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B9EB3-65BF-6F17-E9BE-4ADFD495CC5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539DCEB-1D79-549C-74CB-DB617CF51552}"/>
              </a:ext>
            </a:extLst>
          </p:cNvPr>
          <p:cNvSpPr txBox="1"/>
          <p:nvPr/>
        </p:nvSpPr>
        <p:spPr>
          <a:xfrm>
            <a:off x="785091" y="3152308"/>
            <a:ext cx="2826327" cy="1754326"/>
          </a:xfrm>
          <a:prstGeom prst="rect">
            <a:avLst/>
          </a:prstGeom>
          <a:noFill/>
        </p:spPr>
        <p:txBody>
          <a:bodyPr wrap="square" rtlCol="0">
            <a:spAutoFit/>
          </a:bodyPr>
          <a:lstStyle/>
          <a:p>
            <a:pPr marL="285750" indent="-285750">
              <a:buFontTx/>
              <a:buChar char="-"/>
            </a:pPr>
            <a:r>
              <a:rPr lang="en-US">
                <a:solidFill>
                  <a:schemeClr val="bg1"/>
                </a:solidFill>
              </a:rPr>
              <a:t>ESS</a:t>
            </a:r>
          </a:p>
          <a:p>
            <a:endParaRPr lang="en-US">
              <a:solidFill>
                <a:schemeClr val="bg1"/>
              </a:solidFill>
            </a:endParaRPr>
          </a:p>
          <a:p>
            <a:pPr marL="285750" indent="-285750">
              <a:buFontTx/>
              <a:buChar char="-"/>
            </a:pPr>
            <a:r>
              <a:rPr lang="en-US">
                <a:solidFill>
                  <a:schemeClr val="bg1"/>
                </a:solidFill>
              </a:rPr>
              <a:t>FIRMS</a:t>
            </a:r>
          </a:p>
          <a:p>
            <a:endParaRPr lang="en-US">
              <a:solidFill>
                <a:schemeClr val="bg1"/>
              </a:solidFill>
            </a:endParaRPr>
          </a:p>
          <a:p>
            <a:pPr marL="285750" indent="-285750">
              <a:buFontTx/>
              <a:buChar char="-"/>
            </a:pPr>
            <a:r>
              <a:rPr lang="en-US">
                <a:solidFill>
                  <a:schemeClr val="bg1"/>
                </a:solidFill>
              </a:rPr>
              <a:t>Public Register</a:t>
            </a:r>
          </a:p>
          <a:p>
            <a:pPr marL="285750" indent="-285750">
              <a:buFontTx/>
              <a:buChar char="-"/>
            </a:pPr>
            <a:endParaRPr lang="en-GB"/>
          </a:p>
        </p:txBody>
      </p:sp>
      <p:sp>
        <p:nvSpPr>
          <p:cNvPr id="5" name="Rectangle 2">
            <a:extLst>
              <a:ext uri="{FF2B5EF4-FFF2-40B4-BE49-F238E27FC236}">
                <a16:creationId xmlns:a16="http://schemas.microsoft.com/office/drawing/2014/main" id="{84F1326B-A66E-6E43-4C2B-E04CF9FC7742}"/>
              </a:ext>
            </a:extLst>
          </p:cNvPr>
          <p:cNvSpPr txBox="1">
            <a:spLocks noChangeArrowheads="1"/>
          </p:cNvSpPr>
          <p:nvPr/>
        </p:nvSpPr>
        <p:spPr>
          <a:xfrm>
            <a:off x="212436" y="193963"/>
            <a:ext cx="6779492" cy="97905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3200" dirty="0">
              <a:cs typeface="Times New Roman" pitchFamily="18" charset="0"/>
            </a:endParaRPr>
          </a:p>
        </p:txBody>
      </p:sp>
      <p:sp>
        <p:nvSpPr>
          <p:cNvPr id="6" name="Rectangle 3">
            <a:extLst>
              <a:ext uri="{FF2B5EF4-FFF2-40B4-BE49-F238E27FC236}">
                <a16:creationId xmlns:a16="http://schemas.microsoft.com/office/drawing/2014/main" id="{9C0C3DE1-3971-5712-1F4E-1E0103900098}"/>
              </a:ext>
            </a:extLst>
          </p:cNvPr>
          <p:cNvSpPr txBox="1">
            <a:spLocks noChangeArrowheads="1"/>
          </p:cNvSpPr>
          <p:nvPr/>
        </p:nvSpPr>
        <p:spPr>
          <a:xfrm>
            <a:off x="323273" y="1482437"/>
            <a:ext cx="8488217" cy="472541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defRPr/>
            </a:pPr>
            <a:endParaRPr lang="en-US" sz="2800" dirty="0"/>
          </a:p>
        </p:txBody>
      </p:sp>
      <p:sp>
        <p:nvSpPr>
          <p:cNvPr id="7" name="Title 1">
            <a:extLst>
              <a:ext uri="{FF2B5EF4-FFF2-40B4-BE49-F238E27FC236}">
                <a16:creationId xmlns:a16="http://schemas.microsoft.com/office/drawing/2014/main" id="{605B7AEC-D7DF-A018-0E14-2A210416C3BA}"/>
              </a:ext>
            </a:extLst>
          </p:cNvPr>
          <p:cNvSpPr txBox="1">
            <a:spLocks/>
          </p:cNvSpPr>
          <p:nvPr/>
        </p:nvSpPr>
        <p:spPr>
          <a:xfrm>
            <a:off x="212436" y="258157"/>
            <a:ext cx="6779492" cy="9712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000" dirty="0">
                <a:cs typeface="Times New Roman" pitchFamily="18" charset="0"/>
              </a:rPr>
              <a:t>Prudential Supervision and Risk Mitigation</a:t>
            </a:r>
          </a:p>
        </p:txBody>
      </p:sp>
      <p:sp>
        <p:nvSpPr>
          <p:cNvPr id="9" name="Content Placeholder 2">
            <a:extLst>
              <a:ext uri="{FF2B5EF4-FFF2-40B4-BE49-F238E27FC236}">
                <a16:creationId xmlns:a16="http://schemas.microsoft.com/office/drawing/2014/main" id="{C50E0D1E-AE14-42E5-DF52-114F693EAC63}"/>
              </a:ext>
            </a:extLst>
          </p:cNvPr>
          <p:cNvSpPr txBox="1">
            <a:spLocks/>
          </p:cNvSpPr>
          <p:nvPr/>
        </p:nvSpPr>
        <p:spPr>
          <a:xfrm>
            <a:off x="332510" y="1366982"/>
            <a:ext cx="8278090" cy="488141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US" sz="2800" dirty="0">
              <a:solidFill>
                <a:srgbClr val="7C172C"/>
              </a:solidFill>
              <a:latin typeface="+mj-lt"/>
            </a:endParaRPr>
          </a:p>
        </p:txBody>
      </p:sp>
      <p:sp>
        <p:nvSpPr>
          <p:cNvPr id="2" name="Content Placeholder 2">
            <a:extLst>
              <a:ext uri="{FF2B5EF4-FFF2-40B4-BE49-F238E27FC236}">
                <a16:creationId xmlns:a16="http://schemas.microsoft.com/office/drawing/2014/main" id="{48AE9C1B-D741-AA14-ABCB-2E5CE4C4AA93}"/>
              </a:ext>
            </a:extLst>
          </p:cNvPr>
          <p:cNvSpPr txBox="1">
            <a:spLocks/>
          </p:cNvSpPr>
          <p:nvPr/>
        </p:nvSpPr>
        <p:spPr>
          <a:xfrm>
            <a:off x="332510" y="1366981"/>
            <a:ext cx="8478980" cy="49784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br>
              <a:rPr lang="en-US" sz="1500" dirty="0">
                <a:solidFill>
                  <a:srgbClr val="7C172C"/>
                </a:solidFill>
                <a:latin typeface="+mj-lt"/>
                <a:cs typeface="Times New Roman" pitchFamily="18" charset="0"/>
              </a:rPr>
            </a:br>
            <a:endParaRPr lang="en-US" sz="1500" dirty="0">
              <a:solidFill>
                <a:srgbClr val="7C172C"/>
              </a:solidFill>
              <a:latin typeface="+mj-lt"/>
              <a:cs typeface="Times New Roman" pitchFamily="18" charset="0"/>
            </a:endParaRPr>
          </a:p>
          <a:p>
            <a:pPr>
              <a:buFont typeface="Wingdings" panose="05000000000000000000" pitchFamily="2" charset="2"/>
              <a:buNone/>
              <a:defRPr/>
            </a:pPr>
            <a:endParaRPr lang="en-US" sz="1500" dirty="0">
              <a:solidFill>
                <a:srgbClr val="7C172C"/>
              </a:solidFill>
              <a:latin typeface="+mj-lt"/>
              <a:cs typeface="Times New Roman" pitchFamily="18" charset="0"/>
            </a:endParaRPr>
          </a:p>
          <a:p>
            <a:pPr>
              <a:defRPr/>
            </a:pPr>
            <a:endParaRPr lang="en-US" sz="1500" dirty="0">
              <a:solidFill>
                <a:srgbClr val="7C172C"/>
              </a:solidFill>
              <a:latin typeface="+mj-lt"/>
              <a:cs typeface="Times New Roman" pitchFamily="18" charset="0"/>
            </a:endParaRPr>
          </a:p>
          <a:p>
            <a:pPr>
              <a:defRPr/>
            </a:pPr>
            <a:endParaRPr lang="en-US" sz="1500" dirty="0">
              <a:solidFill>
                <a:srgbClr val="7C172C"/>
              </a:solidFill>
              <a:latin typeface="+mj-lt"/>
              <a:cs typeface="Times New Roman" pitchFamily="18" charset="0"/>
            </a:endParaRPr>
          </a:p>
          <a:p>
            <a:pPr>
              <a:defRPr/>
            </a:pPr>
            <a:endParaRPr lang="en-US" sz="1500" dirty="0">
              <a:solidFill>
                <a:srgbClr val="7C172C"/>
              </a:solidFill>
              <a:latin typeface="+mj-lt"/>
              <a:cs typeface="Times New Roman" pitchFamily="18" charset="0"/>
            </a:endParaRPr>
          </a:p>
        </p:txBody>
      </p:sp>
      <p:sp>
        <p:nvSpPr>
          <p:cNvPr id="8" name="Content Placeholder 2">
            <a:extLst>
              <a:ext uri="{FF2B5EF4-FFF2-40B4-BE49-F238E27FC236}">
                <a16:creationId xmlns:a16="http://schemas.microsoft.com/office/drawing/2014/main" id="{A0D8C600-7FE1-E43B-84ED-6CB6E20C5D56}"/>
              </a:ext>
            </a:extLst>
          </p:cNvPr>
          <p:cNvSpPr txBox="1">
            <a:spLocks/>
          </p:cNvSpPr>
          <p:nvPr/>
        </p:nvSpPr>
        <p:spPr>
          <a:xfrm>
            <a:off x="341747" y="1331052"/>
            <a:ext cx="8478980" cy="487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US" sz="1700" dirty="0">
              <a:solidFill>
                <a:srgbClr val="7C172C"/>
              </a:solidFill>
              <a:latin typeface="+mj-lt"/>
              <a:cs typeface="Times New Roman" pitchFamily="18" charset="0"/>
            </a:endParaRPr>
          </a:p>
        </p:txBody>
      </p:sp>
      <p:sp>
        <p:nvSpPr>
          <p:cNvPr id="10" name="TextBox 9">
            <a:extLst>
              <a:ext uri="{FF2B5EF4-FFF2-40B4-BE49-F238E27FC236}">
                <a16:creationId xmlns:a16="http://schemas.microsoft.com/office/drawing/2014/main" id="{FA58CAF7-D8D9-89CF-9949-8B2592E12921}"/>
              </a:ext>
            </a:extLst>
          </p:cNvPr>
          <p:cNvSpPr txBox="1"/>
          <p:nvPr/>
        </p:nvSpPr>
        <p:spPr>
          <a:xfrm>
            <a:off x="323273" y="1395383"/>
            <a:ext cx="8478980" cy="4308680"/>
          </a:xfrm>
          <a:prstGeom prst="rect">
            <a:avLst/>
          </a:prstGeom>
          <a:noFill/>
        </p:spPr>
        <p:txBody>
          <a:bodyPr wrap="square">
            <a:spAutoFit/>
          </a:bodyPr>
          <a:lstStyle/>
          <a:p>
            <a:pPr marL="0" marR="0">
              <a:lnSpc>
                <a:spcPct val="107000"/>
              </a:lnSpc>
              <a:spcAft>
                <a:spcPts val="800"/>
              </a:spcAft>
            </a:pPr>
            <a:r>
              <a:rPr lang="en-US" sz="1400" kern="0" dirty="0">
                <a:solidFill>
                  <a:srgbClr val="111111"/>
                </a:solidFill>
                <a:effectLst/>
                <a:latin typeface="Century Gothic" panose="020B0502020202020204" pitchFamily="34" charset="0"/>
                <a:ea typeface="Times New Roman" panose="02020603050405020304" pitchFamily="18" charset="0"/>
                <a:cs typeface="Segoe UI" panose="020B0502040204020203" pitchFamily="34" charset="0"/>
              </a:rPr>
              <a:t>The interconnectedness of financial institutions means that conduct risk can escalate into systemic risk. For instance, widespread misconduct in the banking sector can erode trust and confidence in the financial system, potentially leading to a systemic crisis. </a:t>
            </a:r>
            <a:r>
              <a:rPr lang="en-US" sz="1400" kern="0" dirty="0">
                <a:effectLst/>
                <a:latin typeface="Century Gothic" panose="020B0502020202020204" pitchFamily="34" charset="0"/>
                <a:ea typeface="Times New Roman" panose="02020603050405020304" pitchFamily="18" charset="0"/>
                <a:cs typeface="Times New Roman" panose="02020603050405020304" pitchFamily="18" charset="0"/>
              </a:rPr>
              <a:t>Therefore, managing conduct risk is crucial for maintaining financial stability</a:t>
            </a:r>
          </a:p>
          <a:p>
            <a:pPr marL="0" marR="0">
              <a:lnSpc>
                <a:spcPct val="107000"/>
              </a:lnSpc>
              <a:spcAft>
                <a:spcPts val="800"/>
              </a:spcAft>
            </a:pPr>
            <a:endParaRPr lang="en-US" sz="1600" kern="0" dirty="0">
              <a:latin typeface="Century Gothic" panose="020B0502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400" kern="0" dirty="0">
                <a:solidFill>
                  <a:srgbClr val="242424"/>
                </a:solidFill>
                <a:effectLst/>
                <a:latin typeface="Century Gothic" panose="020B0502020202020204" pitchFamily="34" charset="0"/>
                <a:ea typeface="Times New Roman" panose="02020603050405020304" pitchFamily="18" charset="0"/>
                <a:cs typeface="Segoe UI" panose="020B0502040204020203" pitchFamily="34" charset="0"/>
              </a:rPr>
              <a:t>Prudential supervision plays a crucial role in maintaining the stability and soundness of the financial system:</a:t>
            </a:r>
            <a:endParaRPr lang="en-US" sz="1400" kern="100" dirty="0">
              <a:effectLst/>
              <a:latin typeface="Century Gothic" panose="020B0502020202020204" pitchFamily="34" charset="0"/>
              <a:ea typeface="Aptos" panose="020B0004020202020204" pitchFamily="34" charset="0"/>
              <a:cs typeface="Arial" panose="020B0604020202020204" pitchFamily="34" charset="0"/>
            </a:endParaRPr>
          </a:p>
          <a:p>
            <a:pPr marL="285750" marR="0" indent="-285750">
              <a:lnSpc>
                <a:spcPct val="107000"/>
              </a:lnSpc>
              <a:spcAft>
                <a:spcPts val="800"/>
              </a:spcAft>
              <a:buFont typeface="Arial" panose="020B0604020202020204" pitchFamily="34" charset="0"/>
              <a:buChar char="•"/>
            </a:pPr>
            <a:r>
              <a:rPr lang="en-US" sz="1400" kern="0" dirty="0">
                <a:solidFill>
                  <a:srgbClr val="242424"/>
                </a:solidFill>
                <a:effectLst/>
                <a:latin typeface="Century Gothic" panose="020B0502020202020204" pitchFamily="34" charset="0"/>
                <a:ea typeface="Times New Roman" panose="02020603050405020304" pitchFamily="18" charset="0"/>
                <a:cs typeface="Segoe UI" panose="020B0502040204020203" pitchFamily="34" charset="0"/>
              </a:rPr>
              <a:t> Regulatory oversight and monitoring of financial institutions to ensure their safety, soundness, and stability. The primary focus is to protect the interests of depositors, policyholders, and other stakeholders by preventing excessive risk-taking and ensuring that financial institutions are managed prudently.</a:t>
            </a:r>
            <a:endParaRPr lang="en-US" sz="1400" kern="100" dirty="0">
              <a:effectLst/>
              <a:latin typeface="Century Gothic" panose="020B0502020202020204" pitchFamily="34" charset="0"/>
              <a:ea typeface="Aptos" panose="020B0004020202020204" pitchFamily="34" charset="0"/>
              <a:cs typeface="Arial" panose="020B0604020202020204" pitchFamily="34" charset="0"/>
            </a:endParaRPr>
          </a:p>
          <a:p>
            <a:pPr marL="285750" marR="0" indent="-285750">
              <a:lnSpc>
                <a:spcPct val="107000"/>
              </a:lnSpc>
              <a:spcAft>
                <a:spcPts val="800"/>
              </a:spcAft>
              <a:buFont typeface="Arial" panose="020B0604020202020204" pitchFamily="34" charset="0"/>
              <a:buChar char="•"/>
            </a:pPr>
            <a:r>
              <a:rPr lang="en-US" sz="1400" kern="0" dirty="0">
                <a:solidFill>
                  <a:srgbClr val="242424"/>
                </a:solidFill>
                <a:effectLst/>
                <a:latin typeface="Century Gothic" panose="020B0502020202020204" pitchFamily="34" charset="0"/>
                <a:ea typeface="Times New Roman" panose="02020603050405020304" pitchFamily="18" charset="0"/>
                <a:cs typeface="Segoe UI" panose="020B0502040204020203" pitchFamily="34" charset="0"/>
              </a:rPr>
              <a:t> Assessing and monitoring the risk profile of financial institutions: credit risk, market risk, liquidity risk, operational risk, and other types of risks that could threaten the stability of the institution.</a:t>
            </a:r>
            <a:endParaRPr lang="en-US" sz="1400" kern="100" dirty="0">
              <a:effectLst/>
              <a:latin typeface="Century Gothic" panose="020B0502020202020204" pitchFamily="34" charset="0"/>
              <a:ea typeface="Aptos" panose="020B0004020202020204" pitchFamily="34" charset="0"/>
              <a:cs typeface="Arial" panose="020B0604020202020204" pitchFamily="34" charset="0"/>
            </a:endParaRPr>
          </a:p>
          <a:p>
            <a:pPr marL="285750" marR="0" indent="-285750">
              <a:lnSpc>
                <a:spcPct val="107000"/>
              </a:lnSpc>
              <a:spcAft>
                <a:spcPts val="800"/>
              </a:spcAft>
              <a:buFont typeface="Arial" panose="020B0604020202020204" pitchFamily="34" charset="0"/>
              <a:buChar char="•"/>
            </a:pPr>
            <a:r>
              <a:rPr lang="en-US" sz="1400" kern="0" dirty="0">
                <a:solidFill>
                  <a:srgbClr val="242424"/>
                </a:solidFill>
                <a:effectLst/>
                <a:latin typeface="Century Gothic" panose="020B0502020202020204" pitchFamily="34" charset="0"/>
                <a:ea typeface="Times New Roman" panose="02020603050405020304" pitchFamily="18" charset="0"/>
                <a:cs typeface="Segoe UI" panose="020B0502040204020203" pitchFamily="34" charset="0"/>
              </a:rPr>
              <a:t> Ensuring that financial institutions maintain adequate capital levels to absorb potential losses. Adequate capital helps ensure that institutions can continue to operate even in adverse economic conditions.</a:t>
            </a:r>
            <a:endParaRPr lang="en-US" sz="1400" kern="100" dirty="0">
              <a:effectLst/>
              <a:latin typeface="Century Gothic" panose="020B0502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12764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15900" y="6535738"/>
            <a:ext cx="6324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algn="l">
              <a:spcBef>
                <a:spcPct val="50000"/>
              </a:spcBef>
            </a:pPr>
            <a:r>
              <a:rPr lang="en-US" sz="1000" baseline="0">
                <a:solidFill>
                  <a:srgbClr val="A7A9AC"/>
                </a:solidFill>
                <a:latin typeface="Century Gothic"/>
                <a:cs typeface="Century Gothic"/>
              </a:rPr>
              <a:t>Qatar Financial Centre </a:t>
            </a:r>
            <a:r>
              <a:rPr lang="en-US" sz="1000" b="1" baseline="0">
                <a:solidFill>
                  <a:srgbClr val="A7A9AC"/>
                </a:solidFill>
                <a:latin typeface="Century Gothic"/>
                <a:cs typeface="Century Gothic"/>
              </a:rPr>
              <a:t>Regulatory Authority</a:t>
            </a:r>
            <a:endParaRPr lang="en-US" sz="1000" baseline="0">
              <a:latin typeface="Century Gothic"/>
              <a:cs typeface="Century Gothic"/>
            </a:endParaRPr>
          </a:p>
        </p:txBody>
      </p:sp>
      <p:sp>
        <p:nvSpPr>
          <p:cNvPr id="6" name="TextBox 5">
            <a:extLst>
              <a:ext uri="{FF2B5EF4-FFF2-40B4-BE49-F238E27FC236}">
                <a16:creationId xmlns:a16="http://schemas.microsoft.com/office/drawing/2014/main" id="{B382F8F4-0E38-EADA-D668-3ACD78A9293C}"/>
              </a:ext>
            </a:extLst>
          </p:cNvPr>
          <p:cNvSpPr txBox="1"/>
          <p:nvPr/>
        </p:nvSpPr>
        <p:spPr>
          <a:xfrm>
            <a:off x="579583" y="632690"/>
            <a:ext cx="4650508" cy="646331"/>
          </a:xfrm>
          <a:prstGeom prst="rect">
            <a:avLst/>
          </a:prstGeom>
          <a:noFill/>
        </p:spPr>
        <p:txBody>
          <a:bodyPr wrap="square">
            <a:spAutoFit/>
          </a:bodyPr>
          <a:lstStyle/>
          <a:p>
            <a:r>
              <a:rPr lang="en-US" sz="3600" dirty="0">
                <a:latin typeface="+mj-lt"/>
                <a:cs typeface="Times New Roman" pitchFamily="18" charset="0"/>
              </a:rPr>
              <a:t>General Definitions</a:t>
            </a:r>
            <a:endParaRPr lang="en-GB" sz="3600" dirty="0">
              <a:latin typeface="+mj-lt"/>
            </a:endParaRPr>
          </a:p>
        </p:txBody>
      </p:sp>
      <p:sp>
        <p:nvSpPr>
          <p:cNvPr id="7" name="Rectangle 3">
            <a:extLst>
              <a:ext uri="{FF2B5EF4-FFF2-40B4-BE49-F238E27FC236}">
                <a16:creationId xmlns:a16="http://schemas.microsoft.com/office/drawing/2014/main" id="{1F4681FD-2865-87E3-89F5-313B4D565EB1}"/>
              </a:ext>
            </a:extLst>
          </p:cNvPr>
          <p:cNvSpPr txBox="1">
            <a:spLocks noChangeArrowheads="1"/>
          </p:cNvSpPr>
          <p:nvPr/>
        </p:nvSpPr>
        <p:spPr>
          <a:xfrm>
            <a:off x="527457" y="1868557"/>
            <a:ext cx="8089085" cy="364411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80000"/>
              </a:lnSpc>
              <a:defRPr/>
            </a:pPr>
            <a:endParaRPr lang="en-US" sz="2000" b="1" dirty="0">
              <a:solidFill>
                <a:schemeClr val="bg1"/>
              </a:solidFill>
              <a:latin typeface="+mj-lt"/>
              <a:cs typeface="Times New Roman" pitchFamily="18" charset="0"/>
            </a:endParaRPr>
          </a:p>
          <a:p>
            <a:pPr algn="just">
              <a:lnSpc>
                <a:spcPct val="80000"/>
              </a:lnSpc>
              <a:defRPr/>
            </a:pPr>
            <a:r>
              <a:rPr lang="en-US" sz="2000" b="1" dirty="0">
                <a:cs typeface="Times New Roman" pitchFamily="18" charset="0"/>
              </a:rPr>
              <a:t>Investment Institution</a:t>
            </a:r>
            <a:r>
              <a:rPr lang="en-US" sz="2000" dirty="0">
                <a:cs typeface="Times New Roman" pitchFamily="18" charset="0"/>
              </a:rPr>
              <a:t>: </a:t>
            </a:r>
            <a:r>
              <a:rPr lang="en-GB" sz="2000" dirty="0">
                <a:cs typeface="Times New Roman" pitchFamily="18" charset="0"/>
              </a:rPr>
              <a:t>An investment fund that raises or obtains pecuniary means to be used for collective investment and capital gain/appreciation purposes</a:t>
            </a:r>
          </a:p>
          <a:p>
            <a:pPr algn="just">
              <a:lnSpc>
                <a:spcPct val="80000"/>
              </a:lnSpc>
              <a:defRPr/>
            </a:pPr>
            <a:endParaRPr lang="en-US" sz="2000" dirty="0">
              <a:cs typeface="Times New Roman" pitchFamily="18" charset="0"/>
            </a:endParaRPr>
          </a:p>
          <a:p>
            <a:pPr algn="just">
              <a:lnSpc>
                <a:spcPct val="80000"/>
              </a:lnSpc>
              <a:defRPr/>
            </a:pPr>
            <a:endParaRPr lang="en-US" sz="2000" dirty="0">
              <a:cs typeface="Times New Roman" pitchFamily="18" charset="0"/>
            </a:endParaRPr>
          </a:p>
          <a:p>
            <a:pPr algn="just">
              <a:lnSpc>
                <a:spcPct val="80000"/>
              </a:lnSpc>
              <a:defRPr/>
            </a:pPr>
            <a:r>
              <a:rPr lang="en-US" sz="2000" b="1" dirty="0">
                <a:cs typeface="Times New Roman" pitchFamily="18" charset="0"/>
              </a:rPr>
              <a:t>(Securities) Intermediary:</a:t>
            </a:r>
            <a:r>
              <a:rPr lang="en-US" sz="2000" dirty="0">
                <a:cs typeface="Times New Roman" pitchFamily="18" charset="0"/>
              </a:rPr>
              <a:t> any (financial) institution which in the ordinary course of business maintains securities accounts for others and/or acts in that capacity.</a:t>
            </a:r>
          </a:p>
          <a:p>
            <a:pPr algn="just">
              <a:lnSpc>
                <a:spcPct val="80000"/>
              </a:lnSpc>
              <a:defRPr/>
            </a:pPr>
            <a:endParaRPr lang="en-US" sz="2000" dirty="0">
              <a:cs typeface="Times New Roman" pitchFamily="18" charset="0"/>
            </a:endParaRPr>
          </a:p>
          <a:p>
            <a:pPr algn="just">
              <a:lnSpc>
                <a:spcPct val="80000"/>
              </a:lnSpc>
              <a:defRPr/>
            </a:pPr>
            <a:r>
              <a:rPr lang="en-US" sz="2000" b="1" dirty="0">
                <a:cs typeface="Times New Roman" pitchFamily="18" charset="0"/>
              </a:rPr>
              <a:t>Securities: </a:t>
            </a:r>
            <a:r>
              <a:rPr lang="en-US" sz="2000" dirty="0">
                <a:cs typeface="Times New Roman" pitchFamily="18" charset="0"/>
              </a:rPr>
              <a:t>a negotiable financial instrument that holds some type of monetary value. </a:t>
            </a:r>
          </a:p>
        </p:txBody>
      </p:sp>
    </p:spTree>
    <p:extLst>
      <p:ext uri="{BB962C8B-B14F-4D97-AF65-F5344CB8AC3E}">
        <p14:creationId xmlns:p14="http://schemas.microsoft.com/office/powerpoint/2010/main" val="1412055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E4145E-B513-4BE4-9D0D-D237591F16A7}"/>
              </a:ext>
            </a:extLst>
          </p:cNvPr>
          <p:cNvSpPr txBox="1"/>
          <p:nvPr/>
        </p:nvSpPr>
        <p:spPr>
          <a:xfrm>
            <a:off x="785091" y="3152308"/>
            <a:ext cx="2826327" cy="1754326"/>
          </a:xfrm>
          <a:prstGeom prst="rect">
            <a:avLst/>
          </a:prstGeom>
          <a:noFill/>
        </p:spPr>
        <p:txBody>
          <a:bodyPr wrap="square" rtlCol="0">
            <a:spAutoFit/>
          </a:bodyPr>
          <a:lstStyle/>
          <a:p>
            <a:pPr marL="285750" indent="-285750">
              <a:buFontTx/>
              <a:buChar char="-"/>
            </a:pPr>
            <a:r>
              <a:rPr lang="en-US">
                <a:solidFill>
                  <a:schemeClr val="bg1"/>
                </a:solidFill>
              </a:rPr>
              <a:t>ESS</a:t>
            </a:r>
          </a:p>
          <a:p>
            <a:endParaRPr lang="en-US">
              <a:solidFill>
                <a:schemeClr val="bg1"/>
              </a:solidFill>
            </a:endParaRPr>
          </a:p>
          <a:p>
            <a:pPr marL="285750" indent="-285750">
              <a:buFontTx/>
              <a:buChar char="-"/>
            </a:pPr>
            <a:r>
              <a:rPr lang="en-US">
                <a:solidFill>
                  <a:schemeClr val="bg1"/>
                </a:solidFill>
              </a:rPr>
              <a:t>FIRMS</a:t>
            </a:r>
          </a:p>
          <a:p>
            <a:endParaRPr lang="en-US">
              <a:solidFill>
                <a:schemeClr val="bg1"/>
              </a:solidFill>
            </a:endParaRPr>
          </a:p>
          <a:p>
            <a:pPr marL="285750" indent="-285750">
              <a:buFontTx/>
              <a:buChar char="-"/>
            </a:pPr>
            <a:r>
              <a:rPr lang="en-US">
                <a:solidFill>
                  <a:schemeClr val="bg1"/>
                </a:solidFill>
              </a:rPr>
              <a:t>Public Register</a:t>
            </a:r>
          </a:p>
          <a:p>
            <a:pPr marL="285750" indent="-285750">
              <a:buFontTx/>
              <a:buChar char="-"/>
            </a:pPr>
            <a:endParaRPr lang="en-GB"/>
          </a:p>
        </p:txBody>
      </p:sp>
      <p:sp>
        <p:nvSpPr>
          <p:cNvPr id="5" name="Rectangle 2">
            <a:extLst>
              <a:ext uri="{FF2B5EF4-FFF2-40B4-BE49-F238E27FC236}">
                <a16:creationId xmlns:a16="http://schemas.microsoft.com/office/drawing/2014/main" id="{24F273EA-4DA5-E373-D764-CD7255EC018F}"/>
              </a:ext>
            </a:extLst>
          </p:cNvPr>
          <p:cNvSpPr txBox="1">
            <a:spLocks noChangeArrowheads="1"/>
          </p:cNvSpPr>
          <p:nvPr/>
        </p:nvSpPr>
        <p:spPr>
          <a:xfrm>
            <a:off x="212436" y="193963"/>
            <a:ext cx="6779492" cy="97905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3200" dirty="0">
              <a:cs typeface="Times New Roman" pitchFamily="18" charset="0"/>
            </a:endParaRPr>
          </a:p>
        </p:txBody>
      </p:sp>
      <p:sp>
        <p:nvSpPr>
          <p:cNvPr id="6" name="Rectangle 3">
            <a:extLst>
              <a:ext uri="{FF2B5EF4-FFF2-40B4-BE49-F238E27FC236}">
                <a16:creationId xmlns:a16="http://schemas.microsoft.com/office/drawing/2014/main" id="{A182BE73-2223-05A7-45E9-E5EE045EFA2A}"/>
              </a:ext>
            </a:extLst>
          </p:cNvPr>
          <p:cNvSpPr txBox="1">
            <a:spLocks noChangeArrowheads="1"/>
          </p:cNvSpPr>
          <p:nvPr/>
        </p:nvSpPr>
        <p:spPr>
          <a:xfrm>
            <a:off x="323273" y="1482437"/>
            <a:ext cx="8488217" cy="472541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defRPr/>
            </a:pPr>
            <a:endParaRPr lang="en-US" sz="2800" dirty="0"/>
          </a:p>
        </p:txBody>
      </p:sp>
      <p:sp>
        <p:nvSpPr>
          <p:cNvPr id="7" name="Title 1">
            <a:extLst>
              <a:ext uri="{FF2B5EF4-FFF2-40B4-BE49-F238E27FC236}">
                <a16:creationId xmlns:a16="http://schemas.microsoft.com/office/drawing/2014/main" id="{B8D071C5-B075-BE76-792E-09CA4B4F84AC}"/>
              </a:ext>
            </a:extLst>
          </p:cNvPr>
          <p:cNvSpPr txBox="1">
            <a:spLocks/>
          </p:cNvSpPr>
          <p:nvPr/>
        </p:nvSpPr>
        <p:spPr>
          <a:xfrm>
            <a:off x="626164" y="258157"/>
            <a:ext cx="6365763" cy="9712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000" dirty="0">
                <a:cs typeface="Times New Roman" pitchFamily="18" charset="0"/>
              </a:rPr>
              <a:t>Types of Securities and the Exchange</a:t>
            </a:r>
          </a:p>
        </p:txBody>
      </p:sp>
      <p:sp>
        <p:nvSpPr>
          <p:cNvPr id="9" name="Content Placeholder 2">
            <a:extLst>
              <a:ext uri="{FF2B5EF4-FFF2-40B4-BE49-F238E27FC236}">
                <a16:creationId xmlns:a16="http://schemas.microsoft.com/office/drawing/2014/main" id="{9730948E-3C7A-D0F8-8E2D-98AA346D0C91}"/>
              </a:ext>
            </a:extLst>
          </p:cNvPr>
          <p:cNvSpPr txBox="1">
            <a:spLocks/>
          </p:cNvSpPr>
          <p:nvPr/>
        </p:nvSpPr>
        <p:spPr>
          <a:xfrm>
            <a:off x="332510" y="1366982"/>
            <a:ext cx="8278090" cy="488141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US" sz="2800" dirty="0">
              <a:solidFill>
                <a:srgbClr val="7C172C"/>
              </a:solidFill>
              <a:latin typeface="+mj-lt"/>
            </a:endParaRPr>
          </a:p>
        </p:txBody>
      </p:sp>
      <p:sp>
        <p:nvSpPr>
          <p:cNvPr id="2" name="Content Placeholder 2">
            <a:extLst>
              <a:ext uri="{FF2B5EF4-FFF2-40B4-BE49-F238E27FC236}">
                <a16:creationId xmlns:a16="http://schemas.microsoft.com/office/drawing/2014/main" id="{CF115ED8-7835-B28B-2301-3B20DF5EC269}"/>
              </a:ext>
            </a:extLst>
          </p:cNvPr>
          <p:cNvSpPr txBox="1">
            <a:spLocks/>
          </p:cNvSpPr>
          <p:nvPr/>
        </p:nvSpPr>
        <p:spPr>
          <a:xfrm>
            <a:off x="332510" y="1366981"/>
            <a:ext cx="8478980" cy="49784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br>
              <a:rPr lang="en-US" sz="1500" dirty="0">
                <a:solidFill>
                  <a:srgbClr val="7C172C"/>
                </a:solidFill>
                <a:latin typeface="+mj-lt"/>
                <a:cs typeface="Times New Roman" pitchFamily="18" charset="0"/>
              </a:rPr>
            </a:br>
            <a:endParaRPr lang="en-US" sz="1500" dirty="0">
              <a:solidFill>
                <a:srgbClr val="7C172C"/>
              </a:solidFill>
              <a:latin typeface="+mj-lt"/>
              <a:cs typeface="Times New Roman" pitchFamily="18" charset="0"/>
            </a:endParaRPr>
          </a:p>
          <a:p>
            <a:pPr>
              <a:buFont typeface="Wingdings" panose="05000000000000000000" pitchFamily="2" charset="2"/>
              <a:buNone/>
              <a:defRPr/>
            </a:pPr>
            <a:endParaRPr lang="en-US" sz="1500" dirty="0">
              <a:solidFill>
                <a:srgbClr val="7C172C"/>
              </a:solidFill>
              <a:latin typeface="+mj-lt"/>
              <a:cs typeface="Times New Roman" pitchFamily="18" charset="0"/>
            </a:endParaRPr>
          </a:p>
          <a:p>
            <a:pPr>
              <a:defRPr/>
            </a:pPr>
            <a:endParaRPr lang="en-US" sz="1500" dirty="0">
              <a:solidFill>
                <a:srgbClr val="7C172C"/>
              </a:solidFill>
              <a:latin typeface="+mj-lt"/>
              <a:cs typeface="Times New Roman" pitchFamily="18" charset="0"/>
            </a:endParaRPr>
          </a:p>
          <a:p>
            <a:pPr>
              <a:defRPr/>
            </a:pPr>
            <a:endParaRPr lang="en-US" sz="1500" dirty="0">
              <a:solidFill>
                <a:srgbClr val="7C172C"/>
              </a:solidFill>
              <a:latin typeface="+mj-lt"/>
              <a:cs typeface="Times New Roman" pitchFamily="18" charset="0"/>
            </a:endParaRPr>
          </a:p>
          <a:p>
            <a:pPr>
              <a:defRPr/>
            </a:pPr>
            <a:endParaRPr lang="en-US" sz="1500" dirty="0">
              <a:solidFill>
                <a:srgbClr val="7C172C"/>
              </a:solidFill>
              <a:latin typeface="+mj-lt"/>
              <a:cs typeface="Times New Roman" pitchFamily="18" charset="0"/>
            </a:endParaRPr>
          </a:p>
        </p:txBody>
      </p:sp>
      <p:sp>
        <p:nvSpPr>
          <p:cNvPr id="8" name="Content Placeholder 2">
            <a:extLst>
              <a:ext uri="{FF2B5EF4-FFF2-40B4-BE49-F238E27FC236}">
                <a16:creationId xmlns:a16="http://schemas.microsoft.com/office/drawing/2014/main" id="{B14A0853-CE12-9A29-D03C-062B9106AA00}"/>
              </a:ext>
            </a:extLst>
          </p:cNvPr>
          <p:cNvSpPr txBox="1">
            <a:spLocks/>
          </p:cNvSpPr>
          <p:nvPr/>
        </p:nvSpPr>
        <p:spPr>
          <a:xfrm>
            <a:off x="533400" y="1681019"/>
            <a:ext cx="8478980" cy="487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1700" b="1" dirty="0">
                <a:latin typeface="+mj-lt"/>
                <a:cs typeface="Times New Roman" pitchFamily="18" charset="0"/>
              </a:rPr>
              <a:t>Stocks</a:t>
            </a:r>
            <a:r>
              <a:rPr lang="en-US" sz="1700" dirty="0">
                <a:latin typeface="+mj-lt"/>
                <a:cs typeface="Times New Roman" pitchFamily="18" charset="0"/>
              </a:rPr>
              <a:t>: A type of security (equity) that signifies ownership in a corporation and represents a claim on part of the corporation's assets and earnings.</a:t>
            </a:r>
          </a:p>
          <a:p>
            <a:pPr>
              <a:defRPr/>
            </a:pPr>
            <a:endParaRPr lang="en-US" sz="1700" dirty="0">
              <a:latin typeface="+mj-lt"/>
              <a:cs typeface="Times New Roman" pitchFamily="18" charset="0"/>
            </a:endParaRPr>
          </a:p>
          <a:p>
            <a:pPr>
              <a:defRPr/>
            </a:pPr>
            <a:r>
              <a:rPr lang="en-US" sz="1700" b="1" dirty="0">
                <a:latin typeface="+mj-lt"/>
                <a:cs typeface="Times New Roman" pitchFamily="18" charset="0"/>
              </a:rPr>
              <a:t>Bonds</a:t>
            </a:r>
            <a:r>
              <a:rPr lang="en-US" sz="1700" dirty="0">
                <a:latin typeface="+mj-lt"/>
                <a:cs typeface="Times New Roman" pitchFamily="18" charset="0"/>
              </a:rPr>
              <a:t> </a:t>
            </a:r>
            <a:r>
              <a:rPr lang="en-US" sz="1700" b="1" dirty="0">
                <a:latin typeface="+mj-lt"/>
                <a:cs typeface="Times New Roman" pitchFamily="18" charset="0"/>
              </a:rPr>
              <a:t>(Government and Corporate)</a:t>
            </a:r>
            <a:r>
              <a:rPr lang="en-US" sz="1700" dirty="0">
                <a:latin typeface="+mj-lt"/>
                <a:cs typeface="Times New Roman" pitchFamily="18" charset="0"/>
              </a:rPr>
              <a:t>: A type of security (debt security) in which an investor loans money to an entity (corporate or governmental) that borrows the funds for a defined period of time to finance their activities. Bonds are commonly referred to as fixed-income securities.</a:t>
            </a:r>
          </a:p>
          <a:p>
            <a:pPr>
              <a:defRPr/>
            </a:pPr>
            <a:endParaRPr lang="en-US" sz="1700" dirty="0">
              <a:latin typeface="+mj-lt"/>
              <a:cs typeface="Times New Roman" pitchFamily="18" charset="0"/>
            </a:endParaRPr>
          </a:p>
          <a:p>
            <a:pPr>
              <a:defRPr/>
            </a:pPr>
            <a:r>
              <a:rPr lang="en-US" sz="1700" b="1" dirty="0">
                <a:latin typeface="+mj-lt"/>
                <a:cs typeface="Times New Roman" pitchFamily="18" charset="0"/>
              </a:rPr>
              <a:t>(Securities) Exchange</a:t>
            </a:r>
            <a:r>
              <a:rPr lang="en-US" sz="1700" dirty="0">
                <a:latin typeface="+mj-lt"/>
                <a:cs typeface="Times New Roman" pitchFamily="18" charset="0"/>
              </a:rPr>
              <a:t>: A physical or electronic marketplace in which securities, and other financial instruments are traded. The core function of an exchange, is to ensure fair and orderly trading, as well as efficient dissemination of price information for any securities trading on that exchange. </a:t>
            </a:r>
          </a:p>
          <a:p>
            <a:pPr>
              <a:defRPr/>
            </a:pPr>
            <a:endParaRPr lang="en-US" sz="1700" dirty="0">
              <a:solidFill>
                <a:srgbClr val="7C172C"/>
              </a:solidFill>
              <a:latin typeface="+mj-lt"/>
              <a:cs typeface="Times New Roman" pitchFamily="18" charset="0"/>
            </a:endParaRPr>
          </a:p>
        </p:txBody>
      </p:sp>
    </p:spTree>
    <p:extLst>
      <p:ext uri="{BB962C8B-B14F-4D97-AF65-F5344CB8AC3E}">
        <p14:creationId xmlns:p14="http://schemas.microsoft.com/office/powerpoint/2010/main" val="2161776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15900" y="6535738"/>
            <a:ext cx="6324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a:ln>
                  <a:noFill/>
                </a:ln>
                <a:solidFill>
                  <a:srgbClr val="A7A9AC"/>
                </a:solidFill>
                <a:effectLst/>
                <a:uLnTx/>
                <a:uFillTx/>
                <a:latin typeface="Century Gothic"/>
                <a:ea typeface="ＭＳ Ｐゴシック" charset="0"/>
                <a:cs typeface="Century Gothic"/>
              </a:rPr>
              <a:t>Qatar Financial Centre </a:t>
            </a:r>
            <a:r>
              <a:rPr kumimoji="0" lang="en-US" sz="1000" b="1" i="0" u="none" strike="noStrike" kern="1200" cap="none" spc="0" normalizeH="0" baseline="0" noProof="0">
                <a:ln>
                  <a:noFill/>
                </a:ln>
                <a:solidFill>
                  <a:srgbClr val="A7A9AC"/>
                </a:solidFill>
                <a:effectLst/>
                <a:uLnTx/>
                <a:uFillTx/>
                <a:latin typeface="Century Gothic"/>
                <a:ea typeface="ＭＳ Ｐゴシック" charset="0"/>
                <a:cs typeface="Century Gothic"/>
              </a:rPr>
              <a:t>Regulatory Authority</a:t>
            </a:r>
            <a:endParaRPr kumimoji="0" lang="en-US" sz="1000" b="0" i="0" u="none" strike="noStrike" kern="1200" cap="none" spc="0" normalizeH="0" baseline="0" noProof="0">
              <a:ln>
                <a:noFill/>
              </a:ln>
              <a:solidFill>
                <a:prstClr val="black"/>
              </a:solidFill>
              <a:effectLst/>
              <a:uLnTx/>
              <a:uFillTx/>
              <a:latin typeface="Century Gothic"/>
              <a:ea typeface="ＭＳ Ｐゴシック" charset="0"/>
              <a:cs typeface="Century Gothic"/>
            </a:endParaRPr>
          </a:p>
        </p:txBody>
      </p:sp>
      <p:sp>
        <p:nvSpPr>
          <p:cNvPr id="7" name="Rectangle 3">
            <a:extLst>
              <a:ext uri="{FF2B5EF4-FFF2-40B4-BE49-F238E27FC236}">
                <a16:creationId xmlns:a16="http://schemas.microsoft.com/office/drawing/2014/main" id="{1F4681FD-2865-87E3-89F5-313B4D565EB1}"/>
              </a:ext>
            </a:extLst>
          </p:cNvPr>
          <p:cNvSpPr txBox="1">
            <a:spLocks noChangeArrowheads="1"/>
          </p:cNvSpPr>
          <p:nvPr/>
        </p:nvSpPr>
        <p:spPr>
          <a:xfrm>
            <a:off x="383310" y="2041235"/>
            <a:ext cx="8077200" cy="412865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Times New Roman" pitchFamily="18" charset="0"/>
            </a:endParaRPr>
          </a:p>
        </p:txBody>
      </p:sp>
      <p:sp>
        <p:nvSpPr>
          <p:cNvPr id="2" name="Title 1">
            <a:extLst>
              <a:ext uri="{FF2B5EF4-FFF2-40B4-BE49-F238E27FC236}">
                <a16:creationId xmlns:a16="http://schemas.microsoft.com/office/drawing/2014/main" id="{8B5726E6-9AFC-8CE9-1631-8F7FFEDE4353}"/>
              </a:ext>
            </a:extLst>
          </p:cNvPr>
          <p:cNvSpPr txBox="1">
            <a:spLocks/>
          </p:cNvSpPr>
          <p:nvPr/>
        </p:nvSpPr>
        <p:spPr>
          <a:xfrm>
            <a:off x="215900" y="381002"/>
            <a:ext cx="6157191" cy="9795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a:ea typeface="+mj-ea"/>
              <a:cs typeface="+mj-cs"/>
            </a:endParaRPr>
          </a:p>
        </p:txBody>
      </p:sp>
      <p:sp>
        <p:nvSpPr>
          <p:cNvPr id="8" name="Content Placeholder 2">
            <a:extLst>
              <a:ext uri="{FF2B5EF4-FFF2-40B4-BE49-F238E27FC236}">
                <a16:creationId xmlns:a16="http://schemas.microsoft.com/office/drawing/2014/main" id="{1996A263-6A6A-BAD4-B721-90B4DC36AD43}"/>
              </a:ext>
            </a:extLst>
          </p:cNvPr>
          <p:cNvSpPr txBox="1">
            <a:spLocks/>
          </p:cNvSpPr>
          <p:nvPr/>
        </p:nvSpPr>
        <p:spPr>
          <a:xfrm>
            <a:off x="383310" y="2041234"/>
            <a:ext cx="8227290" cy="443576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Title 1">
            <a:extLst>
              <a:ext uri="{FF2B5EF4-FFF2-40B4-BE49-F238E27FC236}">
                <a16:creationId xmlns:a16="http://schemas.microsoft.com/office/drawing/2014/main" id="{705AD9C9-A9BC-B112-ADBB-57A502AAE6B5}"/>
              </a:ext>
            </a:extLst>
          </p:cNvPr>
          <p:cNvSpPr txBox="1">
            <a:spLocks/>
          </p:cNvSpPr>
          <p:nvPr/>
        </p:nvSpPr>
        <p:spPr>
          <a:xfrm>
            <a:off x="314035" y="429492"/>
            <a:ext cx="6157191" cy="12968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effectLst/>
                <a:uLnTx/>
                <a:uFillTx/>
                <a:latin typeface="Century Gothic"/>
                <a:ea typeface="+mj-ea"/>
                <a:cs typeface="Times New Roman" pitchFamily="18" charset="0"/>
              </a:rPr>
              <a:t>Key terminologies</a:t>
            </a:r>
          </a:p>
        </p:txBody>
      </p:sp>
      <p:sp>
        <p:nvSpPr>
          <p:cNvPr id="5" name="Content Placeholder 2">
            <a:extLst>
              <a:ext uri="{FF2B5EF4-FFF2-40B4-BE49-F238E27FC236}">
                <a16:creationId xmlns:a16="http://schemas.microsoft.com/office/drawing/2014/main" id="{5B51E34C-431E-BC6A-7A92-113DFCE4F403}"/>
              </a:ext>
            </a:extLst>
          </p:cNvPr>
          <p:cNvSpPr txBox="1">
            <a:spLocks/>
          </p:cNvSpPr>
          <p:nvPr/>
        </p:nvSpPr>
        <p:spPr>
          <a:xfrm>
            <a:off x="374075" y="1547091"/>
            <a:ext cx="8455890" cy="443576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entury Gothic"/>
                <a:ea typeface="+mn-ea"/>
                <a:cs typeface="Times New Roman" pitchFamily="18" charset="0"/>
              </a:rPr>
              <a:t>Prospectus, offering document or Private Placement Memorandum (“PPM”): </a:t>
            </a:r>
            <a:r>
              <a:rPr kumimoji="0" lang="en-US" sz="1800" b="0" i="0" u="none" strike="noStrike" kern="1200" cap="none" spc="0" normalizeH="0" baseline="0" noProof="0" dirty="0">
                <a:ln>
                  <a:noFill/>
                </a:ln>
                <a:effectLst/>
                <a:uLnTx/>
                <a:uFillTx/>
                <a:latin typeface="Century Gothic"/>
                <a:ea typeface="+mn-ea"/>
                <a:cs typeface="Times New Roman" pitchFamily="18" charset="0"/>
              </a:rPr>
              <a:t>A formal legal document, that provides details about an investment offering for sale to the public. A prospectus should contain the facts that an investor needs to make an informed investment decision.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entury Gothic"/>
                <a:ea typeface="+mn-ea"/>
                <a:cs typeface="Times New Roman" pitchFamily="18" charset="0"/>
              </a:rPr>
              <a:t>Investment Restrictions:</a:t>
            </a:r>
            <a:r>
              <a:rPr kumimoji="0" lang="en-US" sz="1800" b="0" i="0" u="none" strike="noStrike" kern="1200" cap="none" spc="0" normalizeH="0" baseline="0" noProof="0" dirty="0">
                <a:ln>
                  <a:noFill/>
                </a:ln>
                <a:effectLst/>
                <a:uLnTx/>
                <a:uFillTx/>
                <a:latin typeface="Century Gothic"/>
                <a:ea typeface="+mn-ea"/>
                <a:cs typeface="Times New Roman" pitchFamily="18" charset="0"/>
              </a:rPr>
              <a:t> Restrictive policies relative to your investment strategy.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entury Gothic"/>
                <a:ea typeface="+mn-ea"/>
                <a:cs typeface="Times New Roman" pitchFamily="18" charset="0"/>
              </a:rPr>
              <a:t>Investment Portfolio: </a:t>
            </a:r>
            <a:r>
              <a:rPr kumimoji="0" lang="en-US" sz="1800" b="0" i="0" u="none" strike="noStrike" kern="1200" cap="none" spc="0" normalizeH="0" baseline="0" noProof="0" dirty="0">
                <a:ln>
                  <a:noFill/>
                </a:ln>
                <a:effectLst/>
                <a:uLnTx/>
                <a:uFillTx/>
                <a:latin typeface="Century Gothic"/>
                <a:ea typeface="+mn-ea"/>
                <a:cs typeface="Times New Roman" pitchFamily="18" charset="0"/>
              </a:rPr>
              <a:t>A collection of financial investments that comprise one’s portfolio. This is snapshot of the ownership of these combined underlying investments such as stocks, bonds, derivatives, other financial products.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br>
              <a:rPr kumimoji="0" lang="en-US" sz="1400" b="0" i="0" u="none" strike="noStrike" kern="1200" cap="none" spc="0" normalizeH="0" baseline="0" noProof="0" dirty="0">
                <a:ln>
                  <a:noFill/>
                </a:ln>
                <a:solidFill>
                  <a:prstClr val="white"/>
                </a:solidFill>
                <a:effectLst/>
                <a:uLnTx/>
                <a:uFillTx/>
                <a:latin typeface="Century Gothic"/>
                <a:ea typeface="+mn-ea"/>
                <a:cs typeface="+mn-cs"/>
              </a:rPr>
            </a:br>
            <a:endParaRPr kumimoji="0" lang="en-US" sz="1400" b="0" i="0" u="none" strike="noStrike" kern="1200" cap="none" spc="0" normalizeH="0" baseline="0" noProof="0" dirty="0">
              <a:ln>
                <a:noFill/>
              </a:ln>
              <a:solidFill>
                <a:prstClr val="white"/>
              </a:solidFill>
              <a:effectLst/>
              <a:uLnTx/>
              <a:uFillTx/>
              <a:latin typeface="Century Gothic"/>
              <a:ea typeface="+mn-ea"/>
              <a:cs typeface="Times New Roman" pitchFamily="18" charset="0"/>
            </a:endParaRPr>
          </a:p>
        </p:txBody>
      </p:sp>
    </p:spTree>
    <p:extLst>
      <p:ext uri="{BB962C8B-B14F-4D97-AF65-F5344CB8AC3E}">
        <p14:creationId xmlns:p14="http://schemas.microsoft.com/office/powerpoint/2010/main" val="2096745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15900" y="6535738"/>
            <a:ext cx="6324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baseline="-25000">
                <a:solidFill>
                  <a:schemeClr val="tx1"/>
                </a:solidFill>
                <a:latin typeface="Arial" charset="0"/>
                <a:ea typeface="ＭＳ Ｐゴシック" charset="0"/>
                <a:cs typeface="ＭＳ Ｐゴシック" charset="0"/>
              </a:defRPr>
            </a:lvl1pPr>
            <a:lvl2pPr marL="742950" indent="-285750">
              <a:defRPr sz="1400" baseline="-25000">
                <a:solidFill>
                  <a:schemeClr val="tx1"/>
                </a:solidFill>
                <a:latin typeface="Arial" charset="0"/>
                <a:ea typeface="ＭＳ Ｐゴシック" charset="0"/>
              </a:defRPr>
            </a:lvl2pPr>
            <a:lvl3pPr marL="1143000" indent="-228600">
              <a:defRPr sz="1400" baseline="-25000">
                <a:solidFill>
                  <a:schemeClr val="tx1"/>
                </a:solidFill>
                <a:latin typeface="Arial" charset="0"/>
                <a:ea typeface="ＭＳ Ｐゴシック" charset="0"/>
              </a:defRPr>
            </a:lvl3pPr>
            <a:lvl4pPr marL="1600200" indent="-228600">
              <a:defRPr sz="1400" baseline="-25000">
                <a:solidFill>
                  <a:schemeClr val="tx1"/>
                </a:solidFill>
                <a:latin typeface="Arial" charset="0"/>
                <a:ea typeface="ＭＳ Ｐゴシック" charset="0"/>
              </a:defRPr>
            </a:lvl4pPr>
            <a:lvl5pPr marL="2057400" indent="-228600">
              <a:defRPr sz="1400" baseline="-25000">
                <a:solidFill>
                  <a:schemeClr val="tx1"/>
                </a:solidFill>
                <a:latin typeface="Arial" charset="0"/>
                <a:ea typeface="ＭＳ Ｐゴシック" charset="0"/>
              </a:defRPr>
            </a:lvl5pPr>
            <a:lvl6pPr marL="2514600" indent="-228600" algn="r"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r"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r"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r" eaLnBrk="0" fontAlgn="base" hangingPunct="0">
              <a:spcBef>
                <a:spcPct val="0"/>
              </a:spcBef>
              <a:spcAft>
                <a:spcPct val="0"/>
              </a:spcAft>
              <a:defRPr sz="1400" baseline="-250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a:ln>
                  <a:noFill/>
                </a:ln>
                <a:solidFill>
                  <a:srgbClr val="A7A9AC"/>
                </a:solidFill>
                <a:effectLst/>
                <a:uLnTx/>
                <a:uFillTx/>
                <a:latin typeface="Century Gothic"/>
                <a:ea typeface="ＭＳ Ｐゴシック" charset="0"/>
                <a:cs typeface="Century Gothic"/>
              </a:rPr>
              <a:t>Qatar Financial Centre </a:t>
            </a:r>
            <a:r>
              <a:rPr kumimoji="0" lang="en-US" sz="1000" b="1" i="0" u="none" strike="noStrike" kern="1200" cap="none" spc="0" normalizeH="0" baseline="0" noProof="0">
                <a:ln>
                  <a:noFill/>
                </a:ln>
                <a:solidFill>
                  <a:srgbClr val="A7A9AC"/>
                </a:solidFill>
                <a:effectLst/>
                <a:uLnTx/>
                <a:uFillTx/>
                <a:latin typeface="Century Gothic"/>
                <a:ea typeface="ＭＳ Ｐゴシック" charset="0"/>
                <a:cs typeface="Century Gothic"/>
              </a:rPr>
              <a:t>Regulatory Authority</a:t>
            </a:r>
            <a:endParaRPr kumimoji="0" lang="en-US" sz="1000" b="0" i="0" u="none" strike="noStrike" kern="1200" cap="none" spc="0" normalizeH="0" baseline="0" noProof="0">
              <a:ln>
                <a:noFill/>
              </a:ln>
              <a:solidFill>
                <a:prstClr val="black"/>
              </a:solidFill>
              <a:effectLst/>
              <a:uLnTx/>
              <a:uFillTx/>
              <a:latin typeface="Century Gothic"/>
              <a:ea typeface="ＭＳ Ｐゴシック" charset="0"/>
              <a:cs typeface="Century Gothic"/>
            </a:endParaRPr>
          </a:p>
        </p:txBody>
      </p:sp>
      <p:sp>
        <p:nvSpPr>
          <p:cNvPr id="7" name="Rectangle 3">
            <a:extLst>
              <a:ext uri="{FF2B5EF4-FFF2-40B4-BE49-F238E27FC236}">
                <a16:creationId xmlns:a16="http://schemas.microsoft.com/office/drawing/2014/main" id="{1F4681FD-2865-87E3-89F5-313B4D565EB1}"/>
              </a:ext>
            </a:extLst>
          </p:cNvPr>
          <p:cNvSpPr txBox="1">
            <a:spLocks noChangeArrowheads="1"/>
          </p:cNvSpPr>
          <p:nvPr/>
        </p:nvSpPr>
        <p:spPr>
          <a:xfrm>
            <a:off x="383310" y="2041235"/>
            <a:ext cx="8077200" cy="412865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Times New Roman" pitchFamily="18" charset="0"/>
            </a:endParaRPr>
          </a:p>
        </p:txBody>
      </p:sp>
      <p:sp>
        <p:nvSpPr>
          <p:cNvPr id="2" name="Title 1">
            <a:extLst>
              <a:ext uri="{FF2B5EF4-FFF2-40B4-BE49-F238E27FC236}">
                <a16:creationId xmlns:a16="http://schemas.microsoft.com/office/drawing/2014/main" id="{8B5726E6-9AFC-8CE9-1631-8F7FFEDE4353}"/>
              </a:ext>
            </a:extLst>
          </p:cNvPr>
          <p:cNvSpPr txBox="1">
            <a:spLocks/>
          </p:cNvSpPr>
          <p:nvPr/>
        </p:nvSpPr>
        <p:spPr>
          <a:xfrm>
            <a:off x="215900" y="381002"/>
            <a:ext cx="6157191" cy="9795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a:ea typeface="+mj-ea"/>
              <a:cs typeface="+mj-cs"/>
            </a:endParaRPr>
          </a:p>
        </p:txBody>
      </p:sp>
      <p:sp>
        <p:nvSpPr>
          <p:cNvPr id="8" name="Content Placeholder 2">
            <a:extLst>
              <a:ext uri="{FF2B5EF4-FFF2-40B4-BE49-F238E27FC236}">
                <a16:creationId xmlns:a16="http://schemas.microsoft.com/office/drawing/2014/main" id="{1996A263-6A6A-BAD4-B721-90B4DC36AD43}"/>
              </a:ext>
            </a:extLst>
          </p:cNvPr>
          <p:cNvSpPr txBox="1">
            <a:spLocks/>
          </p:cNvSpPr>
          <p:nvPr/>
        </p:nvSpPr>
        <p:spPr>
          <a:xfrm>
            <a:off x="383310" y="2041234"/>
            <a:ext cx="8227290" cy="443576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Title 1">
            <a:extLst>
              <a:ext uri="{FF2B5EF4-FFF2-40B4-BE49-F238E27FC236}">
                <a16:creationId xmlns:a16="http://schemas.microsoft.com/office/drawing/2014/main" id="{705AD9C9-A9BC-B112-ADBB-57A502AAE6B5}"/>
              </a:ext>
            </a:extLst>
          </p:cNvPr>
          <p:cNvSpPr txBox="1">
            <a:spLocks/>
          </p:cNvSpPr>
          <p:nvPr/>
        </p:nvSpPr>
        <p:spPr>
          <a:xfrm>
            <a:off x="691722" y="77787"/>
            <a:ext cx="6157191" cy="12968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effectLst/>
                <a:uLnTx/>
                <a:uFillTx/>
                <a:latin typeface="Century Gothic"/>
                <a:ea typeface="+mj-ea"/>
                <a:cs typeface="Times New Roman" pitchFamily="18" charset="0"/>
              </a:rPr>
              <a:t>Key definitions and terminologies (contd.)</a:t>
            </a:r>
          </a:p>
        </p:txBody>
      </p:sp>
      <p:sp>
        <p:nvSpPr>
          <p:cNvPr id="5" name="Content Placeholder 2">
            <a:extLst>
              <a:ext uri="{FF2B5EF4-FFF2-40B4-BE49-F238E27FC236}">
                <a16:creationId xmlns:a16="http://schemas.microsoft.com/office/drawing/2014/main" id="{5B51E34C-431E-BC6A-7A92-113DFCE4F403}"/>
              </a:ext>
            </a:extLst>
          </p:cNvPr>
          <p:cNvSpPr txBox="1">
            <a:spLocks/>
          </p:cNvSpPr>
          <p:nvPr/>
        </p:nvSpPr>
        <p:spPr>
          <a:xfrm>
            <a:off x="513522" y="1844556"/>
            <a:ext cx="8455890" cy="420716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Century Gothic"/>
                <a:ea typeface="+mn-ea"/>
                <a:cs typeface="Times New Roman" pitchFamily="18" charset="0"/>
              </a:rPr>
              <a:t>Portfolio Manager: </a:t>
            </a:r>
            <a:r>
              <a:rPr kumimoji="0" lang="en-US" sz="2000" b="0" i="0" u="none" strike="noStrike" kern="1200" cap="none" spc="0" normalizeH="0" baseline="0" noProof="0" dirty="0">
                <a:ln>
                  <a:noFill/>
                </a:ln>
                <a:effectLst/>
                <a:uLnTx/>
                <a:uFillTx/>
                <a:latin typeface="Century Gothic"/>
                <a:ea typeface="+mn-ea"/>
                <a:cs typeface="Times New Roman" pitchFamily="18" charset="0"/>
              </a:rPr>
              <a:t>The person(s) responsible for investing a fund's assets, implementing its investment strategy and managing the day-to-day portfolio. Portfolio management can be active or passive (index tracking).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Century Gothic"/>
                <a:ea typeface="+mn-ea"/>
                <a:cs typeface="Times New Roman" pitchFamily="18" charset="0"/>
              </a:rPr>
              <a:t>Investment Manager: </a:t>
            </a:r>
            <a:r>
              <a:rPr kumimoji="0" lang="en-US" sz="2000" b="0" i="0" u="none" strike="noStrike" kern="1200" cap="none" spc="0" normalizeH="0" baseline="0" noProof="0" dirty="0">
                <a:ln>
                  <a:noFill/>
                </a:ln>
                <a:effectLst/>
                <a:uLnTx/>
                <a:uFillTx/>
                <a:latin typeface="Century Gothic"/>
                <a:ea typeface="+mn-ea"/>
                <a:cs typeface="Times New Roman" pitchFamily="18" charset="0"/>
              </a:rPr>
              <a:t>A person or organization that makes investments in portfolios of securities on behalf of clients, in accordance with the investment objectives and parameters defined by these clients.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Century Gothic"/>
                <a:ea typeface="+mn-ea"/>
                <a:cs typeface="Times New Roman" pitchFamily="18" charset="0"/>
              </a:rPr>
              <a:t>Investment Advisor: </a:t>
            </a:r>
            <a:r>
              <a:rPr kumimoji="0" lang="en-US" sz="2000" b="0" i="0" u="none" strike="noStrike" kern="1200" cap="none" spc="0" normalizeH="0" baseline="0" noProof="0" dirty="0">
                <a:ln>
                  <a:noFill/>
                </a:ln>
                <a:effectLst/>
                <a:uLnTx/>
                <a:uFillTx/>
                <a:latin typeface="Century Gothic"/>
                <a:ea typeface="+mn-ea"/>
                <a:cs typeface="Times New Roman" pitchFamily="18" charset="0"/>
              </a:rPr>
              <a:t>any person or group that makes investment recommendations or conducts securities analysis in return for a fee, whether through direct management of client assets or via written publications. </a:t>
            </a:r>
            <a:br>
              <a:rPr kumimoji="0" lang="en-US" sz="2000" b="0" i="0" u="none" strike="noStrike" kern="1200" cap="none" spc="0" normalizeH="0" baseline="0" noProof="0" dirty="0">
                <a:ln>
                  <a:noFill/>
                </a:ln>
                <a:effectLst/>
                <a:uLnTx/>
                <a:uFillTx/>
                <a:latin typeface="Century Gothic"/>
                <a:ea typeface="+mn-ea"/>
                <a:cs typeface="+mn-cs"/>
              </a:rPr>
            </a:br>
            <a:endParaRPr kumimoji="0" lang="en-US" sz="2000" b="0" i="0" u="none" strike="noStrike" kern="1200" cap="none" spc="0" normalizeH="0" baseline="0" noProof="0" dirty="0">
              <a:ln>
                <a:noFill/>
              </a:ln>
              <a:effectLst/>
              <a:uLnTx/>
              <a:uFillTx/>
              <a:latin typeface="Century Gothic"/>
              <a:ea typeface="+mn-ea"/>
              <a:cs typeface="Times New Roman" pitchFamily="18" charset="0"/>
            </a:endParaRPr>
          </a:p>
        </p:txBody>
      </p:sp>
    </p:spTree>
    <p:extLst>
      <p:ext uri="{BB962C8B-B14F-4D97-AF65-F5344CB8AC3E}">
        <p14:creationId xmlns:p14="http://schemas.microsoft.com/office/powerpoint/2010/main" val="1882836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New Word Document" ma:contentTypeID="0x010100E91F6251783D424DABF34A249EE91209" ma:contentTypeVersion="54" ma:contentTypeDescription="Create a new document." ma:contentTypeScope="" ma:versionID="fa391ff3a323820d49426882789451b6">
  <xsd:schema xmlns:xsd="http://www.w3.org/2001/XMLSchema" xmlns:xs="http://www.w3.org/2001/XMLSchema" xmlns:p="http://schemas.microsoft.com/office/2006/metadata/properties" xmlns:ns1="http://schemas.microsoft.com/sharepoint/v3" xmlns:ns2="46a4b3e8-1e50-4a3d-bb07-0977d98b3c38" xmlns:ns3="ac230a7e-55dc-47f5-844f-aa6f8ac988a8" xmlns:ns4="eeec4a92-4b73-4013-9012-535c4921b809" xmlns:ns5="daab9ed1-9c42-4e46-a704-b754f645b9ca" targetNamespace="http://schemas.microsoft.com/office/2006/metadata/properties" ma:root="true" ma:fieldsID="5883ee70be89440d6d7a937033f288d0" ns1:_="" ns2:_="" ns3:_="" ns4:_="" ns5:_="">
    <xsd:import namespace="http://schemas.microsoft.com/sharepoint/v3"/>
    <xsd:import namespace="46a4b3e8-1e50-4a3d-bb07-0977d98b3c38"/>
    <xsd:import namespace="ac230a7e-55dc-47f5-844f-aa6f8ac988a8"/>
    <xsd:import namespace="eeec4a92-4b73-4013-9012-535c4921b809"/>
    <xsd:import namespace="daab9ed1-9c42-4e46-a704-b754f645b9ca"/>
    <xsd:element name="properties">
      <xsd:complexType>
        <xsd:sequence>
          <xsd:element name="documentManagement">
            <xsd:complexType>
              <xsd:all>
                <xsd:element ref="ns2:Serdar" minOccurs="0"/>
                <xsd:element ref="ns3:SharedWithUsers"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LengthInSeconds" minOccurs="0"/>
                <xsd:element ref="ns1:PublishingStartDate" minOccurs="0"/>
                <xsd:element ref="ns1:PublishingExpirationDate" minOccurs="0"/>
                <xsd:element ref="ns4:MediaServiceDateTaken" minOccurs="0"/>
                <xsd:element ref="ns3:SharedWithDetails" minOccurs="0"/>
                <xsd:element ref="ns5:TaxCatchAll" minOccurs="0"/>
                <xsd:element ref="ns4:MediaServiceOCR" minOccurs="0"/>
                <xsd:element ref="ns4:MediaServiceGenerationTime" minOccurs="0"/>
                <xsd:element ref="ns4:MediaServiceEventHashCode"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7"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a4b3e8-1e50-4a3d-bb07-0977d98b3c38" elementFormDefault="qualified">
    <xsd:import namespace="http://schemas.microsoft.com/office/2006/documentManagement/types"/>
    <xsd:import namespace="http://schemas.microsoft.com/office/infopath/2007/PartnerControls"/>
    <xsd:element name="Serdar" ma:index="8" nillable="true" ma:displayName="Serdar" ma:internalName="Serdar">
      <xsd:complexType>
        <xsd:complexContent>
          <xsd:extension base="dms:MultiChoiceFillIn">
            <xsd:sequence>
              <xsd:element name="Value" maxOccurs="unbounded" minOccurs="0" nillable="true">
                <xsd:simpleType>
                  <xsd:union memberTypes="dms:Text">
                    <xsd:simpleType>
                      <xsd:restriction base="dms:Choice">
                        <xsd:enumeration value="Final"/>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c230a7e-55dc-47f5-844f-aa6f8ac988a8"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ec4a92-4b73-4013-9012-535c4921b80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0c7b0fd-7e09-409b-9b6c-4d7dba202f9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aab9ed1-9c42-4e46-a704-b754f645b9c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9941dbc-9d29-4b5d-9943-9aa0b03bee78}" ma:internalName="TaxCatchAll" ma:showField="CatchAllData" ma:web="daab9ed1-9c42-4e46-a704-b754f645b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c230a7e-55dc-47f5-844f-aa6f8ac988a8">
      <UserInfo>
        <DisplayName/>
        <AccountId xsi:nil="true"/>
        <AccountType/>
      </UserInfo>
    </SharedWithUsers>
    <lcf76f155ced4ddcb4097134ff3c332f xmlns="eeec4a92-4b73-4013-9012-535c4921b809">
      <Terms xmlns="http://schemas.microsoft.com/office/infopath/2007/PartnerControls"/>
    </lcf76f155ced4ddcb4097134ff3c332f>
    <PublishingExpirationDate xmlns="http://schemas.microsoft.com/sharepoint/v3" xsi:nil="true"/>
    <PublishingStartDate xmlns="http://schemas.microsoft.com/sharepoint/v3" xsi:nil="true"/>
    <TaxCatchAll xmlns="daab9ed1-9c42-4e46-a704-b754f645b9ca" xsi:nil="true"/>
    <Serdar xmlns="46a4b3e8-1e50-4a3d-bb07-0977d98b3c38" xsi:nil="true"/>
  </documentManagement>
</p:properties>
</file>

<file path=customXml/itemProps1.xml><?xml version="1.0" encoding="utf-8"?>
<ds:datastoreItem xmlns:ds="http://schemas.openxmlformats.org/officeDocument/2006/customXml" ds:itemID="{996B9EA1-8E12-4071-96F4-FB2D3B648355}">
  <ds:schemaRefs>
    <ds:schemaRef ds:uri="46a4b3e8-1e50-4a3d-bb07-0977d98b3c38"/>
    <ds:schemaRef ds:uri="ac230a7e-55dc-47f5-844f-aa6f8ac988a8"/>
    <ds:schemaRef ds:uri="daab9ed1-9c42-4e46-a704-b754f645b9ca"/>
    <ds:schemaRef ds:uri="eeec4a92-4b73-4013-9012-535c4921b8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27E2A17-EBDE-41D3-BE11-1DAF3404E5C7}">
  <ds:schemaRefs>
    <ds:schemaRef ds:uri="http://schemas.microsoft.com/sharepoint/v3/contenttype/forms"/>
  </ds:schemaRefs>
</ds:datastoreItem>
</file>

<file path=customXml/itemProps3.xml><?xml version="1.0" encoding="utf-8"?>
<ds:datastoreItem xmlns:ds="http://schemas.openxmlformats.org/officeDocument/2006/customXml" ds:itemID="{D2C8ABCE-AFD8-4F5E-9D84-100D0A5AE287}">
  <ds:schemaRefs>
    <ds:schemaRef ds:uri="http://purl.org/dc/dcmitype/"/>
    <ds:schemaRef ds:uri="http://schemas.openxmlformats.org/package/2006/metadata/core-properties"/>
    <ds:schemaRef ds:uri="http://schemas.microsoft.com/office/2006/metadata/properties"/>
    <ds:schemaRef ds:uri="daab9ed1-9c42-4e46-a704-b754f645b9ca"/>
    <ds:schemaRef ds:uri="46a4b3e8-1e50-4a3d-bb07-0977d98b3c38"/>
    <ds:schemaRef ds:uri="http://schemas.microsoft.com/sharepoint/v3"/>
    <ds:schemaRef ds:uri="http://purl.org/dc/terms/"/>
    <ds:schemaRef ds:uri="http://purl.org/dc/elements/1.1/"/>
    <ds:schemaRef ds:uri="http://schemas.microsoft.com/office/2006/documentManagement/types"/>
    <ds:schemaRef ds:uri="http://schemas.microsoft.com/office/infopath/2007/PartnerControls"/>
    <ds:schemaRef ds:uri="eeec4a92-4b73-4013-9012-535c4921b809"/>
    <ds:schemaRef ds:uri="ac230a7e-55dc-47f5-844f-aa6f8ac988a8"/>
    <ds:schemaRef ds:uri="http://www.w3.org/XML/1998/namespace"/>
  </ds:schemaRefs>
</ds:datastoreItem>
</file>

<file path=docMetadata/LabelInfo.xml><?xml version="1.0" encoding="utf-8"?>
<clbl:labelList xmlns:clbl="http://schemas.microsoft.com/office/2020/mipLabelMetadata">
  <clbl:label id="{ecc6a443-e4f4-4abf-babe-fc4ae6807d66}" enabled="1" method="Privileged" siteId="{dbbbce05-3c7d-4318-a718-2abda77a1062}" removed="0"/>
</clbl:labelList>
</file>

<file path=docProps/app.xml><?xml version="1.0" encoding="utf-8"?>
<Properties xmlns="http://schemas.openxmlformats.org/officeDocument/2006/extended-properties" xmlns:vt="http://schemas.openxmlformats.org/officeDocument/2006/docPropsVTypes">
  <Template/>
  <TotalTime>19977</TotalTime>
  <Words>3530</Words>
  <Application>Microsoft Office PowerPoint</Application>
  <PresentationFormat>On-screen Show (4:3)</PresentationFormat>
  <Paragraphs>345</Paragraphs>
  <Slides>31</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Aptos</vt:lpstr>
      <vt:lpstr>Arial</vt:lpstr>
      <vt:lpstr>Calibri</vt:lpstr>
      <vt:lpstr>Century Gothic</vt:lpstr>
      <vt:lpstr>Courier New</vt:lpstr>
      <vt:lpstr>Garamond</vt:lpstr>
      <vt:lpstr>Segoe UI</vt:lpstr>
      <vt:lpstr>Symbol</vt:lpstr>
      <vt:lpstr>Tahoma</vt:lpstr>
      <vt:lpstr>Times New Roman</vt:lpstr>
      <vt:lpstr>Wingdings</vt:lpstr>
      <vt:lpstr>Office Theme</vt:lpstr>
      <vt:lpstr>Shimmer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Errol Cova</cp:lastModifiedBy>
  <cp:revision>63</cp:revision>
  <cp:lastPrinted>2023-01-22T06:19:20Z</cp:lastPrinted>
  <dcterms:created xsi:type="dcterms:W3CDTF">2015-05-12T06:54:36Z</dcterms:created>
  <dcterms:modified xsi:type="dcterms:W3CDTF">2025-10-02T13:04:13Z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0x010100E91F6251783D424DABF34A249EE91209</vt:lpwstr>
  </property>
  <property fmtid="{D5CDD505-2E9C-101B-9397-08002B2CF9AE}" pid="3" name="GUID">
    <vt:lpwstr>d46daabc-7027-49ad-aa85-bb3071fcd052</vt:lpwstr>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