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61" r:id="rId3"/>
    <p:sldId id="257" r:id="rId4"/>
    <p:sldId id="2562" r:id="rId5"/>
    <p:sldId id="2584" r:id="rId6"/>
    <p:sldId id="2563" r:id="rId7"/>
    <p:sldId id="2587" r:id="rId8"/>
    <p:sldId id="2586" r:id="rId9"/>
    <p:sldId id="2585" r:id="rId10"/>
    <p:sldId id="2588" r:id="rId11"/>
    <p:sldId id="2591" r:id="rId12"/>
    <p:sldId id="2590" r:id="rId13"/>
    <p:sldId id="259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1" d="100"/>
          <a:sy n="51" d="100"/>
        </p:scale>
        <p:origin x="1256"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2E7B03-5672-44A5-9135-45F72A7F4481}" type="datetimeFigureOut">
              <a:rPr lang="en-US" smtClean="0"/>
              <a:t>10/3/2025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D0FB26-1486-4169-9766-A610AEF97956}" type="slidenum">
              <a:rPr lang="en-US" smtClean="0"/>
              <a:t>‹#›</a:t>
            </a:fld>
            <a:endParaRPr lang="en-US"/>
          </a:p>
        </p:txBody>
      </p:sp>
    </p:spTree>
    <p:extLst>
      <p:ext uri="{BB962C8B-B14F-4D97-AF65-F5344CB8AC3E}">
        <p14:creationId xmlns:p14="http://schemas.microsoft.com/office/powerpoint/2010/main" val="2537302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AI-generated content may be incorrect.
---
This presentation provides a comprehensive guide to effectively conducting supervisory examinations of member brokers in Jamaica, ensuring compliance with regulatory standards and promoting financial integrity.
Image source: Microsoft 365 content library
</a:t>
            </a:r>
          </a:p>
        </p:txBody>
      </p:sp>
      <p:sp>
        <p:nvSpPr>
          <p:cNvPr id="4" name="Slide Number Placeholder 3"/>
          <p:cNvSpPr>
            <a:spLocks noGrp="1"/>
          </p:cNvSpPr>
          <p:nvPr>
            <p:ph type="sldNum" sz="quarter" idx="5"/>
          </p:nvPr>
        </p:nvSpPr>
        <p:spPr/>
        <p:txBody>
          <a:bodyPr/>
          <a:lstStyle/>
          <a:p>
            <a:fld id="{91EC184D-F52D-4BDA-AC25-8464EB2B89B0}" type="slidenum">
              <a:rPr lang="en-US" smtClean="0"/>
              <a:t>2</a:t>
            </a:fld>
            <a:endParaRPr lang="en-US"/>
          </a:p>
        </p:txBody>
      </p:sp>
    </p:spTree>
    <p:extLst>
      <p:ext uri="{BB962C8B-B14F-4D97-AF65-F5344CB8AC3E}">
        <p14:creationId xmlns:p14="http://schemas.microsoft.com/office/powerpoint/2010/main" val="2411941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8101B8-8D04-CC7A-8FFA-EE86B29391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B1A1D4-6040-9636-5284-CE742EC615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D4CDF6-16CF-6FBB-40AE-ADB326A611BD}"/>
              </a:ext>
            </a:extLst>
          </p:cNvPr>
          <p:cNvSpPr>
            <a:spLocks noGrp="1"/>
          </p:cNvSpPr>
          <p:nvPr>
            <p:ph type="body" idx="1"/>
          </p:nvPr>
        </p:nvSpPr>
        <p:spPr/>
        <p:txBody>
          <a:bodyPr/>
          <a:lstStyle/>
          <a:p>
            <a:r>
              <a:rPr lang="en-US"/>
              <a:t>
---
Planning involves setting examination scope, timelines, and assembling the appropriate team with the skills required to address identified risks effectively.
Image source: Microsoft 365 content library
</a:t>
            </a:r>
          </a:p>
        </p:txBody>
      </p:sp>
      <p:sp>
        <p:nvSpPr>
          <p:cNvPr id="4" name="Slide Number Placeholder 3">
            <a:extLst>
              <a:ext uri="{FF2B5EF4-FFF2-40B4-BE49-F238E27FC236}">
                <a16:creationId xmlns:a16="http://schemas.microsoft.com/office/drawing/2014/main" id="{D491D50D-9E42-1E9E-1C46-5D4EB4201CC5}"/>
              </a:ext>
            </a:extLst>
          </p:cNvPr>
          <p:cNvSpPr>
            <a:spLocks noGrp="1"/>
          </p:cNvSpPr>
          <p:nvPr>
            <p:ph type="sldNum" sz="quarter" idx="5"/>
          </p:nvPr>
        </p:nvSpPr>
        <p:spPr/>
        <p:txBody>
          <a:bodyPr/>
          <a:lstStyle/>
          <a:p>
            <a:fld id="{91EC184D-F52D-4BDA-AC25-8464EB2B89B0}" type="slidenum">
              <a:rPr lang="en-US" smtClean="0"/>
              <a:t>5</a:t>
            </a:fld>
            <a:endParaRPr lang="en-US"/>
          </a:p>
        </p:txBody>
      </p:sp>
    </p:spTree>
    <p:extLst>
      <p:ext uri="{BB962C8B-B14F-4D97-AF65-F5344CB8AC3E}">
        <p14:creationId xmlns:p14="http://schemas.microsoft.com/office/powerpoint/2010/main" val="2127999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D0FB26-1486-4169-9766-A610AEF97956}" type="slidenum">
              <a:rPr lang="en-US" smtClean="0"/>
              <a:t>10</a:t>
            </a:fld>
            <a:endParaRPr lang="en-US"/>
          </a:p>
        </p:txBody>
      </p:sp>
    </p:spTree>
    <p:extLst>
      <p:ext uri="{BB962C8B-B14F-4D97-AF65-F5344CB8AC3E}">
        <p14:creationId xmlns:p14="http://schemas.microsoft.com/office/powerpoint/2010/main" val="3646425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A0C75-ECD8-A655-8B33-8B1D26B31F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DBB63C-45C2-47E9-5D57-9233CBEF63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8BB014-F496-6767-4F29-71041ADE548A}"/>
              </a:ext>
            </a:extLst>
          </p:cNvPr>
          <p:cNvSpPr>
            <a:spLocks noGrp="1"/>
          </p:cNvSpPr>
          <p:nvPr>
            <p:ph type="dt" sz="half" idx="10"/>
          </p:nvPr>
        </p:nvSpPr>
        <p:spPr/>
        <p:txBody>
          <a:bodyPr/>
          <a:lstStyle/>
          <a:p>
            <a:fld id="{C6A2D20E-8E05-41E1-BFD7-86A69CD63BFC}" type="datetimeFigureOut">
              <a:rPr lang="en-US" smtClean="0"/>
              <a:t>10/3/2025</a:t>
            </a:fld>
            <a:endParaRPr lang="en-US"/>
          </a:p>
        </p:txBody>
      </p:sp>
      <p:sp>
        <p:nvSpPr>
          <p:cNvPr id="5" name="Footer Placeholder 4">
            <a:extLst>
              <a:ext uri="{FF2B5EF4-FFF2-40B4-BE49-F238E27FC236}">
                <a16:creationId xmlns:a16="http://schemas.microsoft.com/office/drawing/2014/main" id="{A640C9C8-DBAC-1C68-A93F-446E136DFC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F7EB9-8D46-A23D-16EF-2AB779919804}"/>
              </a:ext>
            </a:extLst>
          </p:cNvPr>
          <p:cNvSpPr>
            <a:spLocks noGrp="1"/>
          </p:cNvSpPr>
          <p:nvPr>
            <p:ph type="sldNum" sz="quarter" idx="12"/>
          </p:nvPr>
        </p:nvSpPr>
        <p:spPr/>
        <p:txBody>
          <a:bodyPr/>
          <a:lstStyle/>
          <a:p>
            <a:fld id="{8B72771B-C38D-4F06-9245-1D454014F456}" type="slidenum">
              <a:rPr lang="en-US" smtClean="0"/>
              <a:t>‹#›</a:t>
            </a:fld>
            <a:endParaRPr lang="en-US"/>
          </a:p>
        </p:txBody>
      </p:sp>
    </p:spTree>
    <p:extLst>
      <p:ext uri="{BB962C8B-B14F-4D97-AF65-F5344CB8AC3E}">
        <p14:creationId xmlns:p14="http://schemas.microsoft.com/office/powerpoint/2010/main" val="2209931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A732D-136A-1D52-8A1A-87A27E0072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C1A838-4F77-8780-C9DC-6452A376B0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70D022-ED8E-C0AB-685C-2FE6FD0124E7}"/>
              </a:ext>
            </a:extLst>
          </p:cNvPr>
          <p:cNvSpPr>
            <a:spLocks noGrp="1"/>
          </p:cNvSpPr>
          <p:nvPr>
            <p:ph type="dt" sz="half" idx="10"/>
          </p:nvPr>
        </p:nvSpPr>
        <p:spPr/>
        <p:txBody>
          <a:bodyPr/>
          <a:lstStyle/>
          <a:p>
            <a:fld id="{C6A2D20E-8E05-41E1-BFD7-86A69CD63BFC}" type="datetimeFigureOut">
              <a:rPr lang="en-US" smtClean="0"/>
              <a:t>10/3/2025</a:t>
            </a:fld>
            <a:endParaRPr lang="en-US"/>
          </a:p>
        </p:txBody>
      </p:sp>
      <p:sp>
        <p:nvSpPr>
          <p:cNvPr id="5" name="Footer Placeholder 4">
            <a:extLst>
              <a:ext uri="{FF2B5EF4-FFF2-40B4-BE49-F238E27FC236}">
                <a16:creationId xmlns:a16="http://schemas.microsoft.com/office/drawing/2014/main" id="{657C761A-82E2-8E62-9066-B35F15E41A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BE75C-7ECF-707B-8802-71221608C0BE}"/>
              </a:ext>
            </a:extLst>
          </p:cNvPr>
          <p:cNvSpPr>
            <a:spLocks noGrp="1"/>
          </p:cNvSpPr>
          <p:nvPr>
            <p:ph type="sldNum" sz="quarter" idx="12"/>
          </p:nvPr>
        </p:nvSpPr>
        <p:spPr/>
        <p:txBody>
          <a:bodyPr/>
          <a:lstStyle/>
          <a:p>
            <a:fld id="{8B72771B-C38D-4F06-9245-1D454014F456}" type="slidenum">
              <a:rPr lang="en-US" smtClean="0"/>
              <a:t>‹#›</a:t>
            </a:fld>
            <a:endParaRPr lang="en-US"/>
          </a:p>
        </p:txBody>
      </p:sp>
    </p:spTree>
    <p:extLst>
      <p:ext uri="{BB962C8B-B14F-4D97-AF65-F5344CB8AC3E}">
        <p14:creationId xmlns:p14="http://schemas.microsoft.com/office/powerpoint/2010/main" val="2928353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AD0EDB-1DC7-87D4-F774-4ED7C661686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659D97A-3FF1-E22B-9BF2-3C52B8E2AA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BFCE8E-57B1-EABF-187C-354CB7BF7D16}"/>
              </a:ext>
            </a:extLst>
          </p:cNvPr>
          <p:cNvSpPr>
            <a:spLocks noGrp="1"/>
          </p:cNvSpPr>
          <p:nvPr>
            <p:ph type="dt" sz="half" idx="10"/>
          </p:nvPr>
        </p:nvSpPr>
        <p:spPr/>
        <p:txBody>
          <a:bodyPr/>
          <a:lstStyle/>
          <a:p>
            <a:fld id="{C6A2D20E-8E05-41E1-BFD7-86A69CD63BFC}" type="datetimeFigureOut">
              <a:rPr lang="en-US" smtClean="0"/>
              <a:t>10/3/2025</a:t>
            </a:fld>
            <a:endParaRPr lang="en-US"/>
          </a:p>
        </p:txBody>
      </p:sp>
      <p:sp>
        <p:nvSpPr>
          <p:cNvPr id="5" name="Footer Placeholder 4">
            <a:extLst>
              <a:ext uri="{FF2B5EF4-FFF2-40B4-BE49-F238E27FC236}">
                <a16:creationId xmlns:a16="http://schemas.microsoft.com/office/drawing/2014/main" id="{B43606FA-AF9D-7A2D-A314-7659003436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B6C2DC-B899-4579-E693-06F8907801C6}"/>
              </a:ext>
            </a:extLst>
          </p:cNvPr>
          <p:cNvSpPr>
            <a:spLocks noGrp="1"/>
          </p:cNvSpPr>
          <p:nvPr>
            <p:ph type="sldNum" sz="quarter" idx="12"/>
          </p:nvPr>
        </p:nvSpPr>
        <p:spPr/>
        <p:txBody>
          <a:bodyPr/>
          <a:lstStyle/>
          <a:p>
            <a:fld id="{8B72771B-C38D-4F06-9245-1D454014F456}" type="slidenum">
              <a:rPr lang="en-US" smtClean="0"/>
              <a:t>‹#›</a:t>
            </a:fld>
            <a:endParaRPr lang="en-US"/>
          </a:p>
        </p:txBody>
      </p:sp>
    </p:spTree>
    <p:extLst>
      <p:ext uri="{BB962C8B-B14F-4D97-AF65-F5344CB8AC3E}">
        <p14:creationId xmlns:p14="http://schemas.microsoft.com/office/powerpoint/2010/main" val="4108784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1F0B2-5A62-B265-635C-E80A6A972E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A62206-8CA5-FC39-C869-2FB65E296E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0B7147-B016-0FC3-03B8-62379E7614B2}"/>
              </a:ext>
            </a:extLst>
          </p:cNvPr>
          <p:cNvSpPr>
            <a:spLocks noGrp="1"/>
          </p:cNvSpPr>
          <p:nvPr>
            <p:ph type="dt" sz="half" idx="10"/>
          </p:nvPr>
        </p:nvSpPr>
        <p:spPr/>
        <p:txBody>
          <a:bodyPr/>
          <a:lstStyle/>
          <a:p>
            <a:fld id="{C6A2D20E-8E05-41E1-BFD7-86A69CD63BFC}" type="datetimeFigureOut">
              <a:rPr lang="en-US" smtClean="0"/>
              <a:t>10/3/2025</a:t>
            </a:fld>
            <a:endParaRPr lang="en-US"/>
          </a:p>
        </p:txBody>
      </p:sp>
      <p:sp>
        <p:nvSpPr>
          <p:cNvPr id="5" name="Footer Placeholder 4">
            <a:extLst>
              <a:ext uri="{FF2B5EF4-FFF2-40B4-BE49-F238E27FC236}">
                <a16:creationId xmlns:a16="http://schemas.microsoft.com/office/drawing/2014/main" id="{DA03732A-03DE-02DF-072E-F3FBCD9217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7655FC-9B4B-EA90-05FC-46174CF19B02}"/>
              </a:ext>
            </a:extLst>
          </p:cNvPr>
          <p:cNvSpPr>
            <a:spLocks noGrp="1"/>
          </p:cNvSpPr>
          <p:nvPr>
            <p:ph type="sldNum" sz="quarter" idx="12"/>
          </p:nvPr>
        </p:nvSpPr>
        <p:spPr/>
        <p:txBody>
          <a:bodyPr/>
          <a:lstStyle/>
          <a:p>
            <a:fld id="{8B72771B-C38D-4F06-9245-1D454014F456}" type="slidenum">
              <a:rPr lang="en-US" smtClean="0"/>
              <a:t>‹#›</a:t>
            </a:fld>
            <a:endParaRPr lang="en-US"/>
          </a:p>
        </p:txBody>
      </p:sp>
    </p:spTree>
    <p:extLst>
      <p:ext uri="{BB962C8B-B14F-4D97-AF65-F5344CB8AC3E}">
        <p14:creationId xmlns:p14="http://schemas.microsoft.com/office/powerpoint/2010/main" val="3807789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033A2-C965-08A9-D534-7582661EA8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A768A24-397E-6B66-F920-620CA3BCBEC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675186-73FA-96CA-9398-33F147A4C45F}"/>
              </a:ext>
            </a:extLst>
          </p:cNvPr>
          <p:cNvSpPr>
            <a:spLocks noGrp="1"/>
          </p:cNvSpPr>
          <p:nvPr>
            <p:ph type="dt" sz="half" idx="10"/>
          </p:nvPr>
        </p:nvSpPr>
        <p:spPr/>
        <p:txBody>
          <a:bodyPr/>
          <a:lstStyle/>
          <a:p>
            <a:fld id="{C6A2D20E-8E05-41E1-BFD7-86A69CD63BFC}" type="datetimeFigureOut">
              <a:rPr lang="en-US" smtClean="0"/>
              <a:t>10/3/2025</a:t>
            </a:fld>
            <a:endParaRPr lang="en-US"/>
          </a:p>
        </p:txBody>
      </p:sp>
      <p:sp>
        <p:nvSpPr>
          <p:cNvPr id="5" name="Footer Placeholder 4">
            <a:extLst>
              <a:ext uri="{FF2B5EF4-FFF2-40B4-BE49-F238E27FC236}">
                <a16:creationId xmlns:a16="http://schemas.microsoft.com/office/drawing/2014/main" id="{C8D7A8B3-4C89-C8A6-24F1-FC366D6AA9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D6EDA2-9553-FD81-5F37-F71E956573D9}"/>
              </a:ext>
            </a:extLst>
          </p:cNvPr>
          <p:cNvSpPr>
            <a:spLocks noGrp="1"/>
          </p:cNvSpPr>
          <p:nvPr>
            <p:ph type="sldNum" sz="quarter" idx="12"/>
          </p:nvPr>
        </p:nvSpPr>
        <p:spPr/>
        <p:txBody>
          <a:bodyPr/>
          <a:lstStyle/>
          <a:p>
            <a:fld id="{8B72771B-C38D-4F06-9245-1D454014F456}" type="slidenum">
              <a:rPr lang="en-US" smtClean="0"/>
              <a:t>‹#›</a:t>
            </a:fld>
            <a:endParaRPr lang="en-US"/>
          </a:p>
        </p:txBody>
      </p:sp>
    </p:spTree>
    <p:extLst>
      <p:ext uri="{BB962C8B-B14F-4D97-AF65-F5344CB8AC3E}">
        <p14:creationId xmlns:p14="http://schemas.microsoft.com/office/powerpoint/2010/main" val="2932555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28C45-DF15-07E7-CCF6-7BA253AFE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E6E28C-2F26-2359-DFB2-F6365A70D0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6B39B0-6910-8F7A-CA21-A16F259B59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F3994D9-F726-B359-8BA5-676A5E3CE4C4}"/>
              </a:ext>
            </a:extLst>
          </p:cNvPr>
          <p:cNvSpPr>
            <a:spLocks noGrp="1"/>
          </p:cNvSpPr>
          <p:nvPr>
            <p:ph type="dt" sz="half" idx="10"/>
          </p:nvPr>
        </p:nvSpPr>
        <p:spPr/>
        <p:txBody>
          <a:bodyPr/>
          <a:lstStyle/>
          <a:p>
            <a:fld id="{C6A2D20E-8E05-41E1-BFD7-86A69CD63BFC}" type="datetimeFigureOut">
              <a:rPr lang="en-US" smtClean="0"/>
              <a:t>10/3/2025</a:t>
            </a:fld>
            <a:endParaRPr lang="en-US"/>
          </a:p>
        </p:txBody>
      </p:sp>
      <p:sp>
        <p:nvSpPr>
          <p:cNvPr id="6" name="Footer Placeholder 5">
            <a:extLst>
              <a:ext uri="{FF2B5EF4-FFF2-40B4-BE49-F238E27FC236}">
                <a16:creationId xmlns:a16="http://schemas.microsoft.com/office/drawing/2014/main" id="{45942F9A-C0F2-589E-408A-C78B1D82CA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A1BCF0-4E22-804C-563F-368F8D10BAAA}"/>
              </a:ext>
            </a:extLst>
          </p:cNvPr>
          <p:cNvSpPr>
            <a:spLocks noGrp="1"/>
          </p:cNvSpPr>
          <p:nvPr>
            <p:ph type="sldNum" sz="quarter" idx="12"/>
          </p:nvPr>
        </p:nvSpPr>
        <p:spPr/>
        <p:txBody>
          <a:bodyPr/>
          <a:lstStyle/>
          <a:p>
            <a:fld id="{8B72771B-C38D-4F06-9245-1D454014F456}" type="slidenum">
              <a:rPr lang="en-US" smtClean="0"/>
              <a:t>‹#›</a:t>
            </a:fld>
            <a:endParaRPr lang="en-US"/>
          </a:p>
        </p:txBody>
      </p:sp>
    </p:spTree>
    <p:extLst>
      <p:ext uri="{BB962C8B-B14F-4D97-AF65-F5344CB8AC3E}">
        <p14:creationId xmlns:p14="http://schemas.microsoft.com/office/powerpoint/2010/main" val="3585771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1CFB5-9CB5-F159-CE00-080ED42378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D1B245D-0812-C63E-2D78-63B1180F24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0FDCD1-75BE-0311-D698-2042560B6E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87B5A8D-0CC1-7689-C4D0-C300372ED0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160B0F-BCCB-657B-7B11-C10DA7DC60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F4CCAE-DD19-4DF0-1A8A-17CCC2ED12F5}"/>
              </a:ext>
            </a:extLst>
          </p:cNvPr>
          <p:cNvSpPr>
            <a:spLocks noGrp="1"/>
          </p:cNvSpPr>
          <p:nvPr>
            <p:ph type="dt" sz="half" idx="10"/>
          </p:nvPr>
        </p:nvSpPr>
        <p:spPr/>
        <p:txBody>
          <a:bodyPr/>
          <a:lstStyle/>
          <a:p>
            <a:fld id="{C6A2D20E-8E05-41E1-BFD7-86A69CD63BFC}" type="datetimeFigureOut">
              <a:rPr lang="en-US" smtClean="0"/>
              <a:t>10/3/2025</a:t>
            </a:fld>
            <a:endParaRPr lang="en-US"/>
          </a:p>
        </p:txBody>
      </p:sp>
      <p:sp>
        <p:nvSpPr>
          <p:cNvPr id="8" name="Footer Placeholder 7">
            <a:extLst>
              <a:ext uri="{FF2B5EF4-FFF2-40B4-BE49-F238E27FC236}">
                <a16:creationId xmlns:a16="http://schemas.microsoft.com/office/drawing/2014/main" id="{E71C7F06-9556-1475-0E94-86D5065897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3010969-B9CF-1DBA-C1BA-11E9C9749E65}"/>
              </a:ext>
            </a:extLst>
          </p:cNvPr>
          <p:cNvSpPr>
            <a:spLocks noGrp="1"/>
          </p:cNvSpPr>
          <p:nvPr>
            <p:ph type="sldNum" sz="quarter" idx="12"/>
          </p:nvPr>
        </p:nvSpPr>
        <p:spPr/>
        <p:txBody>
          <a:bodyPr/>
          <a:lstStyle/>
          <a:p>
            <a:fld id="{8B72771B-C38D-4F06-9245-1D454014F456}" type="slidenum">
              <a:rPr lang="en-US" smtClean="0"/>
              <a:t>‹#›</a:t>
            </a:fld>
            <a:endParaRPr lang="en-US"/>
          </a:p>
        </p:txBody>
      </p:sp>
    </p:spTree>
    <p:extLst>
      <p:ext uri="{BB962C8B-B14F-4D97-AF65-F5344CB8AC3E}">
        <p14:creationId xmlns:p14="http://schemas.microsoft.com/office/powerpoint/2010/main" val="1822008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AD8C8-5346-EED3-8C05-68A95EC9C6D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213F39-421E-A3CD-1C1C-F1FC79557E0A}"/>
              </a:ext>
            </a:extLst>
          </p:cNvPr>
          <p:cNvSpPr>
            <a:spLocks noGrp="1"/>
          </p:cNvSpPr>
          <p:nvPr>
            <p:ph type="dt" sz="half" idx="10"/>
          </p:nvPr>
        </p:nvSpPr>
        <p:spPr/>
        <p:txBody>
          <a:bodyPr/>
          <a:lstStyle/>
          <a:p>
            <a:fld id="{C6A2D20E-8E05-41E1-BFD7-86A69CD63BFC}" type="datetimeFigureOut">
              <a:rPr lang="en-US" smtClean="0"/>
              <a:t>10/3/2025</a:t>
            </a:fld>
            <a:endParaRPr lang="en-US"/>
          </a:p>
        </p:txBody>
      </p:sp>
      <p:sp>
        <p:nvSpPr>
          <p:cNvPr id="4" name="Footer Placeholder 3">
            <a:extLst>
              <a:ext uri="{FF2B5EF4-FFF2-40B4-BE49-F238E27FC236}">
                <a16:creationId xmlns:a16="http://schemas.microsoft.com/office/drawing/2014/main" id="{A04473F1-BE40-8849-3128-479CF9262D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9116ECB-7BAF-A10F-DE16-F2A8A595460E}"/>
              </a:ext>
            </a:extLst>
          </p:cNvPr>
          <p:cNvSpPr>
            <a:spLocks noGrp="1"/>
          </p:cNvSpPr>
          <p:nvPr>
            <p:ph type="sldNum" sz="quarter" idx="12"/>
          </p:nvPr>
        </p:nvSpPr>
        <p:spPr/>
        <p:txBody>
          <a:bodyPr/>
          <a:lstStyle/>
          <a:p>
            <a:fld id="{8B72771B-C38D-4F06-9245-1D454014F456}" type="slidenum">
              <a:rPr lang="en-US" smtClean="0"/>
              <a:t>‹#›</a:t>
            </a:fld>
            <a:endParaRPr lang="en-US"/>
          </a:p>
        </p:txBody>
      </p:sp>
    </p:spTree>
    <p:extLst>
      <p:ext uri="{BB962C8B-B14F-4D97-AF65-F5344CB8AC3E}">
        <p14:creationId xmlns:p14="http://schemas.microsoft.com/office/powerpoint/2010/main" val="26085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78D357-95F5-604D-DA70-07E493FEF3F2}"/>
              </a:ext>
            </a:extLst>
          </p:cNvPr>
          <p:cNvSpPr>
            <a:spLocks noGrp="1"/>
          </p:cNvSpPr>
          <p:nvPr>
            <p:ph type="dt" sz="half" idx="10"/>
          </p:nvPr>
        </p:nvSpPr>
        <p:spPr/>
        <p:txBody>
          <a:bodyPr/>
          <a:lstStyle/>
          <a:p>
            <a:fld id="{C6A2D20E-8E05-41E1-BFD7-86A69CD63BFC}" type="datetimeFigureOut">
              <a:rPr lang="en-US" smtClean="0"/>
              <a:t>10/3/2025</a:t>
            </a:fld>
            <a:endParaRPr lang="en-US"/>
          </a:p>
        </p:txBody>
      </p:sp>
      <p:sp>
        <p:nvSpPr>
          <p:cNvPr id="3" name="Footer Placeholder 2">
            <a:extLst>
              <a:ext uri="{FF2B5EF4-FFF2-40B4-BE49-F238E27FC236}">
                <a16:creationId xmlns:a16="http://schemas.microsoft.com/office/drawing/2014/main" id="{10903484-C163-3F97-1F03-4494B5117EE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5D9107-70F8-69ED-18B8-530722D7C702}"/>
              </a:ext>
            </a:extLst>
          </p:cNvPr>
          <p:cNvSpPr>
            <a:spLocks noGrp="1"/>
          </p:cNvSpPr>
          <p:nvPr>
            <p:ph type="sldNum" sz="quarter" idx="12"/>
          </p:nvPr>
        </p:nvSpPr>
        <p:spPr/>
        <p:txBody>
          <a:bodyPr/>
          <a:lstStyle/>
          <a:p>
            <a:fld id="{8B72771B-C38D-4F06-9245-1D454014F456}" type="slidenum">
              <a:rPr lang="en-US" smtClean="0"/>
              <a:t>‹#›</a:t>
            </a:fld>
            <a:endParaRPr lang="en-US"/>
          </a:p>
        </p:txBody>
      </p:sp>
    </p:spTree>
    <p:extLst>
      <p:ext uri="{BB962C8B-B14F-4D97-AF65-F5344CB8AC3E}">
        <p14:creationId xmlns:p14="http://schemas.microsoft.com/office/powerpoint/2010/main" val="1556610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E9B48-91B1-93B3-F973-C57622B15E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F05C671-3151-5287-CFEA-BEA25C460B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8DA3689-22B5-A17C-CE02-7C9E6DF430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F6B5EB-A730-186B-2B58-1D37830E2535}"/>
              </a:ext>
            </a:extLst>
          </p:cNvPr>
          <p:cNvSpPr>
            <a:spLocks noGrp="1"/>
          </p:cNvSpPr>
          <p:nvPr>
            <p:ph type="dt" sz="half" idx="10"/>
          </p:nvPr>
        </p:nvSpPr>
        <p:spPr/>
        <p:txBody>
          <a:bodyPr/>
          <a:lstStyle/>
          <a:p>
            <a:fld id="{C6A2D20E-8E05-41E1-BFD7-86A69CD63BFC}" type="datetimeFigureOut">
              <a:rPr lang="en-US" smtClean="0"/>
              <a:t>10/3/2025</a:t>
            </a:fld>
            <a:endParaRPr lang="en-US"/>
          </a:p>
        </p:txBody>
      </p:sp>
      <p:sp>
        <p:nvSpPr>
          <p:cNvPr id="6" name="Footer Placeholder 5">
            <a:extLst>
              <a:ext uri="{FF2B5EF4-FFF2-40B4-BE49-F238E27FC236}">
                <a16:creationId xmlns:a16="http://schemas.microsoft.com/office/drawing/2014/main" id="{80E7E9BC-9489-78D5-0283-B0783F1CFF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F3416A-E972-8B28-2860-366330CC8104}"/>
              </a:ext>
            </a:extLst>
          </p:cNvPr>
          <p:cNvSpPr>
            <a:spLocks noGrp="1"/>
          </p:cNvSpPr>
          <p:nvPr>
            <p:ph type="sldNum" sz="quarter" idx="12"/>
          </p:nvPr>
        </p:nvSpPr>
        <p:spPr/>
        <p:txBody>
          <a:bodyPr/>
          <a:lstStyle/>
          <a:p>
            <a:fld id="{8B72771B-C38D-4F06-9245-1D454014F456}" type="slidenum">
              <a:rPr lang="en-US" smtClean="0"/>
              <a:t>‹#›</a:t>
            </a:fld>
            <a:endParaRPr lang="en-US"/>
          </a:p>
        </p:txBody>
      </p:sp>
    </p:spTree>
    <p:extLst>
      <p:ext uri="{BB962C8B-B14F-4D97-AF65-F5344CB8AC3E}">
        <p14:creationId xmlns:p14="http://schemas.microsoft.com/office/powerpoint/2010/main" val="2892786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37689-C2E2-3492-26BF-13C466B283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F03DDE-9B8A-D1B9-B071-51CF19694C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D4127F-272F-4D95-65DE-66BD3531D5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59B02B-EAAA-79A7-B152-F195CBF01AB0}"/>
              </a:ext>
            </a:extLst>
          </p:cNvPr>
          <p:cNvSpPr>
            <a:spLocks noGrp="1"/>
          </p:cNvSpPr>
          <p:nvPr>
            <p:ph type="dt" sz="half" idx="10"/>
          </p:nvPr>
        </p:nvSpPr>
        <p:spPr/>
        <p:txBody>
          <a:bodyPr/>
          <a:lstStyle/>
          <a:p>
            <a:fld id="{C6A2D20E-8E05-41E1-BFD7-86A69CD63BFC}" type="datetimeFigureOut">
              <a:rPr lang="en-US" smtClean="0"/>
              <a:t>10/3/2025</a:t>
            </a:fld>
            <a:endParaRPr lang="en-US"/>
          </a:p>
        </p:txBody>
      </p:sp>
      <p:sp>
        <p:nvSpPr>
          <p:cNvPr id="6" name="Footer Placeholder 5">
            <a:extLst>
              <a:ext uri="{FF2B5EF4-FFF2-40B4-BE49-F238E27FC236}">
                <a16:creationId xmlns:a16="http://schemas.microsoft.com/office/drawing/2014/main" id="{261FA394-D010-997C-FE8F-2B2754A94F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4EFCB6-76F2-EFC7-25CD-00A20968A854}"/>
              </a:ext>
            </a:extLst>
          </p:cNvPr>
          <p:cNvSpPr>
            <a:spLocks noGrp="1"/>
          </p:cNvSpPr>
          <p:nvPr>
            <p:ph type="sldNum" sz="quarter" idx="12"/>
          </p:nvPr>
        </p:nvSpPr>
        <p:spPr/>
        <p:txBody>
          <a:bodyPr/>
          <a:lstStyle/>
          <a:p>
            <a:fld id="{8B72771B-C38D-4F06-9245-1D454014F456}" type="slidenum">
              <a:rPr lang="en-US" smtClean="0"/>
              <a:t>‹#›</a:t>
            </a:fld>
            <a:endParaRPr lang="en-US"/>
          </a:p>
        </p:txBody>
      </p:sp>
    </p:spTree>
    <p:extLst>
      <p:ext uri="{BB962C8B-B14F-4D97-AF65-F5344CB8AC3E}">
        <p14:creationId xmlns:p14="http://schemas.microsoft.com/office/powerpoint/2010/main" val="1370681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E84846-E25F-EA3E-3953-4AB4154C15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FE05CF-4459-A2B1-29C5-34FC00DFFC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58CA1-F903-FF95-2FAF-ED7B266B4E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6A2D20E-8E05-41E1-BFD7-86A69CD63BFC}" type="datetimeFigureOut">
              <a:rPr lang="en-US" smtClean="0"/>
              <a:t>10/3/2025</a:t>
            </a:fld>
            <a:endParaRPr lang="en-US"/>
          </a:p>
        </p:txBody>
      </p:sp>
      <p:sp>
        <p:nvSpPr>
          <p:cNvPr id="5" name="Footer Placeholder 4">
            <a:extLst>
              <a:ext uri="{FF2B5EF4-FFF2-40B4-BE49-F238E27FC236}">
                <a16:creationId xmlns:a16="http://schemas.microsoft.com/office/drawing/2014/main" id="{38741306-A808-7ABD-F499-25BC233170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C7A3986-4BD2-E0C2-9366-786674CA1C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B72771B-C38D-4F06-9245-1D454014F456}" type="slidenum">
              <a:rPr lang="en-US" smtClean="0"/>
              <a:t>‹#›</a:t>
            </a:fld>
            <a:endParaRPr lang="en-US"/>
          </a:p>
        </p:txBody>
      </p:sp>
    </p:spTree>
    <p:extLst>
      <p:ext uri="{BB962C8B-B14F-4D97-AF65-F5344CB8AC3E}">
        <p14:creationId xmlns:p14="http://schemas.microsoft.com/office/powerpoint/2010/main" val="2664912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fscjamaica.org/wp-content/uploads/2020/08/1507106176_securities-industry-advisory-new-retail-repo-regulatory-and-operational-framework-july-2015-final.pdf"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FC580-9E22-C3B6-76F7-3A67DCF8140D}"/>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320D73CC-578F-8010-0DB3-F511F745336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091509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72838-76AF-BD58-B5D3-5BAE2357DE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6CE463-6EC8-C755-FF47-FA32B79862EB}"/>
              </a:ext>
            </a:extLst>
          </p:cNvPr>
          <p:cNvSpPr>
            <a:spLocks noGrp="1"/>
          </p:cNvSpPr>
          <p:nvPr>
            <p:ph type="title"/>
          </p:nvPr>
        </p:nvSpPr>
        <p:spPr/>
        <p:txBody>
          <a:bodyPr/>
          <a:lstStyle/>
          <a:p>
            <a:r>
              <a:rPr lang="en-US" dirty="0"/>
              <a:t>Stock Lending</a:t>
            </a:r>
          </a:p>
        </p:txBody>
      </p:sp>
      <p:sp>
        <p:nvSpPr>
          <p:cNvPr id="7" name="TextBox 6">
            <a:extLst>
              <a:ext uri="{FF2B5EF4-FFF2-40B4-BE49-F238E27FC236}">
                <a16:creationId xmlns:a16="http://schemas.microsoft.com/office/drawing/2014/main" id="{C1A531F3-AD27-8DD0-1370-CC4FBB125AFE}"/>
              </a:ext>
            </a:extLst>
          </p:cNvPr>
          <p:cNvSpPr txBox="1"/>
          <p:nvPr/>
        </p:nvSpPr>
        <p:spPr>
          <a:xfrm>
            <a:off x="955113" y="1728251"/>
            <a:ext cx="9466542" cy="1477328"/>
          </a:xfrm>
          <a:prstGeom prst="rect">
            <a:avLst/>
          </a:prstGeom>
          <a:noFill/>
        </p:spPr>
        <p:txBody>
          <a:bodyPr wrap="square">
            <a:spAutoFit/>
          </a:bodyPr>
          <a:lstStyle/>
          <a:p>
            <a:r>
              <a:rPr lang="en-US" b="0" i="0" dirty="0">
                <a:solidFill>
                  <a:srgbClr val="001D35"/>
                </a:solidFill>
                <a:effectLst/>
                <a:latin typeface="Google Sans"/>
              </a:rPr>
              <a:t>Stock lending is a process where investors holding particular securities (lenders) allow others (borrowers) to temporarily borrow their owned securities in exchange for a fee and/or interest.</a:t>
            </a:r>
          </a:p>
          <a:p>
            <a:endParaRPr lang="en-US" dirty="0">
              <a:solidFill>
                <a:srgbClr val="001D35"/>
              </a:solidFill>
              <a:latin typeface="Google Sans"/>
            </a:endParaRPr>
          </a:p>
          <a:p>
            <a:r>
              <a:rPr lang="en-US" b="0" i="0" dirty="0">
                <a:solidFill>
                  <a:srgbClr val="001D35"/>
                </a:solidFill>
                <a:effectLst/>
                <a:latin typeface="Google Sans"/>
              </a:rPr>
              <a:t>This enables the lender to earn passive income on their existing shares while the borrower uses them for activities like short selling, and requires the borrower to provide collateral. </a:t>
            </a:r>
            <a:endParaRPr lang="en-US" dirty="0"/>
          </a:p>
        </p:txBody>
      </p:sp>
    </p:spTree>
    <p:extLst>
      <p:ext uri="{BB962C8B-B14F-4D97-AF65-F5344CB8AC3E}">
        <p14:creationId xmlns:p14="http://schemas.microsoft.com/office/powerpoint/2010/main" val="3455693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7C89E-79F5-E78E-F178-67C164640E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081B5D-A5B7-7DE9-6A93-AE51E197B394}"/>
              </a:ext>
            </a:extLst>
          </p:cNvPr>
          <p:cNvSpPr>
            <a:spLocks noGrp="1"/>
          </p:cNvSpPr>
          <p:nvPr>
            <p:ph type="title"/>
          </p:nvPr>
        </p:nvSpPr>
        <p:spPr/>
        <p:txBody>
          <a:bodyPr/>
          <a:lstStyle/>
          <a:p>
            <a:r>
              <a:rPr lang="en-US" dirty="0"/>
              <a:t>Margin Trading</a:t>
            </a:r>
          </a:p>
        </p:txBody>
      </p:sp>
      <p:sp>
        <p:nvSpPr>
          <p:cNvPr id="4" name="TextBox 3">
            <a:extLst>
              <a:ext uri="{FF2B5EF4-FFF2-40B4-BE49-F238E27FC236}">
                <a16:creationId xmlns:a16="http://schemas.microsoft.com/office/drawing/2014/main" id="{64CA0A0E-2CCF-4D2C-AB73-EB01F4638ED8}"/>
              </a:ext>
            </a:extLst>
          </p:cNvPr>
          <p:cNvSpPr txBox="1"/>
          <p:nvPr/>
        </p:nvSpPr>
        <p:spPr>
          <a:xfrm>
            <a:off x="838199" y="1902188"/>
            <a:ext cx="10515599" cy="2677656"/>
          </a:xfrm>
          <a:prstGeom prst="rect">
            <a:avLst/>
          </a:prstGeom>
          <a:noFill/>
        </p:spPr>
        <p:txBody>
          <a:bodyPr wrap="square">
            <a:spAutoFit/>
          </a:bodyPr>
          <a:lstStyle/>
          <a:p>
            <a:r>
              <a:rPr lang="en-US" sz="2400" b="0" i="0" dirty="0">
                <a:solidFill>
                  <a:srgbClr val="001D35"/>
                </a:solidFill>
                <a:effectLst/>
                <a:latin typeface="Google Sans"/>
              </a:rPr>
              <a:t>Margin trading on the Jamaica Stock Exchange involves an investor borrowing funds from their broker to buy securities (versus using their own cash), using their existing investments and/or cash as collateral.</a:t>
            </a:r>
          </a:p>
          <a:p>
            <a:endParaRPr lang="en-US" sz="2400" dirty="0">
              <a:solidFill>
                <a:srgbClr val="001D35"/>
              </a:solidFill>
              <a:latin typeface="Google Sans"/>
            </a:endParaRPr>
          </a:p>
          <a:p>
            <a:r>
              <a:rPr lang="en-US" sz="2400" b="0" i="0" dirty="0">
                <a:solidFill>
                  <a:srgbClr val="001D35"/>
                </a:solidFill>
                <a:effectLst/>
                <a:latin typeface="Google Sans"/>
              </a:rPr>
              <a:t>This leverage amplifies potential returns but also increases risk, as investors pay interest on the borrowed funds and must maintain a minimum equity balance (the maintenance margin) to avoid forced selling of their securities. </a:t>
            </a:r>
            <a:endParaRPr lang="en-US" sz="2400" dirty="0"/>
          </a:p>
        </p:txBody>
      </p:sp>
    </p:spTree>
    <p:extLst>
      <p:ext uri="{BB962C8B-B14F-4D97-AF65-F5344CB8AC3E}">
        <p14:creationId xmlns:p14="http://schemas.microsoft.com/office/powerpoint/2010/main" val="352198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71916-2E22-2D7F-2DEA-9302F495BE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6AAA42-E595-4E6F-90F9-56CC184CACDE}"/>
              </a:ext>
            </a:extLst>
          </p:cNvPr>
          <p:cNvSpPr>
            <a:spLocks noGrp="1"/>
          </p:cNvSpPr>
          <p:nvPr>
            <p:ph type="title"/>
          </p:nvPr>
        </p:nvSpPr>
        <p:spPr/>
        <p:txBody>
          <a:bodyPr/>
          <a:lstStyle/>
          <a:p>
            <a:r>
              <a:rPr lang="en-US" dirty="0"/>
              <a:t>Margin Trading</a:t>
            </a:r>
          </a:p>
        </p:txBody>
      </p:sp>
      <p:sp>
        <p:nvSpPr>
          <p:cNvPr id="4" name="TextBox 3">
            <a:extLst>
              <a:ext uri="{FF2B5EF4-FFF2-40B4-BE49-F238E27FC236}">
                <a16:creationId xmlns:a16="http://schemas.microsoft.com/office/drawing/2014/main" id="{0D0F7DCB-1222-FEEA-39CE-F35D8BF89749}"/>
              </a:ext>
            </a:extLst>
          </p:cNvPr>
          <p:cNvSpPr txBox="1"/>
          <p:nvPr/>
        </p:nvSpPr>
        <p:spPr>
          <a:xfrm>
            <a:off x="1014608" y="1458978"/>
            <a:ext cx="8126260" cy="4481355"/>
          </a:xfrm>
          <a:prstGeom prst="rect">
            <a:avLst/>
          </a:prstGeom>
          <a:noFill/>
        </p:spPr>
        <p:txBody>
          <a:bodyPr wrap="square">
            <a:spAutoFit/>
          </a:bodyPr>
          <a:lstStyle/>
          <a:p>
            <a:pPr algn="l">
              <a:lnSpc>
                <a:spcPts val="2100"/>
              </a:lnSpc>
              <a:spcBef>
                <a:spcPts val="1500"/>
              </a:spcBef>
              <a:spcAft>
                <a:spcPts val="750"/>
              </a:spcAft>
              <a:buNone/>
            </a:pPr>
            <a:r>
              <a:rPr lang="en-US" b="0" i="0" dirty="0">
                <a:solidFill>
                  <a:srgbClr val="001D35"/>
                </a:solidFill>
                <a:effectLst/>
                <a:latin typeface="Google Sans"/>
              </a:rPr>
              <a:t>Risks of Margin Trading</a:t>
            </a:r>
          </a:p>
          <a:p>
            <a:pPr algn="l">
              <a:lnSpc>
                <a:spcPts val="1800"/>
              </a:lnSpc>
              <a:spcBef>
                <a:spcPts val="750"/>
              </a:spcBef>
              <a:spcAft>
                <a:spcPts val="600"/>
              </a:spcAft>
              <a:buFont typeface="Arial" panose="020B0604020202020204" pitchFamily="34" charset="0"/>
              <a:buChar char="•"/>
            </a:pPr>
            <a:r>
              <a:rPr lang="en-US" b="1" i="0" dirty="0">
                <a:solidFill>
                  <a:srgbClr val="001D35"/>
                </a:solidFill>
                <a:effectLst/>
                <a:latin typeface="Google Sans"/>
              </a:rPr>
              <a:t>Amplified Losses:</a:t>
            </a:r>
            <a:r>
              <a:rPr lang="en-US" b="0" i="0" dirty="0">
                <a:solidFill>
                  <a:srgbClr val="001D35"/>
                </a:solidFill>
                <a:effectLst/>
                <a:latin typeface="Google Sans"/>
              </a:rPr>
              <a:t> </a:t>
            </a:r>
          </a:p>
          <a:p>
            <a:pPr algn="l">
              <a:lnSpc>
                <a:spcPts val="1800"/>
              </a:lnSpc>
              <a:spcBef>
                <a:spcPts val="750"/>
              </a:spcBef>
              <a:spcAft>
                <a:spcPts val="600"/>
              </a:spcAft>
              <a:buFont typeface="Arial" panose="020B0604020202020204" pitchFamily="34" charset="0"/>
              <a:buChar char="•"/>
            </a:pPr>
            <a:r>
              <a:rPr lang="en-US" b="0" i="0" dirty="0">
                <a:solidFill>
                  <a:srgbClr val="001D35"/>
                </a:solidFill>
                <a:effectLst/>
                <a:latin typeface="Google Sans"/>
              </a:rPr>
              <a:t>Just as gains are amplified, losses can also be magnified if the market moves against the investor's position. </a:t>
            </a:r>
          </a:p>
          <a:p>
            <a:pPr algn="l">
              <a:lnSpc>
                <a:spcPts val="1800"/>
              </a:lnSpc>
              <a:spcBef>
                <a:spcPts val="750"/>
              </a:spcBef>
              <a:spcAft>
                <a:spcPts val="600"/>
              </a:spcAft>
              <a:buFont typeface="Arial" panose="020B0604020202020204" pitchFamily="34" charset="0"/>
              <a:buChar char="•"/>
            </a:pPr>
            <a:r>
              <a:rPr lang="en-US" b="1" i="0" dirty="0">
                <a:solidFill>
                  <a:srgbClr val="001D35"/>
                </a:solidFill>
                <a:effectLst/>
                <a:latin typeface="Google Sans"/>
              </a:rPr>
              <a:t>Interest Costs:</a:t>
            </a:r>
            <a:r>
              <a:rPr lang="en-US" b="0" i="0" dirty="0">
                <a:solidFill>
                  <a:srgbClr val="001D35"/>
                </a:solidFill>
                <a:effectLst/>
                <a:latin typeface="Google Sans"/>
              </a:rPr>
              <a:t> </a:t>
            </a:r>
          </a:p>
          <a:p>
            <a:pPr algn="l">
              <a:lnSpc>
                <a:spcPts val="1800"/>
              </a:lnSpc>
              <a:spcBef>
                <a:spcPts val="750"/>
              </a:spcBef>
              <a:spcAft>
                <a:spcPts val="600"/>
              </a:spcAft>
              <a:buFont typeface="Arial" panose="020B0604020202020204" pitchFamily="34" charset="0"/>
              <a:buChar char="•"/>
            </a:pPr>
            <a:r>
              <a:rPr lang="en-US" b="0" i="0" dirty="0">
                <a:solidFill>
                  <a:srgbClr val="001D35"/>
                </a:solidFill>
                <a:effectLst/>
                <a:latin typeface="Google Sans"/>
              </a:rPr>
              <a:t>Investors must pay interest on the borrowed funds, which reduces overall profits. </a:t>
            </a:r>
          </a:p>
          <a:p>
            <a:pPr algn="l">
              <a:lnSpc>
                <a:spcPts val="1800"/>
              </a:lnSpc>
              <a:spcBef>
                <a:spcPts val="750"/>
              </a:spcBef>
              <a:spcAft>
                <a:spcPts val="600"/>
              </a:spcAft>
              <a:buFont typeface="Arial" panose="020B0604020202020204" pitchFamily="34" charset="0"/>
              <a:buChar char="•"/>
            </a:pPr>
            <a:r>
              <a:rPr lang="en-US" b="1" i="0" dirty="0">
                <a:solidFill>
                  <a:srgbClr val="001D35"/>
                </a:solidFill>
                <a:effectLst/>
                <a:latin typeface="Google Sans"/>
              </a:rPr>
              <a:t>Margin Calls:</a:t>
            </a:r>
            <a:r>
              <a:rPr lang="en-US" b="0" i="0" dirty="0">
                <a:solidFill>
                  <a:srgbClr val="001D35"/>
                </a:solidFill>
                <a:effectLst/>
                <a:latin typeface="Google Sans"/>
              </a:rPr>
              <a:t> </a:t>
            </a:r>
          </a:p>
          <a:p>
            <a:pPr algn="l">
              <a:lnSpc>
                <a:spcPts val="1800"/>
              </a:lnSpc>
              <a:spcBef>
                <a:spcPts val="750"/>
              </a:spcBef>
              <a:spcAft>
                <a:spcPts val="600"/>
              </a:spcAft>
              <a:buFont typeface="Arial" panose="020B0604020202020204" pitchFamily="34" charset="0"/>
              <a:buChar char="•"/>
            </a:pPr>
            <a:r>
              <a:rPr lang="en-US" b="0" i="0" dirty="0">
                <a:solidFill>
                  <a:srgbClr val="001D35"/>
                </a:solidFill>
                <a:effectLst/>
                <a:latin typeface="Google Sans"/>
              </a:rPr>
              <a:t>Failure to meet maintenance margin requirements can lead to margin calls, forcing the investor to add more funds or sell securities, potentially at a loss. </a:t>
            </a:r>
          </a:p>
          <a:p>
            <a:pPr algn="l">
              <a:lnSpc>
                <a:spcPts val="1800"/>
              </a:lnSpc>
              <a:spcBef>
                <a:spcPts val="750"/>
              </a:spcBef>
              <a:spcAft>
                <a:spcPts val="1500"/>
              </a:spcAft>
              <a:buFont typeface="Arial" panose="020B0604020202020204" pitchFamily="34" charset="0"/>
              <a:buChar char="•"/>
            </a:pPr>
            <a:r>
              <a:rPr lang="en-US" b="1" i="0" dirty="0">
                <a:solidFill>
                  <a:srgbClr val="001D35"/>
                </a:solidFill>
                <a:effectLst/>
                <a:latin typeface="Google Sans"/>
              </a:rPr>
              <a:t>Liquidation:</a:t>
            </a:r>
            <a:r>
              <a:rPr lang="en-US" b="0" i="0" dirty="0">
                <a:solidFill>
                  <a:srgbClr val="001D35"/>
                </a:solidFill>
                <a:effectLst/>
                <a:latin typeface="Google Sans"/>
              </a:rPr>
              <a:t> </a:t>
            </a:r>
          </a:p>
          <a:p>
            <a:pPr algn="l">
              <a:lnSpc>
                <a:spcPts val="1800"/>
              </a:lnSpc>
              <a:spcBef>
                <a:spcPts val="750"/>
              </a:spcBef>
              <a:spcAft>
                <a:spcPts val="1500"/>
              </a:spcAft>
              <a:buFont typeface="Arial" panose="020B0604020202020204" pitchFamily="34" charset="0"/>
              <a:buChar char="•"/>
            </a:pPr>
            <a:r>
              <a:rPr lang="en-US" b="0" i="0" dirty="0">
                <a:solidFill>
                  <a:srgbClr val="001D35"/>
                </a:solidFill>
                <a:effectLst/>
                <a:latin typeface="Google Sans"/>
              </a:rPr>
              <a:t>The brokerage firm can sell the investor's securities to satisfy the margin loan if the account falls below the required equity level. </a:t>
            </a:r>
          </a:p>
        </p:txBody>
      </p:sp>
    </p:spTree>
    <p:extLst>
      <p:ext uri="{BB962C8B-B14F-4D97-AF65-F5344CB8AC3E}">
        <p14:creationId xmlns:p14="http://schemas.microsoft.com/office/powerpoint/2010/main" val="3212937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93DBD-92F0-86C8-1162-F259B03AAC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D4D0AD-663A-E05E-3E4B-9C849344824E}"/>
              </a:ext>
            </a:extLst>
          </p:cNvPr>
          <p:cNvSpPr>
            <a:spLocks noGrp="1"/>
          </p:cNvSpPr>
          <p:nvPr>
            <p:ph type="title"/>
          </p:nvPr>
        </p:nvSpPr>
        <p:spPr>
          <a:xfrm>
            <a:off x="838200" y="2594753"/>
            <a:ext cx="10515600" cy="1325563"/>
          </a:xfrm>
        </p:spPr>
        <p:txBody>
          <a:bodyPr/>
          <a:lstStyle/>
          <a:p>
            <a:pPr algn="ctr"/>
            <a:r>
              <a:rPr lang="en-US" dirty="0"/>
              <a:t>Let’s Discuss!</a:t>
            </a:r>
          </a:p>
        </p:txBody>
      </p:sp>
    </p:spTree>
    <p:extLst>
      <p:ext uri="{BB962C8B-B14F-4D97-AF65-F5344CB8AC3E}">
        <p14:creationId xmlns:p14="http://schemas.microsoft.com/office/powerpoint/2010/main" val="741590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1D847-13EA-5A73-5CDA-EC8FB5D1D295}"/>
              </a:ext>
            </a:extLst>
          </p:cNvPr>
          <p:cNvSpPr>
            <a:spLocks noGrp="1"/>
          </p:cNvSpPr>
          <p:nvPr>
            <p:ph type="ctrTitle"/>
          </p:nvPr>
        </p:nvSpPr>
        <p:spPr>
          <a:xfrm>
            <a:off x="574400" y="997527"/>
            <a:ext cx="4053018" cy="3505057"/>
          </a:xfrm>
        </p:spPr>
        <p:txBody>
          <a:bodyPr anchor="t">
            <a:normAutofit/>
          </a:bodyPr>
          <a:lstStyle/>
          <a:p>
            <a:pPr algn="l">
              <a:lnSpc>
                <a:spcPct val="90000"/>
              </a:lnSpc>
            </a:pPr>
            <a:r>
              <a:rPr lang="en-US" sz="3600" dirty="0"/>
              <a:t>Overview:</a:t>
            </a:r>
            <a:br>
              <a:rPr lang="en-US" sz="3600" dirty="0"/>
            </a:br>
            <a:br>
              <a:rPr lang="en-US" sz="3600" dirty="0"/>
            </a:br>
            <a:r>
              <a:rPr lang="en-US" sz="3600" dirty="0"/>
              <a:t>Retail Repos</a:t>
            </a:r>
            <a:br>
              <a:rPr lang="en-US" sz="3600" dirty="0"/>
            </a:br>
            <a:r>
              <a:rPr lang="en-US" sz="3600" dirty="0"/>
              <a:t>Stock Lending</a:t>
            </a:r>
            <a:br>
              <a:rPr lang="en-US" sz="3600" dirty="0"/>
            </a:br>
            <a:r>
              <a:rPr lang="en-US" sz="3600" dirty="0"/>
              <a:t>Margin Trading</a:t>
            </a:r>
          </a:p>
        </p:txBody>
      </p:sp>
      <p:sp>
        <p:nvSpPr>
          <p:cNvPr id="3" name="Subtitle 2">
            <a:extLst>
              <a:ext uri="{FF2B5EF4-FFF2-40B4-BE49-F238E27FC236}">
                <a16:creationId xmlns:a16="http://schemas.microsoft.com/office/drawing/2014/main" id="{424D5529-C447-30A0-6503-9FF6D0042B3A}"/>
              </a:ext>
            </a:extLst>
          </p:cNvPr>
          <p:cNvSpPr>
            <a:spLocks noGrp="1"/>
          </p:cNvSpPr>
          <p:nvPr>
            <p:ph type="subTitle" idx="1"/>
          </p:nvPr>
        </p:nvSpPr>
        <p:spPr>
          <a:xfrm>
            <a:off x="574399" y="4571367"/>
            <a:ext cx="3919961" cy="1334655"/>
          </a:xfrm>
        </p:spPr>
        <p:txBody>
          <a:bodyPr anchor="b">
            <a:normAutofit/>
          </a:bodyPr>
          <a:lstStyle/>
          <a:p>
            <a:pPr algn="l"/>
            <a:r>
              <a:rPr lang="en-US" sz="1700" dirty="0"/>
              <a:t>Presented to:</a:t>
            </a:r>
          </a:p>
          <a:p>
            <a:pPr algn="l"/>
            <a:r>
              <a:rPr lang="en-US" sz="1700" dirty="0"/>
              <a:t>Bank of Jamaica</a:t>
            </a:r>
          </a:p>
          <a:p>
            <a:pPr algn="l"/>
            <a:r>
              <a:rPr lang="en-US" sz="1700" dirty="0"/>
              <a:t>3 October 2025</a:t>
            </a:r>
          </a:p>
          <a:p>
            <a:endParaRPr lang="en-US" sz="1700" dirty="0"/>
          </a:p>
        </p:txBody>
      </p:sp>
      <p:pic>
        <p:nvPicPr>
          <p:cNvPr id="25" name="Picture 24">
            <a:extLst>
              <a:ext uri="{FF2B5EF4-FFF2-40B4-BE49-F238E27FC236}">
                <a16:creationId xmlns:a16="http://schemas.microsoft.com/office/drawing/2014/main" id="{39B5DAEF-D0E1-2969-71D4-D378C55270A1}"/>
              </a:ext>
            </a:extLst>
          </p:cNvPr>
          <p:cNvPicPr>
            <a:picLocks noChangeAspect="1"/>
          </p:cNvPicPr>
          <p:nvPr/>
        </p:nvPicPr>
        <p:blipFill>
          <a:blip r:embed="rId3"/>
          <a:stretch>
            <a:fillRect/>
          </a:stretch>
        </p:blipFill>
        <p:spPr>
          <a:xfrm>
            <a:off x="4759603" y="622699"/>
            <a:ext cx="6889945" cy="3986879"/>
          </a:xfrm>
          <a:prstGeom prst="rect">
            <a:avLst/>
          </a:prstGeom>
        </p:spPr>
      </p:pic>
      <p:pic>
        <p:nvPicPr>
          <p:cNvPr id="27" name="Picture 26">
            <a:extLst>
              <a:ext uri="{FF2B5EF4-FFF2-40B4-BE49-F238E27FC236}">
                <a16:creationId xmlns:a16="http://schemas.microsoft.com/office/drawing/2014/main" id="{56352C85-7710-4F4B-CC9B-604A7B52C360}"/>
              </a:ext>
            </a:extLst>
          </p:cNvPr>
          <p:cNvPicPr>
            <a:picLocks noChangeAspect="1"/>
          </p:cNvPicPr>
          <p:nvPr/>
        </p:nvPicPr>
        <p:blipFill>
          <a:blip r:embed="rId4"/>
          <a:stretch>
            <a:fillRect/>
          </a:stretch>
        </p:blipFill>
        <p:spPr>
          <a:xfrm>
            <a:off x="4496864" y="4884143"/>
            <a:ext cx="7441351" cy="367358"/>
          </a:xfrm>
          <a:prstGeom prst="rect">
            <a:avLst/>
          </a:prstGeom>
        </p:spPr>
      </p:pic>
    </p:spTree>
    <p:extLst>
      <p:ext uri="{BB962C8B-B14F-4D97-AF65-F5344CB8AC3E}">
        <p14:creationId xmlns:p14="http://schemas.microsoft.com/office/powerpoint/2010/main" val="2178967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400"/>
                                        <p:tgtEl>
                                          <p:spTgt spid="3">
                                            <p:txEl>
                                              <p:pRg st="2" end="2"/>
                                            </p:txEl>
                                          </p:spTgt>
                                        </p:tgtEl>
                                      </p:cBhvr>
                                    </p:animEffect>
                                  </p:childTnLst>
                                </p:cTn>
                              </p:par>
                              <p:par>
                                <p:cTn id="21" presetID="10" presetClass="entr" presetSubtype="0" fill="hold" grpId="1" nodeType="withEffect">
                                  <p:stCondLst>
                                    <p:cond delay="250"/>
                                  </p:stCondLst>
                                  <p:iterate type="lt">
                                    <p:tmPct val="10000"/>
                                  </p:iterate>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C8543-DDBB-4F88-78BB-DD24E46C1252}"/>
              </a:ext>
            </a:extLst>
          </p:cNvPr>
          <p:cNvSpPr>
            <a:spLocks noGrp="1"/>
          </p:cNvSpPr>
          <p:nvPr>
            <p:ph type="title"/>
          </p:nvPr>
        </p:nvSpPr>
        <p:spPr/>
        <p:txBody>
          <a:bodyPr/>
          <a:lstStyle/>
          <a:p>
            <a:r>
              <a:rPr lang="en-US" dirty="0"/>
              <a:t>Retain Repurchase (Repo) Transactions</a:t>
            </a:r>
          </a:p>
        </p:txBody>
      </p:sp>
      <p:sp>
        <p:nvSpPr>
          <p:cNvPr id="4" name="TextBox 3">
            <a:extLst>
              <a:ext uri="{FF2B5EF4-FFF2-40B4-BE49-F238E27FC236}">
                <a16:creationId xmlns:a16="http://schemas.microsoft.com/office/drawing/2014/main" id="{0B130FE2-DE87-05C3-4E08-A2DA5085159F}"/>
              </a:ext>
            </a:extLst>
          </p:cNvPr>
          <p:cNvSpPr txBox="1"/>
          <p:nvPr/>
        </p:nvSpPr>
        <p:spPr>
          <a:xfrm>
            <a:off x="829853" y="1844217"/>
            <a:ext cx="9930005" cy="4091826"/>
          </a:xfrm>
          <a:prstGeom prst="rect">
            <a:avLst/>
          </a:prstGeom>
          <a:noFill/>
        </p:spPr>
        <p:txBody>
          <a:bodyPr wrap="square">
            <a:spAutoFit/>
          </a:bodyPr>
          <a:lstStyle/>
          <a:p>
            <a:pPr marL="0" marR="0">
              <a:lnSpc>
                <a:spcPct val="115000"/>
              </a:lnSpc>
              <a:spcAft>
                <a:spcPts val="800"/>
              </a:spcAft>
              <a:buNone/>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In Jamaica, Retail Repurchase (Repo) transactions are used by JSE Member Dealers (securities firms) to obtain  short-term, collateralized liquidity facilities (loans) from investors</a:t>
            </a:r>
          </a:p>
          <a:p>
            <a:pPr marL="0" marR="0">
              <a:lnSpc>
                <a:spcPct val="115000"/>
              </a:lnSpc>
              <a:spcAft>
                <a:spcPts val="800"/>
              </a:spcAft>
              <a:buNone/>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 This allows the Member dealers to acquire short-term funding while providing the investors with a relatively secure, low-risk investment.</a:t>
            </a:r>
          </a:p>
          <a:p>
            <a:pPr marL="0" marR="0">
              <a:lnSpc>
                <a:spcPct val="115000"/>
              </a:lnSpc>
              <a:spcAft>
                <a:spcPts val="800"/>
              </a:spcAft>
              <a:buNone/>
            </a:pPr>
            <a:r>
              <a:rPr lang="en-US" sz="1600" b="1" kern="100" dirty="0">
                <a:effectLst/>
                <a:latin typeface="Aptos" panose="020B0004020202020204" pitchFamily="34" charset="0"/>
                <a:ea typeface="Aptos" panose="020B0004020202020204" pitchFamily="34" charset="0"/>
                <a:cs typeface="Times New Roman" panose="02020603050405020304" pitchFamily="18" charset="0"/>
              </a:rPr>
              <a:t>How the transaction works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Courier New" panose="02070309020205020404" pitchFamily="49" charset="0"/>
              <a:buChar char="o"/>
              <a:tabLst>
                <a:tab pos="914400" algn="l"/>
              </a:tabLst>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Member Dealers typically purchase and hold large positions in GOJ- and BOJ-issued securities (typically, high-quality long-tenor bonds)</a:t>
            </a:r>
          </a:p>
          <a:p>
            <a:pPr marL="742950" marR="0" lvl="1" indent="-285750">
              <a:lnSpc>
                <a:spcPct val="115000"/>
              </a:lnSpc>
              <a:spcAft>
                <a:spcPts val="800"/>
              </a:spcAft>
              <a:buSzPts val="1000"/>
              <a:buFont typeface="Courier New" panose="02070309020205020404" pitchFamily="49" charset="0"/>
              <a:buChar char="o"/>
              <a:tabLst>
                <a:tab pos="914400" algn="l"/>
              </a:tabLst>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A client provides the Member Dealer with cash.</a:t>
            </a:r>
          </a:p>
          <a:p>
            <a:pPr marL="742950" marR="0" lvl="1" indent="-285750">
              <a:lnSpc>
                <a:spcPct val="115000"/>
              </a:lnSpc>
              <a:spcAft>
                <a:spcPts val="800"/>
              </a:spcAft>
              <a:buSzPts val="1000"/>
              <a:buFont typeface="Courier New" panose="02070309020205020404" pitchFamily="49" charset="0"/>
              <a:buChar char="o"/>
              <a:tabLst>
                <a:tab pos="914400" algn="l"/>
              </a:tabLst>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In exchange, the dealer gives the client eligible securities, with a legally binding agreement to repurchase them at a higher price at a later date.</a:t>
            </a:r>
          </a:p>
          <a:p>
            <a:pPr marL="742950" marR="0" lvl="1" indent="-285750">
              <a:lnSpc>
                <a:spcPct val="115000"/>
              </a:lnSpc>
              <a:spcAft>
                <a:spcPts val="800"/>
              </a:spcAft>
              <a:buSzPts val="1000"/>
              <a:buFont typeface="Courier New" panose="02070309020205020404" pitchFamily="49" charset="0"/>
              <a:buChar char="o"/>
              <a:tabLst>
                <a:tab pos="914400" algn="l"/>
              </a:tabLst>
            </a:pPr>
            <a:r>
              <a:rPr lang="en-US" sz="1600" kern="100" dirty="0">
                <a:effectLst/>
                <a:latin typeface="Aptos" panose="020B0004020202020204" pitchFamily="34" charset="0"/>
                <a:ea typeface="Aptos" panose="020B0004020202020204" pitchFamily="34" charset="0"/>
                <a:cs typeface="Times New Roman" panose="02020603050405020304" pitchFamily="18" charset="0"/>
              </a:rPr>
              <a:t>The securities act as collateral, and the difference between the initial sale price and the repurchase price serves as the interest earned by the investor.</a:t>
            </a:r>
          </a:p>
        </p:txBody>
      </p:sp>
    </p:spTree>
    <p:extLst>
      <p:ext uri="{BB962C8B-B14F-4D97-AF65-F5344CB8AC3E}">
        <p14:creationId xmlns:p14="http://schemas.microsoft.com/office/powerpoint/2010/main" val="709976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58049-1ED8-DECB-DF1C-F4EFBD7485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CA9D6C-B745-2574-1EE9-F86E9C220F57}"/>
              </a:ext>
            </a:extLst>
          </p:cNvPr>
          <p:cNvSpPr>
            <a:spLocks noGrp="1"/>
          </p:cNvSpPr>
          <p:nvPr>
            <p:ph type="title"/>
          </p:nvPr>
        </p:nvSpPr>
        <p:spPr/>
        <p:txBody>
          <a:bodyPr/>
          <a:lstStyle/>
          <a:p>
            <a:r>
              <a:rPr lang="en-US" dirty="0"/>
              <a:t>Retain Repurchase (Repo) Transactions</a:t>
            </a:r>
          </a:p>
        </p:txBody>
      </p:sp>
      <p:sp>
        <p:nvSpPr>
          <p:cNvPr id="6" name="Rectangle 1">
            <a:extLst>
              <a:ext uri="{FF2B5EF4-FFF2-40B4-BE49-F238E27FC236}">
                <a16:creationId xmlns:a16="http://schemas.microsoft.com/office/drawing/2014/main" id="{93F9D870-1FE5-B0B5-805E-3055AABE96FE}"/>
              </a:ext>
            </a:extLst>
          </p:cNvPr>
          <p:cNvSpPr>
            <a:spLocks noChangeArrowheads="1"/>
          </p:cNvSpPr>
          <p:nvPr/>
        </p:nvSpPr>
        <p:spPr bwMode="auto">
          <a:xfrm>
            <a:off x="889346" y="1688108"/>
            <a:ext cx="10515599"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Common uses and features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For investors:</a:t>
            </a:r>
            <a:r>
              <a:rPr kumimoji="0" lang="en-US" altLang="en-US"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Retail repos are generally seen as a safe, short-term investment option for clients who have surplus cash, as the transaction is secured by the underlying collateral.</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For dealers:</a:t>
            </a:r>
            <a:r>
              <a:rPr kumimoji="0" lang="en-US" altLang="en-US"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Dealers use the cash from these transactions for short-term funding needs.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Currencies:</a:t>
            </a:r>
            <a:r>
              <a:rPr kumimoji="0" lang="en-US" altLang="en-US"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Under the regulatory framework, retail repo transactions can be conducted in Jamaican or US dollars.</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Collateral:</a:t>
            </a:r>
            <a:r>
              <a:rPr kumimoji="0" lang="en-US" altLang="en-US"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 A range of securities can be used as collateral, including Government of Jamaica (GOJ) securities, foreign government securities, and Bank of Jamaica (BOJ) Certificates of Deposit. </a:t>
            </a:r>
            <a:r>
              <a:rPr kumimoji="0" lang="en-US" altLang="en-US" b="0" i="0" u="none" strike="noStrike" cap="none" normalizeH="0" baseline="0" dirty="0">
                <a:ln>
                  <a:noFill/>
                </a:ln>
                <a:solidFill>
                  <a:schemeClr val="tx1"/>
                </a:solidFill>
                <a:effectLst/>
              </a:rPr>
              <a:t> </a:t>
            </a:r>
            <a:endParaRPr kumimoji="0" lang="en-US" altLang="en-US"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91825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07248-7B45-C368-48D9-515CDA7141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AFBA4-CB85-5B9A-532A-BA0F28D74EB0}"/>
              </a:ext>
            </a:extLst>
          </p:cNvPr>
          <p:cNvSpPr>
            <a:spLocks noGrp="1"/>
          </p:cNvSpPr>
          <p:nvPr>
            <p:ph type="title"/>
          </p:nvPr>
        </p:nvSpPr>
        <p:spPr>
          <a:xfrm>
            <a:off x="640079" y="914400"/>
            <a:ext cx="11236488" cy="584791"/>
          </a:xfrm>
        </p:spPr>
        <p:txBody>
          <a:bodyPr>
            <a:normAutofit/>
          </a:bodyPr>
          <a:lstStyle/>
          <a:p>
            <a:pPr>
              <a:lnSpc>
                <a:spcPct val="90000"/>
              </a:lnSpc>
            </a:pPr>
            <a:r>
              <a:rPr lang="en-US" sz="3100" dirty="0"/>
              <a:t>Financial Market Infrastructure (FMI) Entities and Account Structures</a:t>
            </a:r>
          </a:p>
        </p:txBody>
      </p:sp>
      <p:sp>
        <p:nvSpPr>
          <p:cNvPr id="5" name="Content Placeholder 4">
            <a:extLst>
              <a:ext uri="{FF2B5EF4-FFF2-40B4-BE49-F238E27FC236}">
                <a16:creationId xmlns:a16="http://schemas.microsoft.com/office/drawing/2014/main" id="{AC25AA16-975A-D7D2-9C47-058617E4510B}"/>
              </a:ext>
            </a:extLst>
          </p:cNvPr>
          <p:cNvSpPr>
            <a:spLocks noGrp="1"/>
          </p:cNvSpPr>
          <p:nvPr>
            <p:ph idx="1"/>
          </p:nvPr>
        </p:nvSpPr>
        <p:spPr>
          <a:xfrm>
            <a:off x="459321" y="2633472"/>
            <a:ext cx="1932999" cy="2463072"/>
          </a:xfrm>
          <a:ln>
            <a:solidFill>
              <a:schemeClr val="accent1"/>
            </a:solidFill>
          </a:ln>
        </p:spPr>
        <p:txBody>
          <a:bodyPr>
            <a:normAutofit fontScale="92500" lnSpcReduction="10000"/>
          </a:bodyPr>
          <a:lstStyle/>
          <a:p>
            <a:pPr marL="0" indent="0">
              <a:buNone/>
            </a:pPr>
            <a:r>
              <a:rPr lang="en-US" dirty="0"/>
              <a:t>Member Firm 1</a:t>
            </a:r>
          </a:p>
          <a:p>
            <a:r>
              <a:rPr lang="en-US" sz="1400" dirty="0"/>
              <a:t>Customer A</a:t>
            </a:r>
          </a:p>
          <a:p>
            <a:pPr lvl="1"/>
            <a:r>
              <a:rPr lang="en-US" sz="1200" dirty="0"/>
              <a:t>Cash trading</a:t>
            </a:r>
          </a:p>
          <a:p>
            <a:pPr lvl="1"/>
            <a:r>
              <a:rPr lang="en-US" sz="1400" dirty="0"/>
              <a:t>Margin</a:t>
            </a:r>
          </a:p>
          <a:p>
            <a:pPr lvl="1"/>
            <a:r>
              <a:rPr lang="en-US" sz="1400" dirty="0"/>
              <a:t>Stock Lending</a:t>
            </a:r>
          </a:p>
          <a:p>
            <a:pPr lvl="1"/>
            <a:r>
              <a:rPr lang="en-US" sz="1400" dirty="0"/>
              <a:t>Retail Repo</a:t>
            </a:r>
          </a:p>
          <a:p>
            <a:r>
              <a:rPr lang="en-US" sz="1400" dirty="0"/>
              <a:t>Customer B</a:t>
            </a:r>
          </a:p>
          <a:p>
            <a:pPr lvl="1"/>
            <a:r>
              <a:rPr lang="en-US" sz="1200" dirty="0"/>
              <a:t>Cash Trading</a:t>
            </a:r>
          </a:p>
          <a:p>
            <a:endParaRPr lang="en-US" sz="1400" dirty="0"/>
          </a:p>
        </p:txBody>
      </p:sp>
      <p:sp>
        <p:nvSpPr>
          <p:cNvPr id="6" name="Content Placeholder 4">
            <a:extLst>
              <a:ext uri="{FF2B5EF4-FFF2-40B4-BE49-F238E27FC236}">
                <a16:creationId xmlns:a16="http://schemas.microsoft.com/office/drawing/2014/main" id="{53F3B6D5-FA7C-9D13-2013-B86DBECC60AB}"/>
              </a:ext>
            </a:extLst>
          </p:cNvPr>
          <p:cNvSpPr txBox="1">
            <a:spLocks/>
          </p:cNvSpPr>
          <p:nvPr/>
        </p:nvSpPr>
        <p:spPr>
          <a:xfrm>
            <a:off x="2578740" y="1509953"/>
            <a:ext cx="3056505" cy="1727658"/>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Jamaica Stock Exchange</a:t>
            </a:r>
          </a:p>
          <a:p>
            <a:r>
              <a:rPr lang="en-US" sz="1400" dirty="0"/>
              <a:t>Member Firm 1</a:t>
            </a:r>
          </a:p>
          <a:p>
            <a:r>
              <a:rPr lang="en-US" sz="1400" dirty="0"/>
              <a:t>Member Firm 2</a:t>
            </a:r>
          </a:p>
          <a:p>
            <a:r>
              <a:rPr lang="en-US" sz="1400" dirty="0"/>
              <a:t>Member Firm 3</a:t>
            </a:r>
          </a:p>
        </p:txBody>
      </p:sp>
      <p:sp>
        <p:nvSpPr>
          <p:cNvPr id="7" name="Content Placeholder 4">
            <a:extLst>
              <a:ext uri="{FF2B5EF4-FFF2-40B4-BE49-F238E27FC236}">
                <a16:creationId xmlns:a16="http://schemas.microsoft.com/office/drawing/2014/main" id="{5CA7A9B8-DA52-1763-A19A-C14DE3F6BEA7}"/>
              </a:ext>
            </a:extLst>
          </p:cNvPr>
          <p:cNvSpPr txBox="1">
            <a:spLocks/>
          </p:cNvSpPr>
          <p:nvPr/>
        </p:nvSpPr>
        <p:spPr>
          <a:xfrm>
            <a:off x="2603540" y="3352928"/>
            <a:ext cx="4679753" cy="2463073"/>
          </a:xfrm>
          <a:prstGeom prst="rect">
            <a:avLst/>
          </a:prstGeom>
          <a:ln>
            <a:solidFill>
              <a:schemeClr val="accent1"/>
            </a:solidFill>
          </a:ln>
        </p:spPr>
        <p:txBody>
          <a:bodyPr vert="horz" lIns="91440" tIns="45720" rIns="91440" bIns="45720" rtlCol="0">
            <a:noAutofit/>
          </a:bodyPr>
          <a:lst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t>Jamaica Central Securities Depository</a:t>
            </a:r>
          </a:p>
          <a:p>
            <a:r>
              <a:rPr lang="en-US" sz="1400" dirty="0"/>
              <a:t>Member Firm 1 (own account)</a:t>
            </a:r>
          </a:p>
          <a:p>
            <a:r>
              <a:rPr lang="en-US" sz="1400" dirty="0"/>
              <a:t>Member Firm 1 f/b/o/ Customer A (individual)</a:t>
            </a:r>
          </a:p>
          <a:p>
            <a:r>
              <a:rPr lang="en-US" sz="1400" dirty="0"/>
              <a:t>Member Firm 1 f/b/o/ Customer B (individual)</a:t>
            </a:r>
          </a:p>
          <a:p>
            <a:r>
              <a:rPr lang="en-US" sz="1400" dirty="0"/>
              <a:t>Member Firm 1 f/b/o Customers A and B (omnibus).</a:t>
            </a:r>
          </a:p>
        </p:txBody>
      </p:sp>
      <p:sp>
        <p:nvSpPr>
          <p:cNvPr id="8" name="Content Placeholder 4">
            <a:extLst>
              <a:ext uri="{FF2B5EF4-FFF2-40B4-BE49-F238E27FC236}">
                <a16:creationId xmlns:a16="http://schemas.microsoft.com/office/drawing/2014/main" id="{E391E336-C846-9F91-664A-3F48DDFA8683}"/>
              </a:ext>
            </a:extLst>
          </p:cNvPr>
          <p:cNvSpPr txBox="1">
            <a:spLocks/>
          </p:cNvSpPr>
          <p:nvPr/>
        </p:nvSpPr>
        <p:spPr>
          <a:xfrm>
            <a:off x="7381115" y="4589861"/>
            <a:ext cx="4679753" cy="1577023"/>
          </a:xfrm>
          <a:prstGeom prst="rect">
            <a:avLst/>
          </a:prstGeom>
          <a:ln>
            <a:solidFill>
              <a:schemeClr val="accent1"/>
            </a:solidFill>
          </a:ln>
        </p:spPr>
        <p:txBody>
          <a:bodyPr vert="horz" lIns="91440" tIns="45720" rIns="91440" bIns="45720" rtlCol="0">
            <a:noAutofit/>
          </a:bodyPr>
          <a:lst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JCSD Trustee Services Limited</a:t>
            </a:r>
          </a:p>
          <a:p>
            <a:pPr marL="0" indent="0">
              <a:buNone/>
            </a:pPr>
            <a:r>
              <a:rPr lang="en-US" sz="1400" dirty="0"/>
              <a:t>(for Retail Repurchase Transactions)</a:t>
            </a:r>
          </a:p>
          <a:p>
            <a:r>
              <a:rPr lang="en-US" sz="1400" dirty="0"/>
              <a:t>Member Firm 1 (own account)</a:t>
            </a:r>
          </a:p>
          <a:p>
            <a:r>
              <a:rPr lang="en-US" sz="1400" dirty="0"/>
              <a:t>Member Firm 1 f/b/o Customers A, B and C (omnibus)</a:t>
            </a:r>
            <a:r>
              <a:rPr lang="en-US" sz="1400" b="1" dirty="0">
                <a:solidFill>
                  <a:srgbClr val="FF0000"/>
                </a:solidFill>
              </a:rPr>
              <a:t>*</a:t>
            </a:r>
          </a:p>
          <a:p>
            <a:pPr marL="0" indent="0" algn="r">
              <a:buNone/>
            </a:pPr>
            <a:r>
              <a:rPr lang="en-US" sz="1400" b="1" dirty="0">
                <a:solidFill>
                  <a:srgbClr val="FF0000"/>
                </a:solidFill>
              </a:rPr>
              <a:t>* Verify</a:t>
            </a:r>
          </a:p>
        </p:txBody>
      </p:sp>
      <p:sp>
        <p:nvSpPr>
          <p:cNvPr id="10" name="Content Placeholder 4">
            <a:extLst>
              <a:ext uri="{FF2B5EF4-FFF2-40B4-BE49-F238E27FC236}">
                <a16:creationId xmlns:a16="http://schemas.microsoft.com/office/drawing/2014/main" id="{93EFCACA-F8F2-6B2D-24AF-B709132C9213}"/>
              </a:ext>
            </a:extLst>
          </p:cNvPr>
          <p:cNvSpPr txBox="1">
            <a:spLocks/>
          </p:cNvSpPr>
          <p:nvPr/>
        </p:nvSpPr>
        <p:spPr>
          <a:xfrm>
            <a:off x="7395288" y="2743341"/>
            <a:ext cx="4679753" cy="1727658"/>
          </a:xfrm>
          <a:prstGeom prst="rect">
            <a:avLst/>
          </a:prstGeom>
          <a:ln>
            <a:solidFill>
              <a:schemeClr val="accent1"/>
            </a:solidFill>
          </a:ln>
        </p:spPr>
        <p:txBody>
          <a:bodyPr vert="horz" lIns="91440" tIns="45720" rIns="91440" bIns="45720" rtlCol="0">
            <a:noAutofit/>
          </a:bodyPr>
          <a:lst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JAMCLEAR at JCSD</a:t>
            </a:r>
          </a:p>
          <a:p>
            <a:pPr marL="0" indent="0">
              <a:buNone/>
            </a:pPr>
            <a:r>
              <a:rPr lang="en-US" sz="1400" dirty="0"/>
              <a:t>(for Transactions in GOJ and BOJ instruments)</a:t>
            </a:r>
          </a:p>
          <a:p>
            <a:r>
              <a:rPr lang="en-US" sz="1400" dirty="0"/>
              <a:t>Member Firm 1 (own account)</a:t>
            </a:r>
          </a:p>
          <a:p>
            <a:r>
              <a:rPr lang="en-US" sz="1400" dirty="0"/>
              <a:t>Member Firm 1 f/b/o Customers A, B and C (omnibus)</a:t>
            </a:r>
            <a:r>
              <a:rPr lang="en-US" sz="1400" b="1" dirty="0">
                <a:solidFill>
                  <a:srgbClr val="FF0000"/>
                </a:solidFill>
              </a:rPr>
              <a:t>*</a:t>
            </a:r>
          </a:p>
        </p:txBody>
      </p:sp>
    </p:spTree>
    <p:extLst>
      <p:ext uri="{BB962C8B-B14F-4D97-AF65-F5344CB8AC3E}">
        <p14:creationId xmlns:p14="http://schemas.microsoft.com/office/powerpoint/2010/main" val="322567141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5DF09-7CCD-9B3D-0722-47C725DE25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90EB3F-75D6-2FB9-C0E3-78AFD80ED09A}"/>
              </a:ext>
            </a:extLst>
          </p:cNvPr>
          <p:cNvSpPr>
            <a:spLocks noGrp="1"/>
          </p:cNvSpPr>
          <p:nvPr>
            <p:ph type="title"/>
          </p:nvPr>
        </p:nvSpPr>
        <p:spPr/>
        <p:txBody>
          <a:bodyPr/>
          <a:lstStyle/>
          <a:p>
            <a:r>
              <a:rPr lang="en-US" dirty="0"/>
              <a:t>Retain Repurchase (Repo) Transactions</a:t>
            </a:r>
          </a:p>
        </p:txBody>
      </p:sp>
      <p:pic>
        <p:nvPicPr>
          <p:cNvPr id="4" name="Picture 3">
            <a:hlinkClick r:id="rId2"/>
            <a:extLst>
              <a:ext uri="{FF2B5EF4-FFF2-40B4-BE49-F238E27FC236}">
                <a16:creationId xmlns:a16="http://schemas.microsoft.com/office/drawing/2014/main" id="{85E102CF-32A4-17D8-049F-230769EC7F67}"/>
              </a:ext>
            </a:extLst>
          </p:cNvPr>
          <p:cNvPicPr>
            <a:picLocks noChangeAspect="1"/>
          </p:cNvPicPr>
          <p:nvPr/>
        </p:nvPicPr>
        <p:blipFill>
          <a:blip r:embed="rId3"/>
          <a:stretch>
            <a:fillRect/>
          </a:stretch>
        </p:blipFill>
        <p:spPr>
          <a:xfrm>
            <a:off x="265996" y="1690688"/>
            <a:ext cx="6711002" cy="4762647"/>
          </a:xfrm>
          <a:prstGeom prst="rect">
            <a:avLst/>
          </a:prstGeom>
        </p:spPr>
      </p:pic>
      <p:sp>
        <p:nvSpPr>
          <p:cNvPr id="7" name="TextBox 6">
            <a:extLst>
              <a:ext uri="{FF2B5EF4-FFF2-40B4-BE49-F238E27FC236}">
                <a16:creationId xmlns:a16="http://schemas.microsoft.com/office/drawing/2014/main" id="{B24019FD-ED09-93DF-B695-B7A6BCCB59AC}"/>
              </a:ext>
            </a:extLst>
          </p:cNvPr>
          <p:cNvSpPr txBox="1"/>
          <p:nvPr/>
        </p:nvSpPr>
        <p:spPr>
          <a:xfrm>
            <a:off x="6328768" y="3171595"/>
            <a:ext cx="5345487" cy="923330"/>
          </a:xfrm>
          <a:prstGeom prst="rect">
            <a:avLst/>
          </a:prstGeom>
          <a:noFill/>
        </p:spPr>
        <p:txBody>
          <a:bodyPr wrap="square">
            <a:spAutoFit/>
          </a:bodyPr>
          <a:lstStyle/>
          <a:p>
            <a:r>
              <a:rPr lang="en-US" dirty="0">
                <a:hlinkClick r:id="rId2"/>
              </a:rPr>
              <a:t>1507106176_securities-industry-advisory-new-retail-repo-regulatory-and-operational-framework-july-2015-final.pdf</a:t>
            </a:r>
            <a:r>
              <a:rPr lang="en-US" dirty="0"/>
              <a:t>`</a:t>
            </a:r>
          </a:p>
        </p:txBody>
      </p:sp>
    </p:spTree>
    <p:extLst>
      <p:ext uri="{BB962C8B-B14F-4D97-AF65-F5344CB8AC3E}">
        <p14:creationId xmlns:p14="http://schemas.microsoft.com/office/powerpoint/2010/main" val="4071227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0EF16E-CBC9-89FE-E52E-10751FC147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452EE4-0438-EECD-7A5A-8715A6506A6D}"/>
              </a:ext>
            </a:extLst>
          </p:cNvPr>
          <p:cNvSpPr>
            <a:spLocks noGrp="1"/>
          </p:cNvSpPr>
          <p:nvPr>
            <p:ph type="title"/>
          </p:nvPr>
        </p:nvSpPr>
        <p:spPr/>
        <p:txBody>
          <a:bodyPr/>
          <a:lstStyle/>
          <a:p>
            <a:r>
              <a:rPr lang="en-US" dirty="0"/>
              <a:t>Retain Repurchase (Repo) Transactions</a:t>
            </a:r>
          </a:p>
        </p:txBody>
      </p:sp>
      <p:sp>
        <p:nvSpPr>
          <p:cNvPr id="5" name="TextBox 4">
            <a:extLst>
              <a:ext uri="{FF2B5EF4-FFF2-40B4-BE49-F238E27FC236}">
                <a16:creationId xmlns:a16="http://schemas.microsoft.com/office/drawing/2014/main" id="{49871B05-9543-514A-86B9-7D30B17D8AFE}"/>
              </a:ext>
            </a:extLst>
          </p:cNvPr>
          <p:cNvSpPr txBox="1"/>
          <p:nvPr/>
        </p:nvSpPr>
        <p:spPr>
          <a:xfrm>
            <a:off x="951978" y="2221665"/>
            <a:ext cx="10083452" cy="2295693"/>
          </a:xfrm>
          <a:prstGeom prst="rect">
            <a:avLst/>
          </a:prstGeom>
          <a:noFill/>
        </p:spPr>
        <p:txBody>
          <a:bodyPr wrap="square">
            <a:spAutoFit/>
          </a:bodyPr>
          <a:lstStyle/>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A “liquidity squeeze” – a tightening of liquidity – can occur where a Member Dealer uses the proceeds of (short-tenor) retail repos to invest in other long-term securities, creating potential liquidity risks if the market experiences shocks. </a:t>
            </a:r>
          </a:p>
          <a:p>
            <a:pPr marL="0" marR="0">
              <a:lnSpc>
                <a:spcPct val="115000"/>
              </a:lnSpc>
              <a:spcAft>
                <a:spcPts val="800"/>
              </a:spcAft>
              <a:buNone/>
            </a:pPr>
            <a:r>
              <a:rPr lang="en-US" kern="100" dirty="0">
                <a:latin typeface="Aptos" panose="020B0004020202020204" pitchFamily="34" charset="0"/>
                <a:ea typeface="Aptos" panose="020B0004020202020204" pitchFamily="34" charset="0"/>
                <a:cs typeface="Times New Roman" panose="02020603050405020304" pitchFamily="18" charset="0"/>
              </a:rPr>
              <a:t>This can create systemic risk where the same practices are widespread across the industry.</a:t>
            </a:r>
          </a:p>
          <a:p>
            <a:pPr marL="0" marR="0">
              <a:lnSpc>
                <a:spcPct val="115000"/>
              </a:lnSpc>
              <a:spcAft>
                <a:spcPts val="800"/>
              </a:spcAft>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33941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A4425-9D58-52C1-7C0C-262D447245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D4DF0B-05A0-72C9-9BDE-99DB811BB97B}"/>
              </a:ext>
            </a:extLst>
          </p:cNvPr>
          <p:cNvSpPr>
            <a:spLocks noGrp="1"/>
          </p:cNvSpPr>
          <p:nvPr>
            <p:ph type="title"/>
          </p:nvPr>
        </p:nvSpPr>
        <p:spPr/>
        <p:txBody>
          <a:bodyPr/>
          <a:lstStyle/>
          <a:p>
            <a:r>
              <a:rPr lang="en-US" dirty="0"/>
              <a:t>Retain Repurchase (Repo) Transactions</a:t>
            </a:r>
          </a:p>
        </p:txBody>
      </p:sp>
      <p:sp>
        <p:nvSpPr>
          <p:cNvPr id="4" name="TextBox 3">
            <a:extLst>
              <a:ext uri="{FF2B5EF4-FFF2-40B4-BE49-F238E27FC236}">
                <a16:creationId xmlns:a16="http://schemas.microsoft.com/office/drawing/2014/main" id="{63B9BA87-3C88-AD22-9F61-72DACB616DC0}"/>
              </a:ext>
            </a:extLst>
          </p:cNvPr>
          <p:cNvSpPr txBox="1"/>
          <p:nvPr/>
        </p:nvSpPr>
        <p:spPr>
          <a:xfrm>
            <a:off x="913356" y="1339319"/>
            <a:ext cx="10046918" cy="4514762"/>
          </a:xfrm>
          <a:prstGeom prst="rect">
            <a:avLst/>
          </a:prstGeom>
          <a:noFill/>
        </p:spPr>
        <p:txBody>
          <a:bodyPr wrap="square">
            <a:spAutoFit/>
          </a:bodyPr>
          <a:lstStyle/>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How Retail Repos Create Liquidity Squeeze Risk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Duration Mismatch:</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Securities dealers take in short-term funds from retail clients through repurchase agreements (repos) and invest these funds in longer-term assets, primarily Government of Jamaica (GOJ) and Bank of Jamaica (BOJ) securities.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Liquidity Risk:</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If clients need their funds back unexpectedly, or if the market conditions change, dealers may not be able to quickly sell their long-term securities to meet these demands, leading to a liquidity shortage.</a:t>
            </a: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Systemic Risk:</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A large-scale liquidity squeeze in the retail repo market can create systemic risk for the entire Jamaican financial system, as it could impact the ability of banks and other institutions to meet their obligations.</a:t>
            </a:r>
            <a:endParaRPr lang="en-US" dirty="0"/>
          </a:p>
        </p:txBody>
      </p:sp>
    </p:spTree>
    <p:extLst>
      <p:ext uri="{BB962C8B-B14F-4D97-AF65-F5344CB8AC3E}">
        <p14:creationId xmlns:p14="http://schemas.microsoft.com/office/powerpoint/2010/main" val="3739827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C4369-9993-9007-FC16-02287BB06C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057A4F-D114-F758-458B-342FC9522F47}"/>
              </a:ext>
            </a:extLst>
          </p:cNvPr>
          <p:cNvSpPr>
            <a:spLocks noGrp="1"/>
          </p:cNvSpPr>
          <p:nvPr>
            <p:ph type="title"/>
          </p:nvPr>
        </p:nvSpPr>
        <p:spPr/>
        <p:txBody>
          <a:bodyPr/>
          <a:lstStyle/>
          <a:p>
            <a:r>
              <a:rPr lang="en-US" dirty="0"/>
              <a:t>Retain Repurchase (Repo) Transactions</a:t>
            </a:r>
          </a:p>
        </p:txBody>
      </p:sp>
      <p:sp>
        <p:nvSpPr>
          <p:cNvPr id="4" name="TextBox 3">
            <a:extLst>
              <a:ext uri="{FF2B5EF4-FFF2-40B4-BE49-F238E27FC236}">
                <a16:creationId xmlns:a16="http://schemas.microsoft.com/office/drawing/2014/main" id="{C2BA1900-CB38-5DEE-CEAA-32337D3F23A9}"/>
              </a:ext>
            </a:extLst>
          </p:cNvPr>
          <p:cNvSpPr txBox="1"/>
          <p:nvPr/>
        </p:nvSpPr>
        <p:spPr>
          <a:xfrm>
            <a:off x="926926" y="1455362"/>
            <a:ext cx="10972800" cy="5038495"/>
          </a:xfrm>
          <a:prstGeom prst="rect">
            <a:avLst/>
          </a:prstGeom>
          <a:noFill/>
        </p:spPr>
        <p:txBody>
          <a:bodyPr wrap="square">
            <a:spAutoFit/>
          </a:bodyPr>
          <a:lstStyle/>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Regulatory and Central Bank Response</a:t>
            </a: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Retail Repo Mismatch Ratio (RRMR):</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FSC monitors and manages the risk arising from these duration and liquidity mismatches by issuing guidelines for the RRMR.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Emergency Liquidity Facility:</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Bank of Jamaica can activate its Emergency Liquidity Facility or other facilities to provide Jamaica Dollar liquidity to financial institutions experiencing shortages.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Central Bank Operations: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In times of tightening liquidity, the BoJ can also use instruments like the 14-day repo auction and reintroduce facilities for longer-term liquidity provision to support the market.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Purchasing GOJ Securities: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BoJ can purchase Government of Jamaica securities on the secondary market to inject liquidity into the financial system. </a:t>
            </a:r>
          </a:p>
        </p:txBody>
      </p:sp>
    </p:spTree>
    <p:extLst>
      <p:ext uri="{BB962C8B-B14F-4D97-AF65-F5344CB8AC3E}">
        <p14:creationId xmlns:p14="http://schemas.microsoft.com/office/powerpoint/2010/main" val="17693072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TotalTime>
  <Words>1114</Words>
  <Application>Microsoft Office PowerPoint</Application>
  <PresentationFormat>Widescreen</PresentationFormat>
  <Paragraphs>96</Paragraphs>
  <Slides>13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Aptos Display</vt:lpstr>
      <vt:lpstr>Arial</vt:lpstr>
      <vt:lpstr>Courier New</vt:lpstr>
      <vt:lpstr>Google Sans</vt:lpstr>
      <vt:lpstr>Symbol</vt:lpstr>
      <vt:lpstr>Office Theme</vt:lpstr>
      <vt:lpstr>PowerPoint Presentation</vt:lpstr>
      <vt:lpstr>Overview:  Retail Repos Stock Lending Margin Trading</vt:lpstr>
      <vt:lpstr>Retain Repurchase (Repo) Transactions</vt:lpstr>
      <vt:lpstr>Retain Repurchase (Repo) Transactions</vt:lpstr>
      <vt:lpstr>Financial Market Infrastructure (FMI) Entities and Account Structures</vt:lpstr>
      <vt:lpstr>Retain Repurchase (Repo) Transactions</vt:lpstr>
      <vt:lpstr>Retain Repurchase (Repo) Transactions</vt:lpstr>
      <vt:lpstr>Retain Repurchase (Repo) Transactions</vt:lpstr>
      <vt:lpstr>Retain Repurchase (Repo) Transactions</vt:lpstr>
      <vt:lpstr>Stock Lending</vt:lpstr>
      <vt:lpstr>Margin Trading</vt:lpstr>
      <vt:lpstr>Margin Trading</vt:lpstr>
      <vt:lpstr>Let’s Discuss!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Andy Gelinas</dc:creator>
  <cp:lastModifiedBy>Andy Gelinas</cp:lastModifiedBy>
  <cp:revision>2</cp:revision>
  <dcterms:created xsi:type="dcterms:W3CDTF">2025-10-03T12:35:49Z</dcterms:created>
  <dcterms:modified xsi:type="dcterms:W3CDTF">2025-10-03T13:14:08Z</dcterms:modified>
</cp:coreProperties>
</file>