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1" r:id="rId5"/>
    <p:sldId id="2582" r:id="rId6"/>
    <p:sldId id="2566" r:id="rId7"/>
    <p:sldId id="2568" r:id="rId8"/>
    <p:sldId id="2584" r:id="rId9"/>
    <p:sldId id="2569" r:id="rId10"/>
    <p:sldId id="2583" r:id="rId11"/>
    <p:sldId id="2585" r:id="rId12"/>
    <p:sldId id="2590" r:id="rId13"/>
    <p:sldId id="2594" r:id="rId14"/>
    <p:sldId id="2595" r:id="rId15"/>
    <p:sldId id="2596" r:id="rId16"/>
    <p:sldId id="2597" r:id="rId17"/>
    <p:sldId id="2598" r:id="rId18"/>
    <p:sldId id="2599" r:id="rId19"/>
    <p:sldId id="2588" r:id="rId20"/>
    <p:sldId id="2587" r:id="rId21"/>
    <p:sldId id="2593" r:id="rId22"/>
    <p:sldId id="2589" r:id="rId23"/>
    <p:sldId id="2591" r:id="rId24"/>
    <p:sldId id="2565" r:id="rId25"/>
    <p:sldId id="25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actical Guidance for Conducting Supervisory Examinations of Member Brokers in Jamaica" id="{67CB534A-E516-4018-A08E-739B662D399B}">
          <p14:sldIdLst>
            <p14:sldId id="2561"/>
            <p14:sldId id="2582"/>
            <p14:sldId id="2566"/>
            <p14:sldId id="2568"/>
            <p14:sldId id="2584"/>
            <p14:sldId id="2569"/>
            <p14:sldId id="2583"/>
            <p14:sldId id="2585"/>
            <p14:sldId id="2590"/>
            <p14:sldId id="2594"/>
            <p14:sldId id="2595"/>
            <p14:sldId id="2596"/>
            <p14:sldId id="2597"/>
            <p14:sldId id="2598"/>
            <p14:sldId id="2599"/>
            <p14:sldId id="2588"/>
            <p14:sldId id="2587"/>
            <p14:sldId id="2593"/>
            <p14:sldId id="2589"/>
            <p14:sldId id="2591"/>
            <p14:sldId id="2565"/>
            <p14:sldId id="25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B5B1C-8D9D-44F1-8D6A-E30F8A1787CF}" v="8451" dt="2025-10-02T16:12:04.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image" Target="../media/image4.jpeg"/></Relationships>
</file>

<file path=ppt/diagrams/_rels/data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image" Target="../media/image10.jpeg"/></Relationships>
</file>

<file path=ppt/diagrams/_rels/data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image" Target="../media/image4.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image" Target="../media/image10.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EEF3C-1DB6-4F84-93F1-66041F52393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C04FACA0-C969-42F0-B5D0-3FF620A6E936}">
      <dgm:prSet/>
      <dgm:spPr/>
      <dgm:t>
        <a:bodyPr/>
        <a:lstStyle/>
        <a:p>
          <a:pPr>
            <a:lnSpc>
              <a:spcPct val="100000"/>
            </a:lnSpc>
            <a:defRPr b="1"/>
          </a:pPr>
          <a:r>
            <a:rPr lang="en-US" dirty="0"/>
            <a:t>Capital Adequacy Ratio</a:t>
          </a:r>
        </a:p>
      </dgm:t>
    </dgm:pt>
    <dgm:pt modelId="{4C9E9347-972B-4F43-895D-B1B75D28B7E7}" type="parTrans" cxnId="{3828EB5C-BA45-4955-8BF4-786FA43D91EC}">
      <dgm:prSet/>
      <dgm:spPr/>
      <dgm:t>
        <a:bodyPr/>
        <a:lstStyle/>
        <a:p>
          <a:endParaRPr lang="en-US"/>
        </a:p>
      </dgm:t>
    </dgm:pt>
    <dgm:pt modelId="{A1F6A793-FFFA-4BC6-AD58-F4A89AF88EE0}" type="sibTrans" cxnId="{3828EB5C-BA45-4955-8BF4-786FA43D91EC}">
      <dgm:prSet/>
      <dgm:spPr/>
      <dgm:t>
        <a:bodyPr/>
        <a:lstStyle/>
        <a:p>
          <a:pPr>
            <a:lnSpc>
              <a:spcPct val="100000"/>
            </a:lnSpc>
            <a:defRPr b="1"/>
          </a:pPr>
          <a:endParaRPr lang="en-US"/>
        </a:p>
      </dgm:t>
    </dgm:pt>
    <dgm:pt modelId="{61D37870-7854-4862-ADAC-27A92F19D0C4}">
      <dgm:prSet/>
      <dgm:spPr/>
      <dgm:t>
        <a:bodyPr/>
        <a:lstStyle/>
        <a:p>
          <a:pPr>
            <a:lnSpc>
              <a:spcPct val="100000"/>
            </a:lnSpc>
          </a:pPr>
          <a:r>
            <a:rPr lang="en-US" dirty="0"/>
            <a:t>Tier 1 capital (high-quality, highly liquid and permanent capital base to support the firm’s operations and meet its obligations to clients) vs, risk-based assets and risk exposures</a:t>
          </a:r>
        </a:p>
      </dgm:t>
    </dgm:pt>
    <dgm:pt modelId="{53843FBE-881B-49E7-99AC-07F93DC3F455}" type="parTrans" cxnId="{CC1DEEE1-C19B-4E01-BDEA-79F1DA93ACA8}">
      <dgm:prSet/>
      <dgm:spPr/>
      <dgm:t>
        <a:bodyPr/>
        <a:lstStyle/>
        <a:p>
          <a:endParaRPr lang="en-US"/>
        </a:p>
      </dgm:t>
    </dgm:pt>
    <dgm:pt modelId="{48805DC9-C91D-426A-B431-3F5FD2BA95D9}" type="sibTrans" cxnId="{CC1DEEE1-C19B-4E01-BDEA-79F1DA93ACA8}">
      <dgm:prSet/>
      <dgm:spPr/>
      <dgm:t>
        <a:bodyPr/>
        <a:lstStyle/>
        <a:p>
          <a:endParaRPr lang="en-US"/>
        </a:p>
      </dgm:t>
    </dgm:pt>
    <dgm:pt modelId="{167087F7-F54A-4856-8E37-FFB3C76D9FA7}">
      <dgm:prSet/>
      <dgm:spPr/>
      <dgm:t>
        <a:bodyPr/>
        <a:lstStyle/>
        <a:p>
          <a:pPr>
            <a:lnSpc>
              <a:spcPct val="100000"/>
            </a:lnSpc>
            <a:defRPr b="1"/>
          </a:pPr>
          <a:r>
            <a:rPr lang="en-US" dirty="0"/>
            <a:t>Net Free Capital</a:t>
          </a:r>
        </a:p>
      </dgm:t>
    </dgm:pt>
    <dgm:pt modelId="{E9610E53-059F-44C9-A584-EF6EDDA24BDA}" type="parTrans" cxnId="{043A306F-40BE-4B6D-AA59-63653E8806CB}">
      <dgm:prSet/>
      <dgm:spPr/>
      <dgm:t>
        <a:bodyPr/>
        <a:lstStyle/>
        <a:p>
          <a:endParaRPr lang="en-US"/>
        </a:p>
      </dgm:t>
    </dgm:pt>
    <dgm:pt modelId="{1BCBA046-A9A2-43B2-B256-098DD87F8724}" type="sibTrans" cxnId="{043A306F-40BE-4B6D-AA59-63653E8806CB}">
      <dgm:prSet/>
      <dgm:spPr/>
      <dgm:t>
        <a:bodyPr/>
        <a:lstStyle/>
        <a:p>
          <a:pPr>
            <a:lnSpc>
              <a:spcPct val="100000"/>
            </a:lnSpc>
            <a:defRPr b="1"/>
          </a:pPr>
          <a:endParaRPr lang="en-US"/>
        </a:p>
      </dgm:t>
    </dgm:pt>
    <dgm:pt modelId="{63EC8993-FB1D-4712-935C-A0E87E2EC2D1}">
      <dgm:prSet/>
      <dgm:spPr/>
      <dgm:t>
        <a:bodyPr/>
        <a:lstStyle/>
        <a:p>
          <a:pPr>
            <a:lnSpc>
              <a:spcPct val="100000"/>
            </a:lnSpc>
          </a:pPr>
          <a:r>
            <a:rPr lang="en-US" dirty="0"/>
            <a:t>The amount of unencumbered capital readily available to absorb losses and meet obligations; a more direct measure of liquid, available capital for daily operations</a:t>
          </a:r>
        </a:p>
      </dgm:t>
    </dgm:pt>
    <dgm:pt modelId="{3D375AFC-9037-4047-ADD9-FBE683F78744}" type="parTrans" cxnId="{AC035E6D-467D-4AAD-9F77-6F9DE3371997}">
      <dgm:prSet/>
      <dgm:spPr/>
      <dgm:t>
        <a:bodyPr/>
        <a:lstStyle/>
        <a:p>
          <a:endParaRPr lang="en-US"/>
        </a:p>
      </dgm:t>
    </dgm:pt>
    <dgm:pt modelId="{B0F0F28B-5E10-40C5-8E2D-05407B3B45EF}" type="sibTrans" cxnId="{AC035E6D-467D-4AAD-9F77-6F9DE3371997}">
      <dgm:prSet/>
      <dgm:spPr/>
      <dgm:t>
        <a:bodyPr/>
        <a:lstStyle/>
        <a:p>
          <a:endParaRPr lang="en-US"/>
        </a:p>
      </dgm:t>
    </dgm:pt>
    <dgm:pt modelId="{E52C26A9-F38F-4159-BDF0-2A5A3050EABD}">
      <dgm:prSet/>
      <dgm:spPr/>
      <dgm:t>
        <a:bodyPr/>
        <a:lstStyle/>
        <a:p>
          <a:pPr>
            <a:lnSpc>
              <a:spcPct val="100000"/>
            </a:lnSpc>
            <a:defRPr b="1"/>
          </a:pPr>
          <a:r>
            <a:rPr lang="en-US" dirty="0"/>
            <a:t>Segregation and Safekeeping of Customer Assets</a:t>
          </a:r>
        </a:p>
      </dgm:t>
    </dgm:pt>
    <dgm:pt modelId="{BB143535-9615-4C71-986B-53EA1BCC52EC}" type="parTrans" cxnId="{7F6B8FF6-E306-47BC-8CD8-3AE028200198}">
      <dgm:prSet/>
      <dgm:spPr/>
      <dgm:t>
        <a:bodyPr/>
        <a:lstStyle/>
        <a:p>
          <a:endParaRPr lang="en-US"/>
        </a:p>
      </dgm:t>
    </dgm:pt>
    <dgm:pt modelId="{E3848FE7-F1C5-4F66-A9B2-381760817A3A}" type="sibTrans" cxnId="{7F6B8FF6-E306-47BC-8CD8-3AE028200198}">
      <dgm:prSet/>
      <dgm:spPr/>
      <dgm:t>
        <a:bodyPr/>
        <a:lstStyle/>
        <a:p>
          <a:endParaRPr lang="en-US"/>
        </a:p>
      </dgm:t>
    </dgm:pt>
    <dgm:pt modelId="{6446B689-BA9B-4BBB-A0A6-27F2844AEDAE}">
      <dgm:prSet/>
      <dgm:spPr/>
      <dgm:t>
        <a:bodyPr/>
        <a:lstStyle/>
        <a:p>
          <a:pPr>
            <a:lnSpc>
              <a:spcPct val="100000"/>
            </a:lnSpc>
            <a:buFont typeface="Arial" panose="020B0604020202020204" pitchFamily="34" charset="0"/>
            <a:buChar char="•"/>
          </a:pPr>
          <a:r>
            <a:rPr lang="en-US" dirty="0"/>
            <a:t>- Individual accounts established at JCSD f/b/o each customer</a:t>
          </a:r>
        </a:p>
        <a:p>
          <a:pPr>
            <a:lnSpc>
              <a:spcPct val="100000"/>
            </a:lnSpc>
            <a:buFont typeface="Arial" panose="020B0604020202020204" pitchFamily="34" charset="0"/>
            <a:buChar char="•"/>
          </a:pPr>
          <a:r>
            <a:rPr lang="en-US" dirty="0"/>
            <a:t>- Omnibus accounts established at JCSD f/b/o customers</a:t>
          </a:r>
        </a:p>
        <a:p>
          <a:pPr>
            <a:lnSpc>
              <a:spcPct val="100000"/>
            </a:lnSpc>
            <a:buFont typeface="Arial" panose="020B0604020202020204" pitchFamily="34" charset="0"/>
            <a:buChar char="•"/>
          </a:pPr>
          <a:r>
            <a:rPr lang="en-US" dirty="0"/>
            <a:t>- In the case of reverse repos, also account(s) set up with JCSD Trustee Services Limited ()</a:t>
          </a:r>
        </a:p>
        <a:p>
          <a:pPr>
            <a:lnSpc>
              <a:spcPct val="100000"/>
            </a:lnSpc>
            <a:buFont typeface="Arial" panose="020B0604020202020204" pitchFamily="34" charset="0"/>
            <a:buChar char="•"/>
          </a:pPr>
          <a:endParaRPr lang="en-US" dirty="0"/>
        </a:p>
      </dgm:t>
    </dgm:pt>
    <dgm:pt modelId="{1F81EDD2-D234-47E8-9F48-E454F1972121}" type="parTrans" cxnId="{6AD3756B-D1CB-4432-B2AB-27C1A8C816A2}">
      <dgm:prSet/>
      <dgm:spPr/>
      <dgm:t>
        <a:bodyPr/>
        <a:lstStyle/>
        <a:p>
          <a:endParaRPr lang="en-US"/>
        </a:p>
      </dgm:t>
    </dgm:pt>
    <dgm:pt modelId="{16B6163B-A072-46CE-8F9C-F00FC59562D5}" type="sibTrans" cxnId="{6AD3756B-D1CB-4432-B2AB-27C1A8C816A2}">
      <dgm:prSet/>
      <dgm:spPr/>
      <dgm:t>
        <a:bodyPr/>
        <a:lstStyle/>
        <a:p>
          <a:endParaRPr lang="en-US"/>
        </a:p>
      </dgm:t>
    </dgm:pt>
    <dgm:pt modelId="{2A14267F-00D7-478D-8755-6ECE38AAD190}" type="pres">
      <dgm:prSet presAssocID="{976EEF3C-1DB6-4F84-93F1-66041F52393F}" presName="Root" presStyleCnt="0">
        <dgm:presLayoutVars>
          <dgm:dir/>
          <dgm:resizeHandles val="exact"/>
        </dgm:presLayoutVars>
      </dgm:prSet>
      <dgm:spPr/>
    </dgm:pt>
    <dgm:pt modelId="{7C985B74-EE70-4D76-A591-F6ABAAD83CD8}" type="pres">
      <dgm:prSet presAssocID="{C04FACA0-C969-42F0-B5D0-3FF620A6E936}" presName="Composite" presStyleCnt="0"/>
      <dgm:spPr/>
    </dgm:pt>
    <dgm:pt modelId="{B2F88774-ED1A-49C0-8502-90282F8F3C4D}" type="pres">
      <dgm:prSet presAssocID="{C04FACA0-C969-42F0-B5D0-3FF620A6E93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dgm:spPr>
      <dgm:extLst>
        <a:ext uri="{E40237B7-FDA0-4F09-8148-C483321AD2D9}">
          <dgm14:cNvPr xmlns:dgm14="http://schemas.microsoft.com/office/drawing/2010/diagram" id="0" name="" descr="Businessman at work"/>
        </a:ext>
      </dgm:extLst>
    </dgm:pt>
    <dgm:pt modelId="{A95EDB50-0B9E-4F38-8476-13AB9533D20B}" type="pres">
      <dgm:prSet presAssocID="{C04FACA0-C969-42F0-B5D0-3FF620A6E936}" presName="Subtitle" presStyleLbl="revTx" presStyleIdx="0" presStyleCnt="6">
        <dgm:presLayoutVars>
          <dgm:chMax val="0"/>
          <dgm:bulletEnabled/>
        </dgm:presLayoutVars>
      </dgm:prSet>
      <dgm:spPr/>
    </dgm:pt>
    <dgm:pt modelId="{98DC042B-17EE-4DD8-BA7D-107A90911A8D}" type="pres">
      <dgm:prSet presAssocID="{C04FACA0-C969-42F0-B5D0-3FF620A6E936}" presName="Description" presStyleLbl="revTx" presStyleIdx="1" presStyleCnt="6">
        <dgm:presLayoutVars>
          <dgm:bulletEnabled/>
        </dgm:presLayoutVars>
      </dgm:prSet>
      <dgm:spPr/>
    </dgm:pt>
    <dgm:pt modelId="{847D555F-6AA9-461F-874D-52A1D24CA0EB}" type="pres">
      <dgm:prSet presAssocID="{A1F6A793-FFFA-4BC6-AD58-F4A89AF88EE0}" presName="sibTrans" presStyleLbl="sibTrans2D1" presStyleIdx="0" presStyleCnt="0"/>
      <dgm:spPr/>
    </dgm:pt>
    <dgm:pt modelId="{89406572-373F-42B4-B13F-AAB0AEA56F84}" type="pres">
      <dgm:prSet presAssocID="{167087F7-F54A-4856-8E37-FFB3C76D9FA7}" presName="Composite" presStyleCnt="0"/>
      <dgm:spPr/>
    </dgm:pt>
    <dgm:pt modelId="{ADCBEFF9-1094-4FF5-B819-452FD33BF126}" type="pres">
      <dgm:prSet presAssocID="{167087F7-F54A-4856-8E37-FFB3C76D9FA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858" r="26390" b="-2"/>
          <a:stretch/>
        </a:blipFill>
      </dgm:spPr>
      <dgm:extLst>
        <a:ext uri="{E40237B7-FDA0-4F09-8148-C483321AD2D9}">
          <dgm14:cNvPr xmlns:dgm14="http://schemas.microsoft.com/office/drawing/2010/diagram" id="0" name="" descr="Workplace with glasses, pen, contract and financial report"/>
        </a:ext>
      </dgm:extLst>
    </dgm:pt>
    <dgm:pt modelId="{84EFFC33-11F1-435F-AFEF-8D89D1BF1336}" type="pres">
      <dgm:prSet presAssocID="{167087F7-F54A-4856-8E37-FFB3C76D9FA7}" presName="Subtitle" presStyleLbl="revTx" presStyleIdx="2" presStyleCnt="6">
        <dgm:presLayoutVars>
          <dgm:chMax val="0"/>
          <dgm:bulletEnabled/>
        </dgm:presLayoutVars>
      </dgm:prSet>
      <dgm:spPr/>
    </dgm:pt>
    <dgm:pt modelId="{B449CCC8-AB79-4D4A-9B26-AEADCD1F65B2}" type="pres">
      <dgm:prSet presAssocID="{167087F7-F54A-4856-8E37-FFB3C76D9FA7}" presName="Description" presStyleLbl="revTx" presStyleIdx="3" presStyleCnt="6">
        <dgm:presLayoutVars>
          <dgm:bulletEnabled/>
        </dgm:presLayoutVars>
      </dgm:prSet>
      <dgm:spPr/>
    </dgm:pt>
    <dgm:pt modelId="{3E9B47F2-323C-488F-B90E-AD4C148853F4}" type="pres">
      <dgm:prSet presAssocID="{1BCBA046-A9A2-43B2-B256-098DD87F8724}" presName="sibTrans" presStyleLbl="sibTrans2D1" presStyleIdx="0" presStyleCnt="0"/>
      <dgm:spPr/>
    </dgm:pt>
    <dgm:pt modelId="{666A57F6-6EDD-4B48-B316-4FCF4331DFA5}" type="pres">
      <dgm:prSet presAssocID="{E52C26A9-F38F-4159-BDF0-2A5A3050EABD}" presName="Composite" presStyleCnt="0"/>
      <dgm:spPr/>
    </dgm:pt>
    <dgm:pt modelId="{AABF7A89-3FF2-452E-BF97-81BA1D664772}" type="pres">
      <dgm:prSet presAssocID="{E52C26A9-F38F-4159-BDF0-2A5A3050EAB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 r="-1"/>
          <a:stretch/>
        </a:blipFill>
      </dgm:spPr>
      <dgm:extLst>
        <a:ext uri="{E40237B7-FDA0-4F09-8148-C483321AD2D9}">
          <dgm14:cNvPr xmlns:dgm14="http://schemas.microsoft.com/office/drawing/2010/diagram" id="0" name="" descr="http://teekid.com/istockphoto/banner/banner3.jpg"/>
        </a:ext>
      </dgm:extLst>
    </dgm:pt>
    <dgm:pt modelId="{89C7128A-5B95-4392-9D90-E168362C5DC7}" type="pres">
      <dgm:prSet presAssocID="{E52C26A9-F38F-4159-BDF0-2A5A3050EABD}" presName="Subtitle" presStyleLbl="revTx" presStyleIdx="4" presStyleCnt="6">
        <dgm:presLayoutVars>
          <dgm:chMax val="0"/>
          <dgm:bulletEnabled/>
        </dgm:presLayoutVars>
      </dgm:prSet>
      <dgm:spPr/>
    </dgm:pt>
    <dgm:pt modelId="{8D27725F-5370-4FB5-AA6C-2AE33052F08A}" type="pres">
      <dgm:prSet presAssocID="{E52C26A9-F38F-4159-BDF0-2A5A3050EABD}" presName="Description" presStyleLbl="revTx" presStyleIdx="5" presStyleCnt="6" custLinFactNeighborX="206">
        <dgm:presLayoutVars>
          <dgm:bulletEnabled/>
        </dgm:presLayoutVars>
      </dgm:prSet>
      <dgm:spPr/>
    </dgm:pt>
  </dgm:ptLst>
  <dgm:cxnLst>
    <dgm:cxn modelId="{6BD8240C-117F-4B8D-B041-E77427E24E46}" type="presOf" srcId="{A1F6A793-FFFA-4BC6-AD58-F4A89AF88EE0}" destId="{847D555F-6AA9-461F-874D-52A1D24CA0EB}" srcOrd="0" destOrd="0" presId="urn:microsoft.com/office/officeart/2024/3/layout/verticalVisualTextBlock1"/>
    <dgm:cxn modelId="{3828EB5C-BA45-4955-8BF4-786FA43D91EC}" srcId="{976EEF3C-1DB6-4F84-93F1-66041F52393F}" destId="{C04FACA0-C969-42F0-B5D0-3FF620A6E936}" srcOrd="0" destOrd="0" parTransId="{4C9E9347-972B-4F43-895D-B1B75D28B7E7}" sibTransId="{A1F6A793-FFFA-4BC6-AD58-F4A89AF88EE0}"/>
    <dgm:cxn modelId="{6AD3756B-D1CB-4432-B2AB-27C1A8C816A2}" srcId="{E52C26A9-F38F-4159-BDF0-2A5A3050EABD}" destId="{6446B689-BA9B-4BBB-A0A6-27F2844AEDAE}" srcOrd="0" destOrd="0" parTransId="{1F81EDD2-D234-47E8-9F48-E454F1972121}" sibTransId="{16B6163B-A072-46CE-8F9C-F00FC59562D5}"/>
    <dgm:cxn modelId="{5F8D9A4B-3EF9-42DE-AD5C-29FABEB35AA2}" type="presOf" srcId="{976EEF3C-1DB6-4F84-93F1-66041F52393F}" destId="{2A14267F-00D7-478D-8755-6ECE38AAD190}" srcOrd="0" destOrd="0" presId="urn:microsoft.com/office/officeart/2024/3/layout/verticalVisualTextBlock1"/>
    <dgm:cxn modelId="{AC035E6D-467D-4AAD-9F77-6F9DE3371997}" srcId="{167087F7-F54A-4856-8E37-FFB3C76D9FA7}" destId="{63EC8993-FB1D-4712-935C-A0E87E2EC2D1}" srcOrd="0" destOrd="0" parTransId="{3D375AFC-9037-4047-ADD9-FBE683F78744}" sibTransId="{B0F0F28B-5E10-40C5-8E2D-05407B3B45EF}"/>
    <dgm:cxn modelId="{043A306F-40BE-4B6D-AA59-63653E8806CB}" srcId="{976EEF3C-1DB6-4F84-93F1-66041F52393F}" destId="{167087F7-F54A-4856-8E37-FFB3C76D9FA7}" srcOrd="1" destOrd="0" parTransId="{E9610E53-059F-44C9-A584-EF6EDDA24BDA}" sibTransId="{1BCBA046-A9A2-43B2-B256-098DD87F8724}"/>
    <dgm:cxn modelId="{DD8E1D72-85AF-4F6A-9822-00BCF3EC3E04}" type="presOf" srcId="{63EC8993-FB1D-4712-935C-A0E87E2EC2D1}" destId="{B449CCC8-AB79-4D4A-9B26-AEADCD1F65B2}" srcOrd="0" destOrd="0" presId="urn:microsoft.com/office/officeart/2024/3/layout/verticalVisualTextBlock1"/>
    <dgm:cxn modelId="{472D2A56-90F5-4C93-B782-901F0A90DEE2}" type="presOf" srcId="{6446B689-BA9B-4BBB-A0A6-27F2844AEDAE}" destId="{8D27725F-5370-4FB5-AA6C-2AE33052F08A}" srcOrd="0" destOrd="0" presId="urn:microsoft.com/office/officeart/2024/3/layout/verticalVisualTextBlock1"/>
    <dgm:cxn modelId="{D85C8876-9615-41F3-A4FE-50BEB7F1B836}" type="presOf" srcId="{61D37870-7854-4862-ADAC-27A92F19D0C4}" destId="{98DC042B-17EE-4DD8-BA7D-107A90911A8D}" srcOrd="0" destOrd="0" presId="urn:microsoft.com/office/officeart/2024/3/layout/verticalVisualTextBlock1"/>
    <dgm:cxn modelId="{5328D179-A0FE-4436-B2ED-2299290728D9}" type="presOf" srcId="{C04FACA0-C969-42F0-B5D0-3FF620A6E936}" destId="{A95EDB50-0B9E-4F38-8476-13AB9533D20B}" srcOrd="0" destOrd="0" presId="urn:microsoft.com/office/officeart/2024/3/layout/verticalVisualTextBlock1"/>
    <dgm:cxn modelId="{2204C597-2EB4-46B5-A6D6-398EE307FF20}" type="presOf" srcId="{E52C26A9-F38F-4159-BDF0-2A5A3050EABD}" destId="{89C7128A-5B95-4392-9D90-E168362C5DC7}" srcOrd="0" destOrd="0" presId="urn:microsoft.com/office/officeart/2024/3/layout/verticalVisualTextBlock1"/>
    <dgm:cxn modelId="{279867A9-416E-4B51-A9DF-5A2A6D07619F}" type="presOf" srcId="{167087F7-F54A-4856-8E37-FFB3C76D9FA7}" destId="{84EFFC33-11F1-435F-AFEF-8D89D1BF1336}" srcOrd="0" destOrd="0" presId="urn:microsoft.com/office/officeart/2024/3/layout/verticalVisualTextBlock1"/>
    <dgm:cxn modelId="{06DB07BC-8297-4C2F-9F96-0058EBFEEF5E}" type="presOf" srcId="{1BCBA046-A9A2-43B2-B256-098DD87F8724}" destId="{3E9B47F2-323C-488F-B90E-AD4C148853F4}" srcOrd="0" destOrd="0" presId="urn:microsoft.com/office/officeart/2024/3/layout/verticalVisualTextBlock1"/>
    <dgm:cxn modelId="{CC1DEEE1-C19B-4E01-BDEA-79F1DA93ACA8}" srcId="{C04FACA0-C969-42F0-B5D0-3FF620A6E936}" destId="{61D37870-7854-4862-ADAC-27A92F19D0C4}" srcOrd="0" destOrd="0" parTransId="{53843FBE-881B-49E7-99AC-07F93DC3F455}" sibTransId="{48805DC9-C91D-426A-B431-3F5FD2BA95D9}"/>
    <dgm:cxn modelId="{7F6B8FF6-E306-47BC-8CD8-3AE028200198}" srcId="{976EEF3C-1DB6-4F84-93F1-66041F52393F}" destId="{E52C26A9-F38F-4159-BDF0-2A5A3050EABD}" srcOrd="2" destOrd="0" parTransId="{BB143535-9615-4C71-986B-53EA1BCC52EC}" sibTransId="{E3848FE7-F1C5-4F66-A9B2-381760817A3A}"/>
    <dgm:cxn modelId="{3A0EC0F8-6774-4C3E-8CFC-897EC3B8AB74}" type="presParOf" srcId="{2A14267F-00D7-478D-8755-6ECE38AAD190}" destId="{7C985B74-EE70-4D76-A591-F6ABAAD83CD8}" srcOrd="0" destOrd="0" presId="urn:microsoft.com/office/officeart/2024/3/layout/verticalVisualTextBlock1"/>
    <dgm:cxn modelId="{B4DDD799-885F-4076-8B3D-3B0CC31E1653}" type="presParOf" srcId="{7C985B74-EE70-4D76-A591-F6ABAAD83CD8}" destId="{B2F88774-ED1A-49C0-8502-90282F8F3C4D}" srcOrd="0" destOrd="0" presId="urn:microsoft.com/office/officeart/2024/3/layout/verticalVisualTextBlock1"/>
    <dgm:cxn modelId="{149485CC-2303-4E64-A5CB-EB09288D11A4}" type="presParOf" srcId="{7C985B74-EE70-4D76-A591-F6ABAAD83CD8}" destId="{A95EDB50-0B9E-4F38-8476-13AB9533D20B}" srcOrd="1" destOrd="0" presId="urn:microsoft.com/office/officeart/2024/3/layout/verticalVisualTextBlock1"/>
    <dgm:cxn modelId="{AD762FB8-6D63-4748-BF7E-A176422B94EB}" type="presParOf" srcId="{7C985B74-EE70-4D76-A591-F6ABAAD83CD8}" destId="{98DC042B-17EE-4DD8-BA7D-107A90911A8D}" srcOrd="2" destOrd="0" presId="urn:microsoft.com/office/officeart/2024/3/layout/verticalVisualTextBlock1"/>
    <dgm:cxn modelId="{E2AFF406-11CD-49F4-95E6-E19BF78F069F}" type="presParOf" srcId="{2A14267F-00D7-478D-8755-6ECE38AAD190}" destId="{847D555F-6AA9-461F-874D-52A1D24CA0EB}" srcOrd="1" destOrd="0" presId="urn:microsoft.com/office/officeart/2024/3/layout/verticalVisualTextBlock1"/>
    <dgm:cxn modelId="{11EE31C6-0EAF-4EB7-9BAF-6A62CF9BF7ED}" type="presParOf" srcId="{2A14267F-00D7-478D-8755-6ECE38AAD190}" destId="{89406572-373F-42B4-B13F-AAB0AEA56F84}" srcOrd="2" destOrd="0" presId="urn:microsoft.com/office/officeart/2024/3/layout/verticalVisualTextBlock1"/>
    <dgm:cxn modelId="{BFC1C75D-7171-4F16-9C37-705F66373DBC}" type="presParOf" srcId="{89406572-373F-42B4-B13F-AAB0AEA56F84}" destId="{ADCBEFF9-1094-4FF5-B819-452FD33BF126}" srcOrd="0" destOrd="0" presId="urn:microsoft.com/office/officeart/2024/3/layout/verticalVisualTextBlock1"/>
    <dgm:cxn modelId="{DA6900A5-F4A5-4852-8CBF-A25068649AFE}" type="presParOf" srcId="{89406572-373F-42B4-B13F-AAB0AEA56F84}" destId="{84EFFC33-11F1-435F-AFEF-8D89D1BF1336}" srcOrd="1" destOrd="0" presId="urn:microsoft.com/office/officeart/2024/3/layout/verticalVisualTextBlock1"/>
    <dgm:cxn modelId="{DCD7530D-7403-499E-B591-266E473AAEF2}" type="presParOf" srcId="{89406572-373F-42B4-B13F-AAB0AEA56F84}" destId="{B449CCC8-AB79-4D4A-9B26-AEADCD1F65B2}" srcOrd="2" destOrd="0" presId="urn:microsoft.com/office/officeart/2024/3/layout/verticalVisualTextBlock1"/>
    <dgm:cxn modelId="{8BEFBADF-1B5E-45B0-B368-AD524F0D4BD0}" type="presParOf" srcId="{2A14267F-00D7-478D-8755-6ECE38AAD190}" destId="{3E9B47F2-323C-488F-B90E-AD4C148853F4}" srcOrd="3" destOrd="0" presId="urn:microsoft.com/office/officeart/2024/3/layout/verticalVisualTextBlock1"/>
    <dgm:cxn modelId="{C4E296C7-0169-4A48-8195-C234308C1551}" type="presParOf" srcId="{2A14267F-00D7-478D-8755-6ECE38AAD190}" destId="{666A57F6-6EDD-4B48-B316-4FCF4331DFA5}" srcOrd="4" destOrd="0" presId="urn:microsoft.com/office/officeart/2024/3/layout/verticalVisualTextBlock1"/>
    <dgm:cxn modelId="{03D871E0-0F3A-4902-9E93-B82C2AF8B113}" type="presParOf" srcId="{666A57F6-6EDD-4B48-B316-4FCF4331DFA5}" destId="{AABF7A89-3FF2-452E-BF97-81BA1D664772}" srcOrd="0" destOrd="0" presId="urn:microsoft.com/office/officeart/2024/3/layout/verticalVisualTextBlock1"/>
    <dgm:cxn modelId="{B4DE55D6-F5C1-4886-B214-78F8AA6957A6}" type="presParOf" srcId="{666A57F6-6EDD-4B48-B316-4FCF4331DFA5}" destId="{89C7128A-5B95-4392-9D90-E168362C5DC7}" srcOrd="1" destOrd="0" presId="urn:microsoft.com/office/officeart/2024/3/layout/verticalVisualTextBlock1"/>
    <dgm:cxn modelId="{D9853613-C9D8-4FA2-81E6-AE7658BF6034}" type="presParOf" srcId="{666A57F6-6EDD-4B48-B316-4FCF4331DFA5}" destId="{8D27725F-5370-4FB5-AA6C-2AE33052F08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318AC0-AA3A-4EE9-96CE-B274A59338D4}"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9ABC609E-CE69-461B-9374-1FF7A2D785F2}">
      <dgm:prSet/>
      <dgm:spPr/>
      <dgm:t>
        <a:bodyPr/>
        <a:lstStyle/>
        <a:p>
          <a:pPr>
            <a:lnSpc>
              <a:spcPct val="100000"/>
            </a:lnSpc>
            <a:defRPr b="1"/>
          </a:pPr>
          <a:r>
            <a:rPr lang="en-US" dirty="0"/>
            <a:t>What is the size and type of firm?</a:t>
          </a:r>
        </a:p>
      </dgm:t>
    </dgm:pt>
    <dgm:pt modelId="{F82035F9-E13B-41D8-98C9-9D7FDC6FE1A3}" type="parTrans" cxnId="{022865DE-8830-4864-99C6-AB82B0956126}">
      <dgm:prSet/>
      <dgm:spPr/>
      <dgm:t>
        <a:bodyPr/>
        <a:lstStyle/>
        <a:p>
          <a:endParaRPr lang="en-US"/>
        </a:p>
      </dgm:t>
    </dgm:pt>
    <dgm:pt modelId="{87D3E511-CE21-44B4-A46F-148106C4A7FB}" type="sibTrans" cxnId="{022865DE-8830-4864-99C6-AB82B0956126}">
      <dgm:prSet/>
      <dgm:spPr/>
      <dgm:t>
        <a:bodyPr/>
        <a:lstStyle/>
        <a:p>
          <a:pPr>
            <a:lnSpc>
              <a:spcPct val="100000"/>
            </a:lnSpc>
            <a:defRPr b="1"/>
          </a:pPr>
          <a:endParaRPr lang="en-US"/>
        </a:p>
      </dgm:t>
    </dgm:pt>
    <dgm:pt modelId="{386C20B2-DDF4-4B1C-ACE3-745820B26352}">
      <dgm:prSet/>
      <dgm:spPr/>
      <dgm:t>
        <a:bodyPr/>
        <a:lstStyle/>
        <a:p>
          <a:pPr>
            <a:lnSpc>
              <a:spcPct val="100000"/>
            </a:lnSpc>
            <a:buNone/>
          </a:pPr>
          <a:r>
            <a:rPr lang="en-US" dirty="0"/>
            <a:t>For example:</a:t>
          </a:r>
        </a:p>
        <a:p>
          <a:pPr>
            <a:lnSpc>
              <a:spcPct val="100000"/>
            </a:lnSpc>
            <a:buFont typeface="Arial" panose="020B0604020202020204" pitchFamily="34" charset="0"/>
            <a:buChar char="•"/>
          </a:pPr>
          <a:r>
            <a:rPr lang="en-US" dirty="0"/>
            <a:t>- Size by capital, number of customers, value of trades, volume of trades;</a:t>
          </a:r>
        </a:p>
        <a:p>
          <a:pPr>
            <a:lnSpc>
              <a:spcPct val="100000"/>
            </a:lnSpc>
            <a:buNone/>
          </a:pPr>
          <a:r>
            <a:rPr lang="en-US" dirty="0"/>
            <a:t>- Type by proprietary trading versus customer trading, carrying of customer accounts versus execution only, bank-affiliated or stand-alone</a:t>
          </a:r>
        </a:p>
      </dgm:t>
    </dgm:pt>
    <dgm:pt modelId="{0DEDF1B7-0A39-47CF-8E38-7941B49B3439}" type="parTrans" cxnId="{EE84422E-F6C2-4D50-842C-D873561130D7}">
      <dgm:prSet/>
      <dgm:spPr/>
      <dgm:t>
        <a:bodyPr/>
        <a:lstStyle/>
        <a:p>
          <a:endParaRPr lang="en-US"/>
        </a:p>
      </dgm:t>
    </dgm:pt>
    <dgm:pt modelId="{C629D6D5-DBBA-475A-90FC-91BF08DE7E24}" type="sibTrans" cxnId="{EE84422E-F6C2-4D50-842C-D873561130D7}">
      <dgm:prSet/>
      <dgm:spPr/>
      <dgm:t>
        <a:bodyPr/>
        <a:lstStyle/>
        <a:p>
          <a:endParaRPr lang="en-US"/>
        </a:p>
      </dgm:t>
    </dgm:pt>
    <dgm:pt modelId="{786BC3D3-6879-467E-B901-9DDF4941549D}">
      <dgm:prSet/>
      <dgm:spPr/>
      <dgm:t>
        <a:bodyPr/>
        <a:lstStyle/>
        <a:p>
          <a:pPr>
            <a:lnSpc>
              <a:spcPct val="100000"/>
            </a:lnSpc>
            <a:defRPr b="1"/>
          </a:pPr>
          <a:r>
            <a:rPr lang="en-US" dirty="0"/>
            <a:t>What types of accounts and transactions does the firm offer?</a:t>
          </a:r>
        </a:p>
      </dgm:t>
    </dgm:pt>
    <dgm:pt modelId="{B999533E-5800-430C-ADFB-8DC6628C7477}" type="parTrans" cxnId="{EE11B804-386D-45A2-B092-A880DB46D19E}">
      <dgm:prSet/>
      <dgm:spPr/>
      <dgm:t>
        <a:bodyPr/>
        <a:lstStyle/>
        <a:p>
          <a:endParaRPr lang="en-US"/>
        </a:p>
      </dgm:t>
    </dgm:pt>
    <dgm:pt modelId="{6766278E-752B-4375-A76C-6F191C52A25B}" type="sibTrans" cxnId="{EE11B804-386D-45A2-B092-A880DB46D19E}">
      <dgm:prSet/>
      <dgm:spPr/>
      <dgm:t>
        <a:bodyPr/>
        <a:lstStyle/>
        <a:p>
          <a:pPr>
            <a:lnSpc>
              <a:spcPct val="100000"/>
            </a:lnSpc>
            <a:defRPr b="1"/>
          </a:pPr>
          <a:endParaRPr lang="en-US"/>
        </a:p>
      </dgm:t>
    </dgm:pt>
    <dgm:pt modelId="{DD2E712D-F47A-4F8E-865D-E1C0B1393392}">
      <dgm:prSet/>
      <dgm:spPr/>
      <dgm:t>
        <a:bodyPr/>
        <a:lstStyle/>
        <a:p>
          <a:pPr>
            <a:lnSpc>
              <a:spcPct val="100000"/>
            </a:lnSpc>
          </a:pPr>
          <a:r>
            <a:rPr lang="en-US" dirty="0"/>
            <a:t>For example: equities, fixed income, retail repos, margin trading, stock lending, correspondent accounts for foreign brokers, direct market access, trading on foreign exchanges?</a:t>
          </a:r>
        </a:p>
      </dgm:t>
    </dgm:pt>
    <dgm:pt modelId="{44ABDEC6-D01F-4AAF-BF10-925524C0C100}" type="parTrans" cxnId="{8435FC30-F5A8-45C4-B5A9-140C0FBF1B4C}">
      <dgm:prSet/>
      <dgm:spPr/>
      <dgm:t>
        <a:bodyPr/>
        <a:lstStyle/>
        <a:p>
          <a:endParaRPr lang="en-US"/>
        </a:p>
      </dgm:t>
    </dgm:pt>
    <dgm:pt modelId="{D23E003C-300A-4041-9961-F28C8AF99A67}" type="sibTrans" cxnId="{8435FC30-F5A8-45C4-B5A9-140C0FBF1B4C}">
      <dgm:prSet/>
      <dgm:spPr/>
      <dgm:t>
        <a:bodyPr/>
        <a:lstStyle/>
        <a:p>
          <a:endParaRPr lang="en-US"/>
        </a:p>
      </dgm:t>
    </dgm:pt>
    <dgm:pt modelId="{8D2FB945-56AC-490A-BB32-C5F27E4EC282}">
      <dgm:prSet/>
      <dgm:spPr/>
      <dgm:t>
        <a:bodyPr/>
        <a:lstStyle/>
        <a:p>
          <a:pPr>
            <a:lnSpc>
              <a:spcPct val="100000"/>
            </a:lnSpc>
            <a:defRPr b="1"/>
          </a:pPr>
          <a:r>
            <a:rPr lang="en-US" dirty="0"/>
            <a:t>What customer types and account structures does the firm have?</a:t>
          </a:r>
        </a:p>
      </dgm:t>
    </dgm:pt>
    <dgm:pt modelId="{06E2D554-94B5-4786-A0A8-D19273C5BA8B}" type="parTrans" cxnId="{FFA6BB35-EBC3-4D6E-A824-F49ABE0FF387}">
      <dgm:prSet/>
      <dgm:spPr/>
      <dgm:t>
        <a:bodyPr/>
        <a:lstStyle/>
        <a:p>
          <a:endParaRPr lang="en-US"/>
        </a:p>
      </dgm:t>
    </dgm:pt>
    <dgm:pt modelId="{A29F6BA9-9A98-49C6-96DD-97ED3AE870D4}" type="sibTrans" cxnId="{FFA6BB35-EBC3-4D6E-A824-F49ABE0FF387}">
      <dgm:prSet/>
      <dgm:spPr/>
      <dgm:t>
        <a:bodyPr/>
        <a:lstStyle/>
        <a:p>
          <a:endParaRPr lang="en-US"/>
        </a:p>
      </dgm:t>
    </dgm:pt>
    <dgm:pt modelId="{1FED0441-FD96-423D-B31C-C2A0D2307DAB}">
      <dgm:prSet/>
      <dgm:spPr/>
      <dgm:t>
        <a:bodyPr/>
        <a:lstStyle/>
        <a:p>
          <a:pPr>
            <a:lnSpc>
              <a:spcPct val="100000"/>
            </a:lnSpc>
          </a:pPr>
          <a:r>
            <a:rPr lang="en-US" dirty="0"/>
            <a:t>For example:</a:t>
          </a:r>
        </a:p>
        <a:p>
          <a:pPr>
            <a:lnSpc>
              <a:spcPct val="100000"/>
            </a:lnSpc>
          </a:pPr>
          <a:r>
            <a:rPr lang="en-US" dirty="0"/>
            <a:t>- Customer type: institutional, retail, funds</a:t>
          </a:r>
        </a:p>
        <a:p>
          <a:pPr>
            <a:lnSpc>
              <a:spcPct val="100000"/>
            </a:lnSpc>
          </a:pPr>
          <a:r>
            <a:rPr lang="en-US" dirty="0"/>
            <a:t>- Account structure: individual, nominee, omnibus, correspondent</a:t>
          </a:r>
        </a:p>
      </dgm:t>
    </dgm:pt>
    <dgm:pt modelId="{3A025D70-EA7A-4BC0-A572-6210F6B071C2}" type="parTrans" cxnId="{46E468E8-1AAF-493F-BC4D-BE884FEC059C}">
      <dgm:prSet/>
      <dgm:spPr/>
      <dgm:t>
        <a:bodyPr/>
        <a:lstStyle/>
        <a:p>
          <a:endParaRPr lang="en-US"/>
        </a:p>
      </dgm:t>
    </dgm:pt>
    <dgm:pt modelId="{A8B7D011-37D0-4506-8C1F-9AA1F2CBB3E3}" type="sibTrans" cxnId="{46E468E8-1AAF-493F-BC4D-BE884FEC059C}">
      <dgm:prSet/>
      <dgm:spPr/>
      <dgm:t>
        <a:bodyPr/>
        <a:lstStyle/>
        <a:p>
          <a:endParaRPr lang="en-US"/>
        </a:p>
      </dgm:t>
    </dgm:pt>
    <dgm:pt modelId="{20CDCF16-C95E-4A9A-A3C4-47635F2ED4FB}" type="pres">
      <dgm:prSet presAssocID="{2A318AC0-AA3A-4EE9-96CE-B274A59338D4}" presName="Root" presStyleCnt="0">
        <dgm:presLayoutVars>
          <dgm:dir/>
          <dgm:resizeHandles val="exact"/>
        </dgm:presLayoutVars>
      </dgm:prSet>
      <dgm:spPr/>
    </dgm:pt>
    <dgm:pt modelId="{2D850B68-4EDC-4A3F-AD67-C79471D3BD97}" type="pres">
      <dgm:prSet presAssocID="{9ABC609E-CE69-461B-9374-1FF7A2D785F2}" presName="Composite" presStyleCnt="0"/>
      <dgm:spPr/>
    </dgm:pt>
    <dgm:pt modelId="{05FC27B6-7D00-477F-B0D5-E0DCD5E1DD15}" type="pres">
      <dgm:prSet presAssocID="{9ABC609E-CE69-461B-9374-1FF7A2D785F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3359" r="9890" b="-2"/>
          <a:stretch/>
        </a:blipFill>
      </dgm:spPr>
      <dgm:extLst>
        <a:ext uri="{E40237B7-FDA0-4F09-8148-C483321AD2D9}">
          <dgm14:cNvPr xmlns:dgm14="http://schemas.microsoft.com/office/drawing/2010/diagram" id="0" name="" descr="Three women brainstorming"/>
        </a:ext>
      </dgm:extLst>
    </dgm:pt>
    <dgm:pt modelId="{49401364-CA24-4FC2-AA84-8754FF042D7E}" type="pres">
      <dgm:prSet presAssocID="{9ABC609E-CE69-461B-9374-1FF7A2D785F2}" presName="Subtitle" presStyleLbl="revTx" presStyleIdx="0" presStyleCnt="6">
        <dgm:presLayoutVars>
          <dgm:chMax val="0"/>
          <dgm:bulletEnabled/>
        </dgm:presLayoutVars>
      </dgm:prSet>
      <dgm:spPr/>
    </dgm:pt>
    <dgm:pt modelId="{FC27073C-0CAF-4FE2-AE53-0755FC651B39}" type="pres">
      <dgm:prSet presAssocID="{9ABC609E-CE69-461B-9374-1FF7A2D785F2}" presName="Description" presStyleLbl="revTx" presStyleIdx="1" presStyleCnt="6">
        <dgm:presLayoutVars>
          <dgm:bulletEnabled/>
        </dgm:presLayoutVars>
      </dgm:prSet>
      <dgm:spPr/>
    </dgm:pt>
    <dgm:pt modelId="{C9265E48-C03B-46D5-B647-C336A8F1F8FC}" type="pres">
      <dgm:prSet presAssocID="{87D3E511-CE21-44B4-A46F-148106C4A7FB}" presName="sibTrans" presStyleLbl="sibTrans2D1" presStyleIdx="0" presStyleCnt="0"/>
      <dgm:spPr/>
    </dgm:pt>
    <dgm:pt modelId="{D79E5522-7D80-4F16-9646-B0C57A9416DB}" type="pres">
      <dgm:prSet presAssocID="{786BC3D3-6879-467E-B901-9DDF4941549D}" presName="Composite" presStyleCnt="0"/>
      <dgm:spPr/>
    </dgm:pt>
    <dgm:pt modelId="{A4043D28-25C8-492F-9E39-DFAFDEF7DAB3}" type="pres">
      <dgm:prSet presAssocID="{786BC3D3-6879-467E-B901-9DDF4941549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0777" r="22472" b="-2"/>
          <a:stretch/>
        </a:blipFill>
      </dgm:spPr>
      <dgm:extLst>
        <a:ext uri="{E40237B7-FDA0-4F09-8148-C483321AD2D9}">
          <dgm14:cNvPr xmlns:dgm14="http://schemas.microsoft.com/office/drawing/2010/diagram" id="0" name="" descr="Calendar"/>
        </a:ext>
      </dgm:extLst>
    </dgm:pt>
    <dgm:pt modelId="{80FAA248-ECD6-4077-9908-8FF10BF17010}" type="pres">
      <dgm:prSet presAssocID="{786BC3D3-6879-467E-B901-9DDF4941549D}" presName="Subtitle" presStyleLbl="revTx" presStyleIdx="2" presStyleCnt="6">
        <dgm:presLayoutVars>
          <dgm:chMax val="0"/>
          <dgm:bulletEnabled/>
        </dgm:presLayoutVars>
      </dgm:prSet>
      <dgm:spPr/>
    </dgm:pt>
    <dgm:pt modelId="{DEBE8A56-947E-4DCA-A696-0AE9FFFA0D02}" type="pres">
      <dgm:prSet presAssocID="{786BC3D3-6879-467E-B901-9DDF4941549D}" presName="Description" presStyleLbl="revTx" presStyleIdx="3" presStyleCnt="6">
        <dgm:presLayoutVars>
          <dgm:bulletEnabled/>
        </dgm:presLayoutVars>
      </dgm:prSet>
      <dgm:spPr/>
    </dgm:pt>
    <dgm:pt modelId="{DCF4AC53-31E4-45B2-8F3A-174B363ECAEA}" type="pres">
      <dgm:prSet presAssocID="{6766278E-752B-4375-A76C-6F191C52A25B}" presName="sibTrans" presStyleLbl="sibTrans2D1" presStyleIdx="0" presStyleCnt="0"/>
      <dgm:spPr/>
    </dgm:pt>
    <dgm:pt modelId="{F1E9C3BC-5DE4-4484-B234-40F96E17279E}" type="pres">
      <dgm:prSet presAssocID="{8D2FB945-56AC-490A-BB32-C5F27E4EC282}" presName="Composite" presStyleCnt="0"/>
      <dgm:spPr/>
    </dgm:pt>
    <dgm:pt modelId="{461041F0-A292-45D9-82B3-9AAD18E0B212}" type="pres">
      <dgm:prSet presAssocID="{8D2FB945-56AC-490A-BB32-C5F27E4EC282}"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625" r="30877" b="3"/>
          <a:stretch/>
        </a:blipFill>
      </dgm:spPr>
      <dgm:extLst>
        <a:ext uri="{E40237B7-FDA0-4F09-8148-C483321AD2D9}">
          <dgm14:cNvPr xmlns:dgm14="http://schemas.microsoft.com/office/drawing/2010/diagram" id="0" name="" descr="People talking at workplace"/>
        </a:ext>
      </dgm:extLst>
    </dgm:pt>
    <dgm:pt modelId="{9F2263FD-14C9-4410-A480-40D26BA73970}" type="pres">
      <dgm:prSet presAssocID="{8D2FB945-56AC-490A-BB32-C5F27E4EC282}" presName="Subtitle" presStyleLbl="revTx" presStyleIdx="4" presStyleCnt="6">
        <dgm:presLayoutVars>
          <dgm:chMax val="0"/>
          <dgm:bulletEnabled/>
        </dgm:presLayoutVars>
      </dgm:prSet>
      <dgm:spPr/>
    </dgm:pt>
    <dgm:pt modelId="{8951205A-836B-4B74-85C5-CB661FEA5356}" type="pres">
      <dgm:prSet presAssocID="{8D2FB945-56AC-490A-BB32-C5F27E4EC282}" presName="Description" presStyleLbl="revTx" presStyleIdx="5" presStyleCnt="6">
        <dgm:presLayoutVars>
          <dgm:bulletEnabled/>
        </dgm:presLayoutVars>
      </dgm:prSet>
      <dgm:spPr/>
    </dgm:pt>
  </dgm:ptLst>
  <dgm:cxnLst>
    <dgm:cxn modelId="{EE11B804-386D-45A2-B092-A880DB46D19E}" srcId="{2A318AC0-AA3A-4EE9-96CE-B274A59338D4}" destId="{786BC3D3-6879-467E-B901-9DDF4941549D}" srcOrd="1" destOrd="0" parTransId="{B999533E-5800-430C-ADFB-8DC6628C7477}" sibTransId="{6766278E-752B-4375-A76C-6F191C52A25B}"/>
    <dgm:cxn modelId="{8558E408-D720-49A8-B4BA-A06BCC90E003}" type="presOf" srcId="{6766278E-752B-4375-A76C-6F191C52A25B}" destId="{DCF4AC53-31E4-45B2-8F3A-174B363ECAEA}" srcOrd="0" destOrd="0" presId="urn:microsoft.com/office/officeart/2024/3/layout/verticalVisualTextBlock1"/>
    <dgm:cxn modelId="{751A720D-C2B3-4D25-9C7F-70D6F2C7B359}" type="presOf" srcId="{9ABC609E-CE69-461B-9374-1FF7A2D785F2}" destId="{49401364-CA24-4FC2-AA84-8754FF042D7E}" srcOrd="0" destOrd="0" presId="urn:microsoft.com/office/officeart/2024/3/layout/verticalVisualTextBlock1"/>
    <dgm:cxn modelId="{F0973F21-EF31-4625-AD0A-9D964F205DEA}" type="presOf" srcId="{87D3E511-CE21-44B4-A46F-148106C4A7FB}" destId="{C9265E48-C03B-46D5-B647-C336A8F1F8FC}" srcOrd="0" destOrd="0" presId="urn:microsoft.com/office/officeart/2024/3/layout/verticalVisualTextBlock1"/>
    <dgm:cxn modelId="{5DDD872D-7A2C-4C9C-8282-F8880B74BC65}" type="presOf" srcId="{DD2E712D-F47A-4F8E-865D-E1C0B1393392}" destId="{DEBE8A56-947E-4DCA-A696-0AE9FFFA0D02}" srcOrd="0" destOrd="0" presId="urn:microsoft.com/office/officeart/2024/3/layout/verticalVisualTextBlock1"/>
    <dgm:cxn modelId="{EE84422E-F6C2-4D50-842C-D873561130D7}" srcId="{9ABC609E-CE69-461B-9374-1FF7A2D785F2}" destId="{386C20B2-DDF4-4B1C-ACE3-745820B26352}" srcOrd="0" destOrd="0" parTransId="{0DEDF1B7-0A39-47CF-8E38-7941B49B3439}" sibTransId="{C629D6D5-DBBA-475A-90FC-91BF08DE7E24}"/>
    <dgm:cxn modelId="{8435FC30-F5A8-45C4-B5A9-140C0FBF1B4C}" srcId="{786BC3D3-6879-467E-B901-9DDF4941549D}" destId="{DD2E712D-F47A-4F8E-865D-E1C0B1393392}" srcOrd="0" destOrd="0" parTransId="{44ABDEC6-D01F-4AAF-BF10-925524C0C100}" sibTransId="{D23E003C-300A-4041-9961-F28C8AF99A67}"/>
    <dgm:cxn modelId="{FFA6BB35-EBC3-4D6E-A824-F49ABE0FF387}" srcId="{2A318AC0-AA3A-4EE9-96CE-B274A59338D4}" destId="{8D2FB945-56AC-490A-BB32-C5F27E4EC282}" srcOrd="2" destOrd="0" parTransId="{06E2D554-94B5-4786-A0A8-D19273C5BA8B}" sibTransId="{A29F6BA9-9A98-49C6-96DD-97ED3AE870D4}"/>
    <dgm:cxn modelId="{B08B205B-1980-406A-96E7-A330F6ACF646}" type="presOf" srcId="{2A318AC0-AA3A-4EE9-96CE-B274A59338D4}" destId="{20CDCF16-C95E-4A9A-A3C4-47635F2ED4FB}" srcOrd="0" destOrd="0" presId="urn:microsoft.com/office/officeart/2024/3/layout/verticalVisualTextBlock1"/>
    <dgm:cxn modelId="{B9B83242-070E-4CB8-94CD-92FAC067BE24}" type="presOf" srcId="{1FED0441-FD96-423D-B31C-C2A0D2307DAB}" destId="{8951205A-836B-4B74-85C5-CB661FEA5356}" srcOrd="0" destOrd="0" presId="urn:microsoft.com/office/officeart/2024/3/layout/verticalVisualTextBlock1"/>
    <dgm:cxn modelId="{7308A268-AA53-4D22-870A-2DBA3DEA03A0}" type="presOf" srcId="{8D2FB945-56AC-490A-BB32-C5F27E4EC282}" destId="{9F2263FD-14C9-4410-A480-40D26BA73970}" srcOrd="0" destOrd="0" presId="urn:microsoft.com/office/officeart/2024/3/layout/verticalVisualTextBlock1"/>
    <dgm:cxn modelId="{94E45DD0-79B4-44EA-B156-7EA5AF8055AE}" type="presOf" srcId="{786BC3D3-6879-467E-B901-9DDF4941549D}" destId="{80FAA248-ECD6-4077-9908-8FF10BF17010}" srcOrd="0" destOrd="0" presId="urn:microsoft.com/office/officeart/2024/3/layout/verticalVisualTextBlock1"/>
    <dgm:cxn modelId="{56C96BDC-4717-463F-A3DE-6B48F6687A8D}" type="presOf" srcId="{386C20B2-DDF4-4B1C-ACE3-745820B26352}" destId="{FC27073C-0CAF-4FE2-AE53-0755FC651B39}" srcOrd="0" destOrd="0" presId="urn:microsoft.com/office/officeart/2024/3/layout/verticalVisualTextBlock1"/>
    <dgm:cxn modelId="{022865DE-8830-4864-99C6-AB82B0956126}" srcId="{2A318AC0-AA3A-4EE9-96CE-B274A59338D4}" destId="{9ABC609E-CE69-461B-9374-1FF7A2D785F2}" srcOrd="0" destOrd="0" parTransId="{F82035F9-E13B-41D8-98C9-9D7FDC6FE1A3}" sibTransId="{87D3E511-CE21-44B4-A46F-148106C4A7FB}"/>
    <dgm:cxn modelId="{46E468E8-1AAF-493F-BC4D-BE884FEC059C}" srcId="{8D2FB945-56AC-490A-BB32-C5F27E4EC282}" destId="{1FED0441-FD96-423D-B31C-C2A0D2307DAB}" srcOrd="0" destOrd="0" parTransId="{3A025D70-EA7A-4BC0-A572-6210F6B071C2}" sibTransId="{A8B7D011-37D0-4506-8C1F-9AA1F2CBB3E3}"/>
    <dgm:cxn modelId="{8FEF40CF-1B80-4642-A2B7-6C36CABECB5C}" type="presParOf" srcId="{20CDCF16-C95E-4A9A-A3C4-47635F2ED4FB}" destId="{2D850B68-4EDC-4A3F-AD67-C79471D3BD97}" srcOrd="0" destOrd="0" presId="urn:microsoft.com/office/officeart/2024/3/layout/verticalVisualTextBlock1"/>
    <dgm:cxn modelId="{967C3E01-A765-4216-AB2F-5B2356E26EDE}" type="presParOf" srcId="{2D850B68-4EDC-4A3F-AD67-C79471D3BD97}" destId="{05FC27B6-7D00-477F-B0D5-E0DCD5E1DD15}" srcOrd="0" destOrd="0" presId="urn:microsoft.com/office/officeart/2024/3/layout/verticalVisualTextBlock1"/>
    <dgm:cxn modelId="{DF8867F3-0A29-47D5-BD7D-E3C473D0E85E}" type="presParOf" srcId="{2D850B68-4EDC-4A3F-AD67-C79471D3BD97}" destId="{49401364-CA24-4FC2-AA84-8754FF042D7E}" srcOrd="1" destOrd="0" presId="urn:microsoft.com/office/officeart/2024/3/layout/verticalVisualTextBlock1"/>
    <dgm:cxn modelId="{68459A9D-2FEB-4321-A7CE-AB7F8DFB2D25}" type="presParOf" srcId="{2D850B68-4EDC-4A3F-AD67-C79471D3BD97}" destId="{FC27073C-0CAF-4FE2-AE53-0755FC651B39}" srcOrd="2" destOrd="0" presId="urn:microsoft.com/office/officeart/2024/3/layout/verticalVisualTextBlock1"/>
    <dgm:cxn modelId="{32EF249A-0572-48F9-8AC7-199051075C9A}" type="presParOf" srcId="{20CDCF16-C95E-4A9A-A3C4-47635F2ED4FB}" destId="{C9265E48-C03B-46D5-B647-C336A8F1F8FC}" srcOrd="1" destOrd="0" presId="urn:microsoft.com/office/officeart/2024/3/layout/verticalVisualTextBlock1"/>
    <dgm:cxn modelId="{1597C9F3-41C5-4B36-9095-EC70E5883E2E}" type="presParOf" srcId="{20CDCF16-C95E-4A9A-A3C4-47635F2ED4FB}" destId="{D79E5522-7D80-4F16-9646-B0C57A9416DB}" srcOrd="2" destOrd="0" presId="urn:microsoft.com/office/officeart/2024/3/layout/verticalVisualTextBlock1"/>
    <dgm:cxn modelId="{BCF572C2-FDEF-49AA-892D-1C80763FD38A}" type="presParOf" srcId="{D79E5522-7D80-4F16-9646-B0C57A9416DB}" destId="{A4043D28-25C8-492F-9E39-DFAFDEF7DAB3}" srcOrd="0" destOrd="0" presId="urn:microsoft.com/office/officeart/2024/3/layout/verticalVisualTextBlock1"/>
    <dgm:cxn modelId="{B51F8050-2A3F-4051-BCD3-1A52FF61F1EC}" type="presParOf" srcId="{D79E5522-7D80-4F16-9646-B0C57A9416DB}" destId="{80FAA248-ECD6-4077-9908-8FF10BF17010}" srcOrd="1" destOrd="0" presId="urn:microsoft.com/office/officeart/2024/3/layout/verticalVisualTextBlock1"/>
    <dgm:cxn modelId="{50F4EF24-80A6-47FE-888C-289DA24B3340}" type="presParOf" srcId="{D79E5522-7D80-4F16-9646-B0C57A9416DB}" destId="{DEBE8A56-947E-4DCA-A696-0AE9FFFA0D02}" srcOrd="2" destOrd="0" presId="urn:microsoft.com/office/officeart/2024/3/layout/verticalVisualTextBlock1"/>
    <dgm:cxn modelId="{557DA130-C7B0-4E83-A8CC-D886C94EBC50}" type="presParOf" srcId="{20CDCF16-C95E-4A9A-A3C4-47635F2ED4FB}" destId="{DCF4AC53-31E4-45B2-8F3A-174B363ECAEA}" srcOrd="3" destOrd="0" presId="urn:microsoft.com/office/officeart/2024/3/layout/verticalVisualTextBlock1"/>
    <dgm:cxn modelId="{CC9216A2-4967-470D-95C3-EAFB417A126E}" type="presParOf" srcId="{20CDCF16-C95E-4A9A-A3C4-47635F2ED4FB}" destId="{F1E9C3BC-5DE4-4484-B234-40F96E17279E}" srcOrd="4" destOrd="0" presId="urn:microsoft.com/office/officeart/2024/3/layout/verticalVisualTextBlock1"/>
    <dgm:cxn modelId="{B0548C98-6C40-4D6A-950E-708D51E89FB7}" type="presParOf" srcId="{F1E9C3BC-5DE4-4484-B234-40F96E17279E}" destId="{461041F0-A292-45D9-82B3-9AAD18E0B212}" srcOrd="0" destOrd="0" presId="urn:microsoft.com/office/officeart/2024/3/layout/verticalVisualTextBlock1"/>
    <dgm:cxn modelId="{A9BC2442-4A19-4344-A5D9-737CBA43A165}" type="presParOf" srcId="{F1E9C3BC-5DE4-4484-B234-40F96E17279E}" destId="{9F2263FD-14C9-4410-A480-40D26BA73970}" srcOrd="1" destOrd="0" presId="urn:microsoft.com/office/officeart/2024/3/layout/verticalVisualTextBlock1"/>
    <dgm:cxn modelId="{A7AC9F3F-1A97-41EB-AED8-808AF25FE027}" type="presParOf" srcId="{F1E9C3BC-5DE4-4484-B234-40F96E17279E}" destId="{8951205A-836B-4B74-85C5-CB661FEA535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18AC0-AA3A-4EE9-96CE-B274A59338D4}"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9ABC609E-CE69-461B-9374-1FF7A2D785F2}">
      <dgm:prSet/>
      <dgm:spPr/>
      <dgm:t>
        <a:bodyPr/>
        <a:lstStyle/>
        <a:p>
          <a:pPr>
            <a:lnSpc>
              <a:spcPct val="100000"/>
            </a:lnSpc>
            <a:defRPr b="1"/>
          </a:pPr>
          <a:r>
            <a:rPr lang="en-US" dirty="0"/>
            <a:t>Whether the firm is part of a bank or other financial holding group, or a stand-alone financial institution</a:t>
          </a:r>
        </a:p>
      </dgm:t>
    </dgm:pt>
    <dgm:pt modelId="{F82035F9-E13B-41D8-98C9-9D7FDC6FE1A3}" type="parTrans" cxnId="{022865DE-8830-4864-99C6-AB82B0956126}">
      <dgm:prSet/>
      <dgm:spPr/>
      <dgm:t>
        <a:bodyPr/>
        <a:lstStyle/>
        <a:p>
          <a:endParaRPr lang="en-US"/>
        </a:p>
      </dgm:t>
    </dgm:pt>
    <dgm:pt modelId="{87D3E511-CE21-44B4-A46F-148106C4A7FB}" type="sibTrans" cxnId="{022865DE-8830-4864-99C6-AB82B0956126}">
      <dgm:prSet/>
      <dgm:spPr/>
      <dgm:t>
        <a:bodyPr/>
        <a:lstStyle/>
        <a:p>
          <a:pPr>
            <a:lnSpc>
              <a:spcPct val="100000"/>
            </a:lnSpc>
            <a:defRPr b="1"/>
          </a:pPr>
          <a:endParaRPr lang="en-US"/>
        </a:p>
      </dgm:t>
    </dgm:pt>
    <dgm:pt modelId="{386C20B2-DDF4-4B1C-ACE3-745820B26352}">
      <dgm:prSet/>
      <dgm:spPr/>
      <dgm:t>
        <a:bodyPr/>
        <a:lstStyle/>
        <a:p>
          <a:pPr>
            <a:lnSpc>
              <a:spcPct val="100000"/>
            </a:lnSpc>
          </a:pPr>
          <a:r>
            <a:rPr lang="en-US" dirty="0"/>
            <a:t>- Are the firm’s PPSCs integrated with a larger group framework?</a:t>
          </a:r>
        </a:p>
        <a:p>
          <a:pPr>
            <a:lnSpc>
              <a:spcPct val="100000"/>
            </a:lnSpc>
          </a:pPr>
          <a:r>
            <a:rPr lang="en-US" dirty="0"/>
            <a:t>- Is the firm financially backstopped by a parent FI?</a:t>
          </a:r>
        </a:p>
      </dgm:t>
    </dgm:pt>
    <dgm:pt modelId="{0DEDF1B7-0A39-47CF-8E38-7941B49B3439}" type="parTrans" cxnId="{EE84422E-F6C2-4D50-842C-D873561130D7}">
      <dgm:prSet/>
      <dgm:spPr/>
      <dgm:t>
        <a:bodyPr/>
        <a:lstStyle/>
        <a:p>
          <a:endParaRPr lang="en-US"/>
        </a:p>
      </dgm:t>
    </dgm:pt>
    <dgm:pt modelId="{C629D6D5-DBBA-475A-90FC-91BF08DE7E24}" type="sibTrans" cxnId="{EE84422E-F6C2-4D50-842C-D873561130D7}">
      <dgm:prSet/>
      <dgm:spPr/>
      <dgm:t>
        <a:bodyPr/>
        <a:lstStyle/>
        <a:p>
          <a:endParaRPr lang="en-US"/>
        </a:p>
      </dgm:t>
    </dgm:pt>
    <dgm:pt modelId="{786BC3D3-6879-467E-B901-9DDF4941549D}">
      <dgm:prSet/>
      <dgm:spPr/>
      <dgm:t>
        <a:bodyPr/>
        <a:lstStyle/>
        <a:p>
          <a:pPr>
            <a:lnSpc>
              <a:spcPct val="100000"/>
            </a:lnSpc>
            <a:defRPr b="1"/>
          </a:pPr>
          <a:r>
            <a:rPr lang="en-US" dirty="0"/>
            <a:t>How long has the firm been in operation, and what is its history of compliance?</a:t>
          </a:r>
        </a:p>
      </dgm:t>
    </dgm:pt>
    <dgm:pt modelId="{B999533E-5800-430C-ADFB-8DC6628C7477}" type="parTrans" cxnId="{EE11B804-386D-45A2-B092-A880DB46D19E}">
      <dgm:prSet/>
      <dgm:spPr/>
      <dgm:t>
        <a:bodyPr/>
        <a:lstStyle/>
        <a:p>
          <a:endParaRPr lang="en-US"/>
        </a:p>
      </dgm:t>
    </dgm:pt>
    <dgm:pt modelId="{6766278E-752B-4375-A76C-6F191C52A25B}" type="sibTrans" cxnId="{EE11B804-386D-45A2-B092-A880DB46D19E}">
      <dgm:prSet/>
      <dgm:spPr/>
      <dgm:t>
        <a:bodyPr/>
        <a:lstStyle/>
        <a:p>
          <a:pPr>
            <a:lnSpc>
              <a:spcPct val="100000"/>
            </a:lnSpc>
            <a:defRPr b="1"/>
          </a:pPr>
          <a:endParaRPr lang="en-US"/>
        </a:p>
      </dgm:t>
    </dgm:pt>
    <dgm:pt modelId="{DD2E712D-F47A-4F8E-865D-E1C0B1393392}">
      <dgm:prSet/>
      <dgm:spPr/>
      <dgm:t>
        <a:bodyPr/>
        <a:lstStyle/>
        <a:p>
          <a:pPr>
            <a:lnSpc>
              <a:spcPct val="100000"/>
            </a:lnSpc>
          </a:pPr>
          <a:endParaRPr lang="en-US" dirty="0"/>
        </a:p>
      </dgm:t>
    </dgm:pt>
    <dgm:pt modelId="{44ABDEC6-D01F-4AAF-BF10-925524C0C100}" type="parTrans" cxnId="{8435FC30-F5A8-45C4-B5A9-140C0FBF1B4C}">
      <dgm:prSet/>
      <dgm:spPr/>
      <dgm:t>
        <a:bodyPr/>
        <a:lstStyle/>
        <a:p>
          <a:endParaRPr lang="en-US"/>
        </a:p>
      </dgm:t>
    </dgm:pt>
    <dgm:pt modelId="{D23E003C-300A-4041-9961-F28C8AF99A67}" type="sibTrans" cxnId="{8435FC30-F5A8-45C4-B5A9-140C0FBF1B4C}">
      <dgm:prSet/>
      <dgm:spPr/>
      <dgm:t>
        <a:bodyPr/>
        <a:lstStyle/>
        <a:p>
          <a:endParaRPr lang="en-US"/>
        </a:p>
      </dgm:t>
    </dgm:pt>
    <dgm:pt modelId="{20CDCF16-C95E-4A9A-A3C4-47635F2ED4FB}" type="pres">
      <dgm:prSet presAssocID="{2A318AC0-AA3A-4EE9-96CE-B274A59338D4}" presName="Root" presStyleCnt="0">
        <dgm:presLayoutVars>
          <dgm:dir/>
          <dgm:resizeHandles val="exact"/>
        </dgm:presLayoutVars>
      </dgm:prSet>
      <dgm:spPr/>
    </dgm:pt>
    <dgm:pt modelId="{2D850B68-4EDC-4A3F-AD67-C79471D3BD97}" type="pres">
      <dgm:prSet presAssocID="{9ABC609E-CE69-461B-9374-1FF7A2D785F2}" presName="Composite" presStyleCnt="0"/>
      <dgm:spPr/>
    </dgm:pt>
    <dgm:pt modelId="{05FC27B6-7D00-477F-B0D5-E0DCD5E1DD15}" type="pres">
      <dgm:prSet presAssocID="{9ABC609E-CE69-461B-9374-1FF7A2D785F2}" presName="Pictur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l="23359" r="9890" b="-2"/>
          <a:stretch/>
        </a:blipFill>
      </dgm:spPr>
      <dgm:extLst>
        <a:ext uri="{E40237B7-FDA0-4F09-8148-C483321AD2D9}">
          <dgm14:cNvPr xmlns:dgm14="http://schemas.microsoft.com/office/drawing/2010/diagram" id="0" name="" descr="Three women brainstorming"/>
        </a:ext>
      </dgm:extLst>
    </dgm:pt>
    <dgm:pt modelId="{49401364-CA24-4FC2-AA84-8754FF042D7E}" type="pres">
      <dgm:prSet presAssocID="{9ABC609E-CE69-461B-9374-1FF7A2D785F2}" presName="Subtitle" presStyleLbl="revTx" presStyleIdx="0" presStyleCnt="4">
        <dgm:presLayoutVars>
          <dgm:chMax val="0"/>
          <dgm:bulletEnabled/>
        </dgm:presLayoutVars>
      </dgm:prSet>
      <dgm:spPr/>
    </dgm:pt>
    <dgm:pt modelId="{FC27073C-0CAF-4FE2-AE53-0755FC651B39}" type="pres">
      <dgm:prSet presAssocID="{9ABC609E-CE69-461B-9374-1FF7A2D785F2}" presName="Description" presStyleLbl="revTx" presStyleIdx="1" presStyleCnt="4">
        <dgm:presLayoutVars>
          <dgm:bulletEnabled/>
        </dgm:presLayoutVars>
      </dgm:prSet>
      <dgm:spPr/>
    </dgm:pt>
    <dgm:pt modelId="{C9265E48-C03B-46D5-B647-C336A8F1F8FC}" type="pres">
      <dgm:prSet presAssocID="{87D3E511-CE21-44B4-A46F-148106C4A7FB}" presName="sibTrans" presStyleLbl="sibTrans2D1" presStyleIdx="0" presStyleCnt="0"/>
      <dgm:spPr/>
    </dgm:pt>
    <dgm:pt modelId="{D79E5522-7D80-4F16-9646-B0C57A9416DB}" type="pres">
      <dgm:prSet presAssocID="{786BC3D3-6879-467E-B901-9DDF4941549D}" presName="Composite" presStyleCnt="0"/>
      <dgm:spPr/>
    </dgm:pt>
    <dgm:pt modelId="{A4043D28-25C8-492F-9E39-DFAFDEF7DAB3}" type="pres">
      <dgm:prSet presAssocID="{786BC3D3-6879-467E-B901-9DDF4941549D}" presName="Pictur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l="10777" r="22472" b="-2"/>
          <a:stretch/>
        </a:blipFill>
      </dgm:spPr>
      <dgm:extLst>
        <a:ext uri="{E40237B7-FDA0-4F09-8148-C483321AD2D9}">
          <dgm14:cNvPr xmlns:dgm14="http://schemas.microsoft.com/office/drawing/2010/diagram" id="0" name="" descr="Calendar"/>
        </a:ext>
      </dgm:extLst>
    </dgm:pt>
    <dgm:pt modelId="{80FAA248-ECD6-4077-9908-8FF10BF17010}" type="pres">
      <dgm:prSet presAssocID="{786BC3D3-6879-467E-B901-9DDF4941549D}" presName="Subtitle" presStyleLbl="revTx" presStyleIdx="2" presStyleCnt="4">
        <dgm:presLayoutVars>
          <dgm:chMax val="0"/>
          <dgm:bulletEnabled/>
        </dgm:presLayoutVars>
      </dgm:prSet>
      <dgm:spPr/>
    </dgm:pt>
    <dgm:pt modelId="{DEBE8A56-947E-4DCA-A696-0AE9FFFA0D02}" type="pres">
      <dgm:prSet presAssocID="{786BC3D3-6879-467E-B901-9DDF4941549D}" presName="Description" presStyleLbl="revTx" presStyleIdx="3" presStyleCnt="4">
        <dgm:presLayoutVars>
          <dgm:bulletEnabled/>
        </dgm:presLayoutVars>
      </dgm:prSet>
      <dgm:spPr/>
    </dgm:pt>
  </dgm:ptLst>
  <dgm:cxnLst>
    <dgm:cxn modelId="{EE11B804-386D-45A2-B092-A880DB46D19E}" srcId="{2A318AC0-AA3A-4EE9-96CE-B274A59338D4}" destId="{786BC3D3-6879-467E-B901-9DDF4941549D}" srcOrd="1" destOrd="0" parTransId="{B999533E-5800-430C-ADFB-8DC6628C7477}" sibTransId="{6766278E-752B-4375-A76C-6F191C52A25B}"/>
    <dgm:cxn modelId="{751A720D-C2B3-4D25-9C7F-70D6F2C7B359}" type="presOf" srcId="{9ABC609E-CE69-461B-9374-1FF7A2D785F2}" destId="{49401364-CA24-4FC2-AA84-8754FF042D7E}" srcOrd="0" destOrd="0" presId="urn:microsoft.com/office/officeart/2024/3/layout/verticalVisualTextBlock1"/>
    <dgm:cxn modelId="{F0973F21-EF31-4625-AD0A-9D964F205DEA}" type="presOf" srcId="{87D3E511-CE21-44B4-A46F-148106C4A7FB}" destId="{C9265E48-C03B-46D5-B647-C336A8F1F8FC}" srcOrd="0" destOrd="0" presId="urn:microsoft.com/office/officeart/2024/3/layout/verticalVisualTextBlock1"/>
    <dgm:cxn modelId="{5DDD872D-7A2C-4C9C-8282-F8880B74BC65}" type="presOf" srcId="{DD2E712D-F47A-4F8E-865D-E1C0B1393392}" destId="{DEBE8A56-947E-4DCA-A696-0AE9FFFA0D02}" srcOrd="0" destOrd="0" presId="urn:microsoft.com/office/officeart/2024/3/layout/verticalVisualTextBlock1"/>
    <dgm:cxn modelId="{EE84422E-F6C2-4D50-842C-D873561130D7}" srcId="{9ABC609E-CE69-461B-9374-1FF7A2D785F2}" destId="{386C20B2-DDF4-4B1C-ACE3-745820B26352}" srcOrd="0" destOrd="0" parTransId="{0DEDF1B7-0A39-47CF-8E38-7941B49B3439}" sibTransId="{C629D6D5-DBBA-475A-90FC-91BF08DE7E24}"/>
    <dgm:cxn modelId="{8435FC30-F5A8-45C4-B5A9-140C0FBF1B4C}" srcId="{786BC3D3-6879-467E-B901-9DDF4941549D}" destId="{DD2E712D-F47A-4F8E-865D-E1C0B1393392}" srcOrd="0" destOrd="0" parTransId="{44ABDEC6-D01F-4AAF-BF10-925524C0C100}" sibTransId="{D23E003C-300A-4041-9961-F28C8AF99A67}"/>
    <dgm:cxn modelId="{B08B205B-1980-406A-96E7-A330F6ACF646}" type="presOf" srcId="{2A318AC0-AA3A-4EE9-96CE-B274A59338D4}" destId="{20CDCF16-C95E-4A9A-A3C4-47635F2ED4FB}" srcOrd="0" destOrd="0" presId="urn:microsoft.com/office/officeart/2024/3/layout/verticalVisualTextBlock1"/>
    <dgm:cxn modelId="{94E45DD0-79B4-44EA-B156-7EA5AF8055AE}" type="presOf" srcId="{786BC3D3-6879-467E-B901-9DDF4941549D}" destId="{80FAA248-ECD6-4077-9908-8FF10BF17010}" srcOrd="0" destOrd="0" presId="urn:microsoft.com/office/officeart/2024/3/layout/verticalVisualTextBlock1"/>
    <dgm:cxn modelId="{56C96BDC-4717-463F-A3DE-6B48F6687A8D}" type="presOf" srcId="{386C20B2-DDF4-4B1C-ACE3-745820B26352}" destId="{FC27073C-0CAF-4FE2-AE53-0755FC651B39}" srcOrd="0" destOrd="0" presId="urn:microsoft.com/office/officeart/2024/3/layout/verticalVisualTextBlock1"/>
    <dgm:cxn modelId="{022865DE-8830-4864-99C6-AB82B0956126}" srcId="{2A318AC0-AA3A-4EE9-96CE-B274A59338D4}" destId="{9ABC609E-CE69-461B-9374-1FF7A2D785F2}" srcOrd="0" destOrd="0" parTransId="{F82035F9-E13B-41D8-98C9-9D7FDC6FE1A3}" sibTransId="{87D3E511-CE21-44B4-A46F-148106C4A7FB}"/>
    <dgm:cxn modelId="{8FEF40CF-1B80-4642-A2B7-6C36CABECB5C}" type="presParOf" srcId="{20CDCF16-C95E-4A9A-A3C4-47635F2ED4FB}" destId="{2D850B68-4EDC-4A3F-AD67-C79471D3BD97}" srcOrd="0" destOrd="0" presId="urn:microsoft.com/office/officeart/2024/3/layout/verticalVisualTextBlock1"/>
    <dgm:cxn modelId="{967C3E01-A765-4216-AB2F-5B2356E26EDE}" type="presParOf" srcId="{2D850B68-4EDC-4A3F-AD67-C79471D3BD97}" destId="{05FC27B6-7D00-477F-B0D5-E0DCD5E1DD15}" srcOrd="0" destOrd="0" presId="urn:microsoft.com/office/officeart/2024/3/layout/verticalVisualTextBlock1"/>
    <dgm:cxn modelId="{DF8867F3-0A29-47D5-BD7D-E3C473D0E85E}" type="presParOf" srcId="{2D850B68-4EDC-4A3F-AD67-C79471D3BD97}" destId="{49401364-CA24-4FC2-AA84-8754FF042D7E}" srcOrd="1" destOrd="0" presId="urn:microsoft.com/office/officeart/2024/3/layout/verticalVisualTextBlock1"/>
    <dgm:cxn modelId="{68459A9D-2FEB-4321-A7CE-AB7F8DFB2D25}" type="presParOf" srcId="{2D850B68-4EDC-4A3F-AD67-C79471D3BD97}" destId="{FC27073C-0CAF-4FE2-AE53-0755FC651B39}" srcOrd="2" destOrd="0" presId="urn:microsoft.com/office/officeart/2024/3/layout/verticalVisualTextBlock1"/>
    <dgm:cxn modelId="{32EF249A-0572-48F9-8AC7-199051075C9A}" type="presParOf" srcId="{20CDCF16-C95E-4A9A-A3C4-47635F2ED4FB}" destId="{C9265E48-C03B-46D5-B647-C336A8F1F8FC}" srcOrd="1" destOrd="0" presId="urn:microsoft.com/office/officeart/2024/3/layout/verticalVisualTextBlock1"/>
    <dgm:cxn modelId="{1597C9F3-41C5-4B36-9095-EC70E5883E2E}" type="presParOf" srcId="{20CDCF16-C95E-4A9A-A3C4-47635F2ED4FB}" destId="{D79E5522-7D80-4F16-9646-B0C57A9416DB}" srcOrd="2" destOrd="0" presId="urn:microsoft.com/office/officeart/2024/3/layout/verticalVisualTextBlock1"/>
    <dgm:cxn modelId="{BCF572C2-FDEF-49AA-892D-1C80763FD38A}" type="presParOf" srcId="{D79E5522-7D80-4F16-9646-B0C57A9416DB}" destId="{A4043D28-25C8-492F-9E39-DFAFDEF7DAB3}" srcOrd="0" destOrd="0" presId="urn:microsoft.com/office/officeart/2024/3/layout/verticalVisualTextBlock1"/>
    <dgm:cxn modelId="{B51F8050-2A3F-4051-BCD3-1A52FF61F1EC}" type="presParOf" srcId="{D79E5522-7D80-4F16-9646-B0C57A9416DB}" destId="{80FAA248-ECD6-4077-9908-8FF10BF17010}" srcOrd="1" destOrd="0" presId="urn:microsoft.com/office/officeart/2024/3/layout/verticalVisualTextBlock1"/>
    <dgm:cxn modelId="{50F4EF24-80A6-47FE-888C-289DA24B3340}" type="presParOf" srcId="{D79E5522-7D80-4F16-9646-B0C57A9416DB}" destId="{DEBE8A56-947E-4DCA-A696-0AE9FFFA0D0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EEF3C-1DB6-4F84-93F1-66041F52393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C04FACA0-C969-42F0-B5D0-3FF620A6E936}">
      <dgm:prSet/>
      <dgm:spPr/>
      <dgm:t>
        <a:bodyPr/>
        <a:lstStyle/>
        <a:p>
          <a:pPr>
            <a:lnSpc>
              <a:spcPct val="100000"/>
            </a:lnSpc>
            <a:defRPr b="1"/>
          </a:pPr>
          <a:r>
            <a:rPr lang="en-US" dirty="0"/>
            <a:t>Compliance and Risk Management Policies and Procedures</a:t>
          </a:r>
        </a:p>
      </dgm:t>
    </dgm:pt>
    <dgm:pt modelId="{4C9E9347-972B-4F43-895D-B1B75D28B7E7}" type="parTrans" cxnId="{3828EB5C-BA45-4955-8BF4-786FA43D91EC}">
      <dgm:prSet/>
      <dgm:spPr/>
      <dgm:t>
        <a:bodyPr/>
        <a:lstStyle/>
        <a:p>
          <a:endParaRPr lang="en-US"/>
        </a:p>
      </dgm:t>
    </dgm:pt>
    <dgm:pt modelId="{A1F6A793-FFFA-4BC6-AD58-F4A89AF88EE0}" type="sibTrans" cxnId="{3828EB5C-BA45-4955-8BF4-786FA43D91EC}">
      <dgm:prSet/>
      <dgm:spPr/>
      <dgm:t>
        <a:bodyPr/>
        <a:lstStyle/>
        <a:p>
          <a:pPr>
            <a:lnSpc>
              <a:spcPct val="100000"/>
            </a:lnSpc>
            <a:defRPr b="1"/>
          </a:pPr>
          <a:endParaRPr lang="en-US"/>
        </a:p>
      </dgm:t>
    </dgm:pt>
    <dgm:pt modelId="{61D37870-7854-4862-ADAC-27A92F19D0C4}">
      <dgm:prSet/>
      <dgm:spPr/>
      <dgm:t>
        <a:bodyPr/>
        <a:lstStyle/>
        <a:p>
          <a:pPr>
            <a:lnSpc>
              <a:spcPct val="100000"/>
            </a:lnSpc>
          </a:pPr>
          <a:r>
            <a:rPr lang="en-US" dirty="0"/>
            <a:t>- Are they tailored to the firm’s business?</a:t>
          </a:r>
        </a:p>
        <a:p>
          <a:pPr>
            <a:lnSpc>
              <a:spcPct val="100000"/>
            </a:lnSpc>
          </a:pPr>
          <a:r>
            <a:rPr lang="en-US" dirty="0"/>
            <a:t>- Do they cover all relevant areas?</a:t>
          </a:r>
        </a:p>
        <a:p>
          <a:pPr>
            <a:lnSpc>
              <a:spcPct val="100000"/>
            </a:lnSpc>
          </a:pPr>
          <a:r>
            <a:rPr lang="en-US" dirty="0"/>
            <a:t>- Have they been effectively implemented?</a:t>
          </a:r>
        </a:p>
        <a:p>
          <a:pPr>
            <a:lnSpc>
              <a:spcPct val="100000"/>
            </a:lnSpc>
          </a:pPr>
          <a:r>
            <a:rPr lang="en-US" dirty="0"/>
            <a:t>- Testing and monitoring</a:t>
          </a:r>
        </a:p>
      </dgm:t>
    </dgm:pt>
    <dgm:pt modelId="{53843FBE-881B-49E7-99AC-07F93DC3F455}" type="parTrans" cxnId="{CC1DEEE1-C19B-4E01-BDEA-79F1DA93ACA8}">
      <dgm:prSet/>
      <dgm:spPr/>
      <dgm:t>
        <a:bodyPr/>
        <a:lstStyle/>
        <a:p>
          <a:endParaRPr lang="en-US"/>
        </a:p>
      </dgm:t>
    </dgm:pt>
    <dgm:pt modelId="{48805DC9-C91D-426A-B431-3F5FD2BA95D9}" type="sibTrans" cxnId="{CC1DEEE1-C19B-4E01-BDEA-79F1DA93ACA8}">
      <dgm:prSet/>
      <dgm:spPr/>
      <dgm:t>
        <a:bodyPr/>
        <a:lstStyle/>
        <a:p>
          <a:endParaRPr lang="en-US"/>
        </a:p>
      </dgm:t>
    </dgm:pt>
    <dgm:pt modelId="{167087F7-F54A-4856-8E37-FFB3C76D9FA7}">
      <dgm:prSet/>
      <dgm:spPr/>
      <dgm:t>
        <a:bodyPr/>
        <a:lstStyle/>
        <a:p>
          <a:pPr>
            <a:lnSpc>
              <a:spcPct val="100000"/>
            </a:lnSpc>
            <a:defRPr b="1"/>
          </a:pPr>
          <a:r>
            <a:rPr lang="en-US" dirty="0"/>
            <a:t>Systems and Controls</a:t>
          </a:r>
        </a:p>
      </dgm:t>
    </dgm:pt>
    <dgm:pt modelId="{E9610E53-059F-44C9-A584-EF6EDDA24BDA}" type="parTrans" cxnId="{043A306F-40BE-4B6D-AA59-63653E8806CB}">
      <dgm:prSet/>
      <dgm:spPr/>
      <dgm:t>
        <a:bodyPr/>
        <a:lstStyle/>
        <a:p>
          <a:endParaRPr lang="en-US"/>
        </a:p>
      </dgm:t>
    </dgm:pt>
    <dgm:pt modelId="{1BCBA046-A9A2-43B2-B256-098DD87F8724}" type="sibTrans" cxnId="{043A306F-40BE-4B6D-AA59-63653E8806CB}">
      <dgm:prSet/>
      <dgm:spPr/>
      <dgm:t>
        <a:bodyPr/>
        <a:lstStyle/>
        <a:p>
          <a:pPr>
            <a:lnSpc>
              <a:spcPct val="100000"/>
            </a:lnSpc>
            <a:defRPr b="1"/>
          </a:pPr>
          <a:endParaRPr lang="en-US"/>
        </a:p>
      </dgm:t>
    </dgm:pt>
    <dgm:pt modelId="{63EC8993-FB1D-4712-935C-A0E87E2EC2D1}">
      <dgm:prSet/>
      <dgm:spPr/>
      <dgm:t>
        <a:bodyPr/>
        <a:lstStyle/>
        <a:p>
          <a:pPr>
            <a:lnSpc>
              <a:spcPct val="100000"/>
            </a:lnSpc>
          </a:pPr>
          <a:r>
            <a:rPr lang="en-US" dirty="0"/>
            <a:t>- Same considerations as P&amp;Ps</a:t>
          </a:r>
        </a:p>
        <a:p>
          <a:pPr>
            <a:lnSpc>
              <a:spcPct val="100000"/>
            </a:lnSpc>
          </a:pPr>
          <a:r>
            <a:rPr lang="en-US" dirty="0"/>
            <a:t>- Order entry, clearing and settlement, pricing, value-at-risk, margining, collateral management, concentration risk, etc. </a:t>
          </a:r>
        </a:p>
        <a:p>
          <a:pPr>
            <a:lnSpc>
              <a:spcPct val="100000"/>
            </a:lnSpc>
          </a:pPr>
          <a:r>
            <a:rPr lang="en-US" dirty="0"/>
            <a:t>- Exception reports</a:t>
          </a:r>
        </a:p>
        <a:p>
          <a:pPr>
            <a:lnSpc>
              <a:spcPct val="100000"/>
            </a:lnSpc>
          </a:pPr>
          <a:r>
            <a:rPr lang="en-US" dirty="0"/>
            <a:t>- Are the systems integrated / do they communicate with each other?</a:t>
          </a:r>
        </a:p>
        <a:p>
          <a:pPr>
            <a:lnSpc>
              <a:spcPct val="100000"/>
            </a:lnSpc>
          </a:pPr>
          <a:endParaRPr lang="en-US" dirty="0"/>
        </a:p>
      </dgm:t>
    </dgm:pt>
    <dgm:pt modelId="{3D375AFC-9037-4047-ADD9-FBE683F78744}" type="parTrans" cxnId="{AC035E6D-467D-4AAD-9F77-6F9DE3371997}">
      <dgm:prSet/>
      <dgm:spPr/>
      <dgm:t>
        <a:bodyPr/>
        <a:lstStyle/>
        <a:p>
          <a:endParaRPr lang="en-US"/>
        </a:p>
      </dgm:t>
    </dgm:pt>
    <dgm:pt modelId="{B0F0F28B-5E10-40C5-8E2D-05407B3B45EF}" type="sibTrans" cxnId="{AC035E6D-467D-4AAD-9F77-6F9DE3371997}">
      <dgm:prSet/>
      <dgm:spPr/>
      <dgm:t>
        <a:bodyPr/>
        <a:lstStyle/>
        <a:p>
          <a:endParaRPr lang="en-US"/>
        </a:p>
      </dgm:t>
    </dgm:pt>
    <dgm:pt modelId="{E52C26A9-F38F-4159-BDF0-2A5A3050EABD}">
      <dgm:prSet/>
      <dgm:spPr/>
      <dgm:t>
        <a:bodyPr/>
        <a:lstStyle/>
        <a:p>
          <a:pPr>
            <a:lnSpc>
              <a:spcPct val="100000"/>
            </a:lnSpc>
            <a:defRPr b="1"/>
          </a:pPr>
          <a:r>
            <a:rPr lang="en-US" dirty="0"/>
            <a:t>Key Functions and People </a:t>
          </a:r>
        </a:p>
      </dgm:t>
    </dgm:pt>
    <dgm:pt modelId="{BB143535-9615-4C71-986B-53EA1BCC52EC}" type="parTrans" cxnId="{7F6B8FF6-E306-47BC-8CD8-3AE028200198}">
      <dgm:prSet/>
      <dgm:spPr/>
      <dgm:t>
        <a:bodyPr/>
        <a:lstStyle/>
        <a:p>
          <a:endParaRPr lang="en-US"/>
        </a:p>
      </dgm:t>
    </dgm:pt>
    <dgm:pt modelId="{E3848FE7-F1C5-4F66-A9B2-381760817A3A}" type="sibTrans" cxnId="{7F6B8FF6-E306-47BC-8CD8-3AE028200198}">
      <dgm:prSet/>
      <dgm:spPr/>
      <dgm:t>
        <a:bodyPr/>
        <a:lstStyle/>
        <a:p>
          <a:endParaRPr lang="en-US"/>
        </a:p>
      </dgm:t>
    </dgm:pt>
    <dgm:pt modelId="{6446B689-BA9B-4BBB-A0A6-27F2844AEDAE}">
      <dgm:prSet/>
      <dgm:spPr/>
      <dgm:t>
        <a:bodyPr/>
        <a:lstStyle/>
        <a:p>
          <a:pPr>
            <a:lnSpc>
              <a:spcPct val="100000"/>
            </a:lnSpc>
            <a:buFont typeface="Arial" panose="020B0604020202020204" pitchFamily="34" charset="0"/>
            <a:buChar char="•"/>
          </a:pPr>
          <a:r>
            <a:rPr lang="en-US" dirty="0"/>
            <a:t>- Trading</a:t>
          </a:r>
        </a:p>
        <a:p>
          <a:pPr>
            <a:lnSpc>
              <a:spcPct val="100000"/>
            </a:lnSpc>
            <a:buFont typeface="Arial" panose="020B0604020202020204" pitchFamily="34" charset="0"/>
            <a:buChar char="•"/>
          </a:pPr>
          <a:r>
            <a:rPr lang="en-US" dirty="0"/>
            <a:t>- Operations and back office</a:t>
          </a:r>
        </a:p>
        <a:p>
          <a:pPr>
            <a:lnSpc>
              <a:spcPct val="100000"/>
            </a:lnSpc>
            <a:buFont typeface="Arial" panose="020B0604020202020204" pitchFamily="34" charset="0"/>
            <a:buChar char="•"/>
          </a:pPr>
          <a:r>
            <a:rPr lang="en-US" dirty="0"/>
            <a:t>- Risk management</a:t>
          </a:r>
        </a:p>
        <a:p>
          <a:pPr>
            <a:lnSpc>
              <a:spcPct val="100000"/>
            </a:lnSpc>
            <a:buFont typeface="Arial" panose="020B0604020202020204" pitchFamily="34" charset="0"/>
            <a:buChar char="•"/>
          </a:pPr>
          <a:r>
            <a:rPr lang="en-US" dirty="0"/>
            <a:t>- Compliance</a:t>
          </a:r>
        </a:p>
        <a:p>
          <a:pPr>
            <a:lnSpc>
              <a:spcPct val="100000"/>
            </a:lnSpc>
            <a:buFont typeface="Arial" panose="020B0604020202020204" pitchFamily="34" charset="0"/>
            <a:buChar char="•"/>
          </a:pPr>
          <a:r>
            <a:rPr lang="en-US" dirty="0"/>
            <a:t>Are they sufficiently competent? Do they effectively communicate with each other?</a:t>
          </a:r>
        </a:p>
      </dgm:t>
    </dgm:pt>
    <dgm:pt modelId="{1F81EDD2-D234-47E8-9F48-E454F1972121}" type="parTrans" cxnId="{6AD3756B-D1CB-4432-B2AB-27C1A8C816A2}">
      <dgm:prSet/>
      <dgm:spPr/>
      <dgm:t>
        <a:bodyPr/>
        <a:lstStyle/>
        <a:p>
          <a:endParaRPr lang="en-US"/>
        </a:p>
      </dgm:t>
    </dgm:pt>
    <dgm:pt modelId="{16B6163B-A072-46CE-8F9C-F00FC59562D5}" type="sibTrans" cxnId="{6AD3756B-D1CB-4432-B2AB-27C1A8C816A2}">
      <dgm:prSet/>
      <dgm:spPr/>
      <dgm:t>
        <a:bodyPr/>
        <a:lstStyle/>
        <a:p>
          <a:endParaRPr lang="en-US"/>
        </a:p>
      </dgm:t>
    </dgm:pt>
    <dgm:pt modelId="{2A14267F-00D7-478D-8755-6ECE38AAD190}" type="pres">
      <dgm:prSet presAssocID="{976EEF3C-1DB6-4F84-93F1-66041F52393F}" presName="Root" presStyleCnt="0">
        <dgm:presLayoutVars>
          <dgm:dir/>
          <dgm:resizeHandles val="exact"/>
        </dgm:presLayoutVars>
      </dgm:prSet>
      <dgm:spPr/>
    </dgm:pt>
    <dgm:pt modelId="{7C985B74-EE70-4D76-A591-F6ABAAD83CD8}" type="pres">
      <dgm:prSet presAssocID="{C04FACA0-C969-42F0-B5D0-3FF620A6E936}" presName="Composite" presStyleCnt="0"/>
      <dgm:spPr/>
    </dgm:pt>
    <dgm:pt modelId="{B2F88774-ED1A-49C0-8502-90282F8F3C4D}" type="pres">
      <dgm:prSet presAssocID="{C04FACA0-C969-42F0-B5D0-3FF620A6E93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dgm:spPr>
      <dgm:extLst>
        <a:ext uri="{E40237B7-FDA0-4F09-8148-C483321AD2D9}">
          <dgm14:cNvPr xmlns:dgm14="http://schemas.microsoft.com/office/drawing/2010/diagram" id="0" name="" descr="Businessman at work"/>
        </a:ext>
      </dgm:extLst>
    </dgm:pt>
    <dgm:pt modelId="{A95EDB50-0B9E-4F38-8476-13AB9533D20B}" type="pres">
      <dgm:prSet presAssocID="{C04FACA0-C969-42F0-B5D0-3FF620A6E936}" presName="Subtitle" presStyleLbl="revTx" presStyleIdx="0" presStyleCnt="6">
        <dgm:presLayoutVars>
          <dgm:chMax val="0"/>
          <dgm:bulletEnabled/>
        </dgm:presLayoutVars>
      </dgm:prSet>
      <dgm:spPr/>
    </dgm:pt>
    <dgm:pt modelId="{98DC042B-17EE-4DD8-BA7D-107A90911A8D}" type="pres">
      <dgm:prSet presAssocID="{C04FACA0-C969-42F0-B5D0-3FF620A6E936}" presName="Description" presStyleLbl="revTx" presStyleIdx="1" presStyleCnt="6">
        <dgm:presLayoutVars>
          <dgm:bulletEnabled/>
        </dgm:presLayoutVars>
      </dgm:prSet>
      <dgm:spPr/>
    </dgm:pt>
    <dgm:pt modelId="{847D555F-6AA9-461F-874D-52A1D24CA0EB}" type="pres">
      <dgm:prSet presAssocID="{A1F6A793-FFFA-4BC6-AD58-F4A89AF88EE0}" presName="sibTrans" presStyleLbl="sibTrans2D1" presStyleIdx="0" presStyleCnt="0"/>
      <dgm:spPr/>
    </dgm:pt>
    <dgm:pt modelId="{89406572-373F-42B4-B13F-AAB0AEA56F84}" type="pres">
      <dgm:prSet presAssocID="{167087F7-F54A-4856-8E37-FFB3C76D9FA7}" presName="Composite" presStyleCnt="0"/>
      <dgm:spPr/>
    </dgm:pt>
    <dgm:pt modelId="{ADCBEFF9-1094-4FF5-B819-452FD33BF126}" type="pres">
      <dgm:prSet presAssocID="{167087F7-F54A-4856-8E37-FFB3C76D9FA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858" r="26390" b="-2"/>
          <a:stretch/>
        </a:blipFill>
      </dgm:spPr>
      <dgm:extLst>
        <a:ext uri="{E40237B7-FDA0-4F09-8148-C483321AD2D9}">
          <dgm14:cNvPr xmlns:dgm14="http://schemas.microsoft.com/office/drawing/2010/diagram" id="0" name="" descr="Workplace with glasses, pen, contract and financial report"/>
        </a:ext>
      </dgm:extLst>
    </dgm:pt>
    <dgm:pt modelId="{84EFFC33-11F1-435F-AFEF-8D89D1BF1336}" type="pres">
      <dgm:prSet presAssocID="{167087F7-F54A-4856-8E37-FFB3C76D9FA7}" presName="Subtitle" presStyleLbl="revTx" presStyleIdx="2" presStyleCnt="6">
        <dgm:presLayoutVars>
          <dgm:chMax val="0"/>
          <dgm:bulletEnabled/>
        </dgm:presLayoutVars>
      </dgm:prSet>
      <dgm:spPr/>
    </dgm:pt>
    <dgm:pt modelId="{B449CCC8-AB79-4D4A-9B26-AEADCD1F65B2}" type="pres">
      <dgm:prSet presAssocID="{167087F7-F54A-4856-8E37-FFB3C76D9FA7}" presName="Description" presStyleLbl="revTx" presStyleIdx="3" presStyleCnt="6">
        <dgm:presLayoutVars>
          <dgm:bulletEnabled/>
        </dgm:presLayoutVars>
      </dgm:prSet>
      <dgm:spPr/>
    </dgm:pt>
    <dgm:pt modelId="{3E9B47F2-323C-488F-B90E-AD4C148853F4}" type="pres">
      <dgm:prSet presAssocID="{1BCBA046-A9A2-43B2-B256-098DD87F8724}" presName="sibTrans" presStyleLbl="sibTrans2D1" presStyleIdx="0" presStyleCnt="0"/>
      <dgm:spPr/>
    </dgm:pt>
    <dgm:pt modelId="{666A57F6-6EDD-4B48-B316-4FCF4331DFA5}" type="pres">
      <dgm:prSet presAssocID="{E52C26A9-F38F-4159-BDF0-2A5A3050EABD}" presName="Composite" presStyleCnt="0"/>
      <dgm:spPr/>
    </dgm:pt>
    <dgm:pt modelId="{AABF7A89-3FF2-452E-BF97-81BA1D664772}" type="pres">
      <dgm:prSet presAssocID="{E52C26A9-F38F-4159-BDF0-2A5A3050EAB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 r="-1"/>
          <a:stretch/>
        </a:blipFill>
      </dgm:spPr>
      <dgm:extLst>
        <a:ext uri="{E40237B7-FDA0-4F09-8148-C483321AD2D9}">
          <dgm14:cNvPr xmlns:dgm14="http://schemas.microsoft.com/office/drawing/2010/diagram" id="0" name="" descr="http://teekid.com/istockphoto/banner/banner3.jpg"/>
        </a:ext>
      </dgm:extLst>
    </dgm:pt>
    <dgm:pt modelId="{89C7128A-5B95-4392-9D90-E168362C5DC7}" type="pres">
      <dgm:prSet presAssocID="{E52C26A9-F38F-4159-BDF0-2A5A3050EABD}" presName="Subtitle" presStyleLbl="revTx" presStyleIdx="4" presStyleCnt="6">
        <dgm:presLayoutVars>
          <dgm:chMax val="0"/>
          <dgm:bulletEnabled/>
        </dgm:presLayoutVars>
      </dgm:prSet>
      <dgm:spPr/>
    </dgm:pt>
    <dgm:pt modelId="{8D27725F-5370-4FB5-AA6C-2AE33052F08A}" type="pres">
      <dgm:prSet presAssocID="{E52C26A9-F38F-4159-BDF0-2A5A3050EABD}" presName="Description" presStyleLbl="revTx" presStyleIdx="5" presStyleCnt="6" custLinFactNeighborX="206">
        <dgm:presLayoutVars>
          <dgm:bulletEnabled/>
        </dgm:presLayoutVars>
      </dgm:prSet>
      <dgm:spPr/>
    </dgm:pt>
  </dgm:ptLst>
  <dgm:cxnLst>
    <dgm:cxn modelId="{6BD8240C-117F-4B8D-B041-E77427E24E46}" type="presOf" srcId="{A1F6A793-FFFA-4BC6-AD58-F4A89AF88EE0}" destId="{847D555F-6AA9-461F-874D-52A1D24CA0EB}" srcOrd="0" destOrd="0" presId="urn:microsoft.com/office/officeart/2024/3/layout/verticalVisualTextBlock1"/>
    <dgm:cxn modelId="{3828EB5C-BA45-4955-8BF4-786FA43D91EC}" srcId="{976EEF3C-1DB6-4F84-93F1-66041F52393F}" destId="{C04FACA0-C969-42F0-B5D0-3FF620A6E936}" srcOrd="0" destOrd="0" parTransId="{4C9E9347-972B-4F43-895D-B1B75D28B7E7}" sibTransId="{A1F6A793-FFFA-4BC6-AD58-F4A89AF88EE0}"/>
    <dgm:cxn modelId="{6AD3756B-D1CB-4432-B2AB-27C1A8C816A2}" srcId="{E52C26A9-F38F-4159-BDF0-2A5A3050EABD}" destId="{6446B689-BA9B-4BBB-A0A6-27F2844AEDAE}" srcOrd="0" destOrd="0" parTransId="{1F81EDD2-D234-47E8-9F48-E454F1972121}" sibTransId="{16B6163B-A072-46CE-8F9C-F00FC59562D5}"/>
    <dgm:cxn modelId="{5F8D9A4B-3EF9-42DE-AD5C-29FABEB35AA2}" type="presOf" srcId="{976EEF3C-1DB6-4F84-93F1-66041F52393F}" destId="{2A14267F-00D7-478D-8755-6ECE38AAD190}" srcOrd="0" destOrd="0" presId="urn:microsoft.com/office/officeart/2024/3/layout/verticalVisualTextBlock1"/>
    <dgm:cxn modelId="{AC035E6D-467D-4AAD-9F77-6F9DE3371997}" srcId="{167087F7-F54A-4856-8E37-FFB3C76D9FA7}" destId="{63EC8993-FB1D-4712-935C-A0E87E2EC2D1}" srcOrd="0" destOrd="0" parTransId="{3D375AFC-9037-4047-ADD9-FBE683F78744}" sibTransId="{B0F0F28B-5E10-40C5-8E2D-05407B3B45EF}"/>
    <dgm:cxn modelId="{043A306F-40BE-4B6D-AA59-63653E8806CB}" srcId="{976EEF3C-1DB6-4F84-93F1-66041F52393F}" destId="{167087F7-F54A-4856-8E37-FFB3C76D9FA7}" srcOrd="1" destOrd="0" parTransId="{E9610E53-059F-44C9-A584-EF6EDDA24BDA}" sibTransId="{1BCBA046-A9A2-43B2-B256-098DD87F8724}"/>
    <dgm:cxn modelId="{DD8E1D72-85AF-4F6A-9822-00BCF3EC3E04}" type="presOf" srcId="{63EC8993-FB1D-4712-935C-A0E87E2EC2D1}" destId="{B449CCC8-AB79-4D4A-9B26-AEADCD1F65B2}" srcOrd="0" destOrd="0" presId="urn:microsoft.com/office/officeart/2024/3/layout/verticalVisualTextBlock1"/>
    <dgm:cxn modelId="{472D2A56-90F5-4C93-B782-901F0A90DEE2}" type="presOf" srcId="{6446B689-BA9B-4BBB-A0A6-27F2844AEDAE}" destId="{8D27725F-5370-4FB5-AA6C-2AE33052F08A}" srcOrd="0" destOrd="0" presId="urn:microsoft.com/office/officeart/2024/3/layout/verticalVisualTextBlock1"/>
    <dgm:cxn modelId="{D85C8876-9615-41F3-A4FE-50BEB7F1B836}" type="presOf" srcId="{61D37870-7854-4862-ADAC-27A92F19D0C4}" destId="{98DC042B-17EE-4DD8-BA7D-107A90911A8D}" srcOrd="0" destOrd="0" presId="urn:microsoft.com/office/officeart/2024/3/layout/verticalVisualTextBlock1"/>
    <dgm:cxn modelId="{5328D179-A0FE-4436-B2ED-2299290728D9}" type="presOf" srcId="{C04FACA0-C969-42F0-B5D0-3FF620A6E936}" destId="{A95EDB50-0B9E-4F38-8476-13AB9533D20B}" srcOrd="0" destOrd="0" presId="urn:microsoft.com/office/officeart/2024/3/layout/verticalVisualTextBlock1"/>
    <dgm:cxn modelId="{2204C597-2EB4-46B5-A6D6-398EE307FF20}" type="presOf" srcId="{E52C26A9-F38F-4159-BDF0-2A5A3050EABD}" destId="{89C7128A-5B95-4392-9D90-E168362C5DC7}" srcOrd="0" destOrd="0" presId="urn:microsoft.com/office/officeart/2024/3/layout/verticalVisualTextBlock1"/>
    <dgm:cxn modelId="{279867A9-416E-4B51-A9DF-5A2A6D07619F}" type="presOf" srcId="{167087F7-F54A-4856-8E37-FFB3C76D9FA7}" destId="{84EFFC33-11F1-435F-AFEF-8D89D1BF1336}" srcOrd="0" destOrd="0" presId="urn:microsoft.com/office/officeart/2024/3/layout/verticalVisualTextBlock1"/>
    <dgm:cxn modelId="{06DB07BC-8297-4C2F-9F96-0058EBFEEF5E}" type="presOf" srcId="{1BCBA046-A9A2-43B2-B256-098DD87F8724}" destId="{3E9B47F2-323C-488F-B90E-AD4C148853F4}" srcOrd="0" destOrd="0" presId="urn:microsoft.com/office/officeart/2024/3/layout/verticalVisualTextBlock1"/>
    <dgm:cxn modelId="{CC1DEEE1-C19B-4E01-BDEA-79F1DA93ACA8}" srcId="{C04FACA0-C969-42F0-B5D0-3FF620A6E936}" destId="{61D37870-7854-4862-ADAC-27A92F19D0C4}" srcOrd="0" destOrd="0" parTransId="{53843FBE-881B-49E7-99AC-07F93DC3F455}" sibTransId="{48805DC9-C91D-426A-B431-3F5FD2BA95D9}"/>
    <dgm:cxn modelId="{7F6B8FF6-E306-47BC-8CD8-3AE028200198}" srcId="{976EEF3C-1DB6-4F84-93F1-66041F52393F}" destId="{E52C26A9-F38F-4159-BDF0-2A5A3050EABD}" srcOrd="2" destOrd="0" parTransId="{BB143535-9615-4C71-986B-53EA1BCC52EC}" sibTransId="{E3848FE7-F1C5-4F66-A9B2-381760817A3A}"/>
    <dgm:cxn modelId="{3A0EC0F8-6774-4C3E-8CFC-897EC3B8AB74}" type="presParOf" srcId="{2A14267F-00D7-478D-8755-6ECE38AAD190}" destId="{7C985B74-EE70-4D76-A591-F6ABAAD83CD8}" srcOrd="0" destOrd="0" presId="urn:microsoft.com/office/officeart/2024/3/layout/verticalVisualTextBlock1"/>
    <dgm:cxn modelId="{B4DDD799-885F-4076-8B3D-3B0CC31E1653}" type="presParOf" srcId="{7C985B74-EE70-4D76-A591-F6ABAAD83CD8}" destId="{B2F88774-ED1A-49C0-8502-90282F8F3C4D}" srcOrd="0" destOrd="0" presId="urn:microsoft.com/office/officeart/2024/3/layout/verticalVisualTextBlock1"/>
    <dgm:cxn modelId="{149485CC-2303-4E64-A5CB-EB09288D11A4}" type="presParOf" srcId="{7C985B74-EE70-4D76-A591-F6ABAAD83CD8}" destId="{A95EDB50-0B9E-4F38-8476-13AB9533D20B}" srcOrd="1" destOrd="0" presId="urn:microsoft.com/office/officeart/2024/3/layout/verticalVisualTextBlock1"/>
    <dgm:cxn modelId="{AD762FB8-6D63-4748-BF7E-A176422B94EB}" type="presParOf" srcId="{7C985B74-EE70-4D76-A591-F6ABAAD83CD8}" destId="{98DC042B-17EE-4DD8-BA7D-107A90911A8D}" srcOrd="2" destOrd="0" presId="urn:microsoft.com/office/officeart/2024/3/layout/verticalVisualTextBlock1"/>
    <dgm:cxn modelId="{E2AFF406-11CD-49F4-95E6-E19BF78F069F}" type="presParOf" srcId="{2A14267F-00D7-478D-8755-6ECE38AAD190}" destId="{847D555F-6AA9-461F-874D-52A1D24CA0EB}" srcOrd="1" destOrd="0" presId="urn:microsoft.com/office/officeart/2024/3/layout/verticalVisualTextBlock1"/>
    <dgm:cxn modelId="{11EE31C6-0EAF-4EB7-9BAF-6A62CF9BF7ED}" type="presParOf" srcId="{2A14267F-00D7-478D-8755-6ECE38AAD190}" destId="{89406572-373F-42B4-B13F-AAB0AEA56F84}" srcOrd="2" destOrd="0" presId="urn:microsoft.com/office/officeart/2024/3/layout/verticalVisualTextBlock1"/>
    <dgm:cxn modelId="{BFC1C75D-7171-4F16-9C37-705F66373DBC}" type="presParOf" srcId="{89406572-373F-42B4-B13F-AAB0AEA56F84}" destId="{ADCBEFF9-1094-4FF5-B819-452FD33BF126}" srcOrd="0" destOrd="0" presId="urn:microsoft.com/office/officeart/2024/3/layout/verticalVisualTextBlock1"/>
    <dgm:cxn modelId="{DA6900A5-F4A5-4852-8CBF-A25068649AFE}" type="presParOf" srcId="{89406572-373F-42B4-B13F-AAB0AEA56F84}" destId="{84EFFC33-11F1-435F-AFEF-8D89D1BF1336}" srcOrd="1" destOrd="0" presId="urn:microsoft.com/office/officeart/2024/3/layout/verticalVisualTextBlock1"/>
    <dgm:cxn modelId="{DCD7530D-7403-499E-B591-266E473AAEF2}" type="presParOf" srcId="{89406572-373F-42B4-B13F-AAB0AEA56F84}" destId="{B449CCC8-AB79-4D4A-9B26-AEADCD1F65B2}" srcOrd="2" destOrd="0" presId="urn:microsoft.com/office/officeart/2024/3/layout/verticalVisualTextBlock1"/>
    <dgm:cxn modelId="{8BEFBADF-1B5E-45B0-B368-AD524F0D4BD0}" type="presParOf" srcId="{2A14267F-00D7-478D-8755-6ECE38AAD190}" destId="{3E9B47F2-323C-488F-B90E-AD4C148853F4}" srcOrd="3" destOrd="0" presId="urn:microsoft.com/office/officeart/2024/3/layout/verticalVisualTextBlock1"/>
    <dgm:cxn modelId="{C4E296C7-0169-4A48-8195-C234308C1551}" type="presParOf" srcId="{2A14267F-00D7-478D-8755-6ECE38AAD190}" destId="{666A57F6-6EDD-4B48-B316-4FCF4331DFA5}" srcOrd="4" destOrd="0" presId="urn:microsoft.com/office/officeart/2024/3/layout/verticalVisualTextBlock1"/>
    <dgm:cxn modelId="{03D871E0-0F3A-4902-9E93-B82C2AF8B113}" type="presParOf" srcId="{666A57F6-6EDD-4B48-B316-4FCF4331DFA5}" destId="{AABF7A89-3FF2-452E-BF97-81BA1D664772}" srcOrd="0" destOrd="0" presId="urn:microsoft.com/office/officeart/2024/3/layout/verticalVisualTextBlock1"/>
    <dgm:cxn modelId="{B4DE55D6-F5C1-4886-B214-78F8AA6957A6}" type="presParOf" srcId="{666A57F6-6EDD-4B48-B316-4FCF4331DFA5}" destId="{89C7128A-5B95-4392-9D90-E168362C5DC7}" srcOrd="1" destOrd="0" presId="urn:microsoft.com/office/officeart/2024/3/layout/verticalVisualTextBlock1"/>
    <dgm:cxn modelId="{D9853613-C9D8-4FA2-81E6-AE7658BF6034}" type="presParOf" srcId="{666A57F6-6EDD-4B48-B316-4FCF4331DFA5}" destId="{8D27725F-5370-4FB5-AA6C-2AE33052F08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6EEF3C-1DB6-4F84-93F1-66041F52393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C04FACA0-C969-42F0-B5D0-3FF620A6E936}">
      <dgm:prSet/>
      <dgm:spPr/>
      <dgm:t>
        <a:bodyPr/>
        <a:lstStyle/>
        <a:p>
          <a:pPr>
            <a:lnSpc>
              <a:spcPct val="100000"/>
            </a:lnSpc>
            <a:defRPr b="1"/>
          </a:pPr>
          <a:r>
            <a:rPr lang="en-US" dirty="0"/>
            <a:t>Prescribed Account Structures</a:t>
          </a:r>
        </a:p>
      </dgm:t>
    </dgm:pt>
    <dgm:pt modelId="{4C9E9347-972B-4F43-895D-B1B75D28B7E7}" type="parTrans" cxnId="{3828EB5C-BA45-4955-8BF4-786FA43D91EC}">
      <dgm:prSet/>
      <dgm:spPr/>
      <dgm:t>
        <a:bodyPr/>
        <a:lstStyle/>
        <a:p>
          <a:endParaRPr lang="en-US"/>
        </a:p>
      </dgm:t>
    </dgm:pt>
    <dgm:pt modelId="{A1F6A793-FFFA-4BC6-AD58-F4A89AF88EE0}" type="sibTrans" cxnId="{3828EB5C-BA45-4955-8BF4-786FA43D91EC}">
      <dgm:prSet/>
      <dgm:spPr/>
      <dgm:t>
        <a:bodyPr/>
        <a:lstStyle/>
        <a:p>
          <a:pPr>
            <a:lnSpc>
              <a:spcPct val="100000"/>
            </a:lnSpc>
            <a:defRPr b="1"/>
          </a:pPr>
          <a:endParaRPr lang="en-US"/>
        </a:p>
      </dgm:t>
    </dgm:pt>
    <dgm:pt modelId="{61D37870-7854-4862-ADAC-27A92F19D0C4}">
      <dgm:prSet/>
      <dgm:spPr/>
      <dgm:t>
        <a:bodyPr/>
        <a:lstStyle/>
        <a:p>
          <a:pPr>
            <a:lnSpc>
              <a:spcPct val="100000"/>
            </a:lnSpc>
          </a:pPr>
          <a:r>
            <a:rPr lang="en-US" dirty="0"/>
            <a:t>- Do they comply with applicable Regulations and Rules?</a:t>
          </a:r>
        </a:p>
        <a:p>
          <a:pPr>
            <a:lnSpc>
              <a:spcPct val="100000"/>
            </a:lnSpc>
          </a:pPr>
          <a:r>
            <a:rPr lang="en-US" dirty="0"/>
            <a:t>- Especially important for customer accounts, in order to ensure segregation from firm assets in the event of the firm’s insolvency </a:t>
          </a:r>
        </a:p>
      </dgm:t>
    </dgm:pt>
    <dgm:pt modelId="{53843FBE-881B-49E7-99AC-07F93DC3F455}" type="parTrans" cxnId="{CC1DEEE1-C19B-4E01-BDEA-79F1DA93ACA8}">
      <dgm:prSet/>
      <dgm:spPr/>
      <dgm:t>
        <a:bodyPr/>
        <a:lstStyle/>
        <a:p>
          <a:endParaRPr lang="en-US"/>
        </a:p>
      </dgm:t>
    </dgm:pt>
    <dgm:pt modelId="{48805DC9-C91D-426A-B431-3F5FD2BA95D9}" type="sibTrans" cxnId="{CC1DEEE1-C19B-4E01-BDEA-79F1DA93ACA8}">
      <dgm:prSet/>
      <dgm:spPr/>
      <dgm:t>
        <a:bodyPr/>
        <a:lstStyle/>
        <a:p>
          <a:endParaRPr lang="en-US"/>
        </a:p>
      </dgm:t>
    </dgm:pt>
    <dgm:pt modelId="{167087F7-F54A-4856-8E37-FFB3C76D9FA7}">
      <dgm:prSet/>
      <dgm:spPr/>
      <dgm:t>
        <a:bodyPr/>
        <a:lstStyle/>
        <a:p>
          <a:pPr>
            <a:lnSpc>
              <a:spcPct val="100000"/>
            </a:lnSpc>
            <a:defRPr b="1"/>
          </a:pPr>
          <a:r>
            <a:rPr lang="en-US" dirty="0"/>
            <a:t>Prescribed Legal Agreement and Instruments</a:t>
          </a:r>
        </a:p>
      </dgm:t>
    </dgm:pt>
    <dgm:pt modelId="{E9610E53-059F-44C9-A584-EF6EDDA24BDA}" type="parTrans" cxnId="{043A306F-40BE-4B6D-AA59-63653E8806CB}">
      <dgm:prSet/>
      <dgm:spPr/>
      <dgm:t>
        <a:bodyPr/>
        <a:lstStyle/>
        <a:p>
          <a:endParaRPr lang="en-US"/>
        </a:p>
      </dgm:t>
    </dgm:pt>
    <dgm:pt modelId="{1BCBA046-A9A2-43B2-B256-098DD87F8724}" type="sibTrans" cxnId="{043A306F-40BE-4B6D-AA59-63653E8806CB}">
      <dgm:prSet/>
      <dgm:spPr/>
      <dgm:t>
        <a:bodyPr/>
        <a:lstStyle/>
        <a:p>
          <a:pPr>
            <a:lnSpc>
              <a:spcPct val="100000"/>
            </a:lnSpc>
            <a:defRPr b="1"/>
          </a:pPr>
          <a:endParaRPr lang="en-US"/>
        </a:p>
      </dgm:t>
    </dgm:pt>
    <dgm:pt modelId="{63EC8993-FB1D-4712-935C-A0E87E2EC2D1}">
      <dgm:prSet/>
      <dgm:spPr/>
      <dgm:t>
        <a:bodyPr/>
        <a:lstStyle/>
        <a:p>
          <a:pPr>
            <a:lnSpc>
              <a:spcPct val="100000"/>
            </a:lnSpc>
          </a:pPr>
          <a:r>
            <a:rPr lang="en-US" dirty="0"/>
            <a:t>- Are all the relevant required agreements and instruments in place?</a:t>
          </a:r>
        </a:p>
        <a:p>
          <a:pPr>
            <a:lnSpc>
              <a:spcPct val="100000"/>
            </a:lnSpc>
          </a:pPr>
          <a:r>
            <a:rPr lang="en-US" dirty="0"/>
            <a:t>   - Account Agreement</a:t>
          </a:r>
        </a:p>
        <a:p>
          <a:pPr>
            <a:lnSpc>
              <a:spcPct val="100000"/>
            </a:lnSpc>
          </a:pPr>
          <a:r>
            <a:rPr lang="en-US" dirty="0"/>
            <a:t>   - Delegations / POAs</a:t>
          </a:r>
        </a:p>
        <a:p>
          <a:pPr>
            <a:lnSpc>
              <a:spcPct val="100000"/>
            </a:lnSpc>
          </a:pPr>
          <a:r>
            <a:rPr lang="en-US" dirty="0"/>
            <a:t>  - Margin trading, Stock Lending, Retail Repo, etc.?</a:t>
          </a:r>
        </a:p>
        <a:p>
          <a:pPr>
            <a:lnSpc>
              <a:spcPct val="100000"/>
            </a:lnSpc>
          </a:pPr>
          <a:r>
            <a:rPr lang="en-US" dirty="0"/>
            <a:t>- Are they (1) current and (2) compliant?</a:t>
          </a:r>
        </a:p>
      </dgm:t>
    </dgm:pt>
    <dgm:pt modelId="{3D375AFC-9037-4047-ADD9-FBE683F78744}" type="parTrans" cxnId="{AC035E6D-467D-4AAD-9F77-6F9DE3371997}">
      <dgm:prSet/>
      <dgm:spPr/>
      <dgm:t>
        <a:bodyPr/>
        <a:lstStyle/>
        <a:p>
          <a:endParaRPr lang="en-US"/>
        </a:p>
      </dgm:t>
    </dgm:pt>
    <dgm:pt modelId="{B0F0F28B-5E10-40C5-8E2D-05407B3B45EF}" type="sibTrans" cxnId="{AC035E6D-467D-4AAD-9F77-6F9DE3371997}">
      <dgm:prSet/>
      <dgm:spPr/>
      <dgm:t>
        <a:bodyPr/>
        <a:lstStyle/>
        <a:p>
          <a:endParaRPr lang="en-US"/>
        </a:p>
      </dgm:t>
    </dgm:pt>
    <dgm:pt modelId="{2A14267F-00D7-478D-8755-6ECE38AAD190}" type="pres">
      <dgm:prSet presAssocID="{976EEF3C-1DB6-4F84-93F1-66041F52393F}" presName="Root" presStyleCnt="0">
        <dgm:presLayoutVars>
          <dgm:dir/>
          <dgm:resizeHandles val="exact"/>
        </dgm:presLayoutVars>
      </dgm:prSet>
      <dgm:spPr/>
    </dgm:pt>
    <dgm:pt modelId="{7C985B74-EE70-4D76-A591-F6ABAAD83CD8}" type="pres">
      <dgm:prSet presAssocID="{C04FACA0-C969-42F0-B5D0-3FF620A6E936}" presName="Composite" presStyleCnt="0"/>
      <dgm:spPr/>
    </dgm:pt>
    <dgm:pt modelId="{B2F88774-ED1A-49C0-8502-90282F8F3C4D}" type="pres">
      <dgm:prSet presAssocID="{C04FACA0-C969-42F0-B5D0-3FF620A6E936}" presName="Pictur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dgm:spPr>
      <dgm:extLst>
        <a:ext uri="{E40237B7-FDA0-4F09-8148-C483321AD2D9}">
          <dgm14:cNvPr xmlns:dgm14="http://schemas.microsoft.com/office/drawing/2010/diagram" id="0" name="" descr="Businessman at work"/>
        </a:ext>
      </dgm:extLst>
    </dgm:pt>
    <dgm:pt modelId="{A95EDB50-0B9E-4F38-8476-13AB9533D20B}" type="pres">
      <dgm:prSet presAssocID="{C04FACA0-C969-42F0-B5D0-3FF620A6E936}" presName="Subtitle" presStyleLbl="revTx" presStyleIdx="0" presStyleCnt="4">
        <dgm:presLayoutVars>
          <dgm:chMax val="0"/>
          <dgm:bulletEnabled/>
        </dgm:presLayoutVars>
      </dgm:prSet>
      <dgm:spPr/>
    </dgm:pt>
    <dgm:pt modelId="{98DC042B-17EE-4DD8-BA7D-107A90911A8D}" type="pres">
      <dgm:prSet presAssocID="{C04FACA0-C969-42F0-B5D0-3FF620A6E936}" presName="Description" presStyleLbl="revTx" presStyleIdx="1" presStyleCnt="4">
        <dgm:presLayoutVars>
          <dgm:bulletEnabled/>
        </dgm:presLayoutVars>
      </dgm:prSet>
      <dgm:spPr/>
    </dgm:pt>
    <dgm:pt modelId="{847D555F-6AA9-461F-874D-52A1D24CA0EB}" type="pres">
      <dgm:prSet presAssocID="{A1F6A793-FFFA-4BC6-AD58-F4A89AF88EE0}" presName="sibTrans" presStyleLbl="sibTrans2D1" presStyleIdx="0" presStyleCnt="0"/>
      <dgm:spPr/>
    </dgm:pt>
    <dgm:pt modelId="{89406572-373F-42B4-B13F-AAB0AEA56F84}" type="pres">
      <dgm:prSet presAssocID="{167087F7-F54A-4856-8E37-FFB3C76D9FA7}" presName="Composite" presStyleCnt="0"/>
      <dgm:spPr/>
    </dgm:pt>
    <dgm:pt modelId="{ADCBEFF9-1094-4FF5-B819-452FD33BF126}" type="pres">
      <dgm:prSet presAssocID="{167087F7-F54A-4856-8E37-FFB3C76D9FA7}" presName="Pictur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l="6858" r="26390" b="-2"/>
          <a:stretch/>
        </a:blipFill>
      </dgm:spPr>
      <dgm:extLst>
        <a:ext uri="{E40237B7-FDA0-4F09-8148-C483321AD2D9}">
          <dgm14:cNvPr xmlns:dgm14="http://schemas.microsoft.com/office/drawing/2010/diagram" id="0" name="" descr="Workplace with glasses, pen, contract and financial report"/>
        </a:ext>
      </dgm:extLst>
    </dgm:pt>
    <dgm:pt modelId="{84EFFC33-11F1-435F-AFEF-8D89D1BF1336}" type="pres">
      <dgm:prSet presAssocID="{167087F7-F54A-4856-8E37-FFB3C76D9FA7}" presName="Subtitle" presStyleLbl="revTx" presStyleIdx="2" presStyleCnt="4">
        <dgm:presLayoutVars>
          <dgm:chMax val="0"/>
          <dgm:bulletEnabled/>
        </dgm:presLayoutVars>
      </dgm:prSet>
      <dgm:spPr/>
    </dgm:pt>
    <dgm:pt modelId="{B449CCC8-AB79-4D4A-9B26-AEADCD1F65B2}" type="pres">
      <dgm:prSet presAssocID="{167087F7-F54A-4856-8E37-FFB3C76D9FA7}" presName="Description" presStyleLbl="revTx" presStyleIdx="3" presStyleCnt="4">
        <dgm:presLayoutVars>
          <dgm:bulletEnabled/>
        </dgm:presLayoutVars>
      </dgm:prSet>
      <dgm:spPr/>
    </dgm:pt>
  </dgm:ptLst>
  <dgm:cxnLst>
    <dgm:cxn modelId="{6BD8240C-117F-4B8D-B041-E77427E24E46}" type="presOf" srcId="{A1F6A793-FFFA-4BC6-AD58-F4A89AF88EE0}" destId="{847D555F-6AA9-461F-874D-52A1D24CA0EB}" srcOrd="0" destOrd="0" presId="urn:microsoft.com/office/officeart/2024/3/layout/verticalVisualTextBlock1"/>
    <dgm:cxn modelId="{3828EB5C-BA45-4955-8BF4-786FA43D91EC}" srcId="{976EEF3C-1DB6-4F84-93F1-66041F52393F}" destId="{C04FACA0-C969-42F0-B5D0-3FF620A6E936}" srcOrd="0" destOrd="0" parTransId="{4C9E9347-972B-4F43-895D-B1B75D28B7E7}" sibTransId="{A1F6A793-FFFA-4BC6-AD58-F4A89AF88EE0}"/>
    <dgm:cxn modelId="{5F8D9A4B-3EF9-42DE-AD5C-29FABEB35AA2}" type="presOf" srcId="{976EEF3C-1DB6-4F84-93F1-66041F52393F}" destId="{2A14267F-00D7-478D-8755-6ECE38AAD190}" srcOrd="0" destOrd="0" presId="urn:microsoft.com/office/officeart/2024/3/layout/verticalVisualTextBlock1"/>
    <dgm:cxn modelId="{AC035E6D-467D-4AAD-9F77-6F9DE3371997}" srcId="{167087F7-F54A-4856-8E37-FFB3C76D9FA7}" destId="{63EC8993-FB1D-4712-935C-A0E87E2EC2D1}" srcOrd="0" destOrd="0" parTransId="{3D375AFC-9037-4047-ADD9-FBE683F78744}" sibTransId="{B0F0F28B-5E10-40C5-8E2D-05407B3B45EF}"/>
    <dgm:cxn modelId="{043A306F-40BE-4B6D-AA59-63653E8806CB}" srcId="{976EEF3C-1DB6-4F84-93F1-66041F52393F}" destId="{167087F7-F54A-4856-8E37-FFB3C76D9FA7}" srcOrd="1" destOrd="0" parTransId="{E9610E53-059F-44C9-A584-EF6EDDA24BDA}" sibTransId="{1BCBA046-A9A2-43B2-B256-098DD87F8724}"/>
    <dgm:cxn modelId="{DD8E1D72-85AF-4F6A-9822-00BCF3EC3E04}" type="presOf" srcId="{63EC8993-FB1D-4712-935C-A0E87E2EC2D1}" destId="{B449CCC8-AB79-4D4A-9B26-AEADCD1F65B2}" srcOrd="0" destOrd="0" presId="urn:microsoft.com/office/officeart/2024/3/layout/verticalVisualTextBlock1"/>
    <dgm:cxn modelId="{D85C8876-9615-41F3-A4FE-50BEB7F1B836}" type="presOf" srcId="{61D37870-7854-4862-ADAC-27A92F19D0C4}" destId="{98DC042B-17EE-4DD8-BA7D-107A90911A8D}" srcOrd="0" destOrd="0" presId="urn:microsoft.com/office/officeart/2024/3/layout/verticalVisualTextBlock1"/>
    <dgm:cxn modelId="{5328D179-A0FE-4436-B2ED-2299290728D9}" type="presOf" srcId="{C04FACA0-C969-42F0-B5D0-3FF620A6E936}" destId="{A95EDB50-0B9E-4F38-8476-13AB9533D20B}" srcOrd="0" destOrd="0" presId="urn:microsoft.com/office/officeart/2024/3/layout/verticalVisualTextBlock1"/>
    <dgm:cxn modelId="{279867A9-416E-4B51-A9DF-5A2A6D07619F}" type="presOf" srcId="{167087F7-F54A-4856-8E37-FFB3C76D9FA7}" destId="{84EFFC33-11F1-435F-AFEF-8D89D1BF1336}" srcOrd="0" destOrd="0" presId="urn:microsoft.com/office/officeart/2024/3/layout/verticalVisualTextBlock1"/>
    <dgm:cxn modelId="{CC1DEEE1-C19B-4E01-BDEA-79F1DA93ACA8}" srcId="{C04FACA0-C969-42F0-B5D0-3FF620A6E936}" destId="{61D37870-7854-4862-ADAC-27A92F19D0C4}" srcOrd="0" destOrd="0" parTransId="{53843FBE-881B-49E7-99AC-07F93DC3F455}" sibTransId="{48805DC9-C91D-426A-B431-3F5FD2BA95D9}"/>
    <dgm:cxn modelId="{3A0EC0F8-6774-4C3E-8CFC-897EC3B8AB74}" type="presParOf" srcId="{2A14267F-00D7-478D-8755-6ECE38AAD190}" destId="{7C985B74-EE70-4D76-A591-F6ABAAD83CD8}" srcOrd="0" destOrd="0" presId="urn:microsoft.com/office/officeart/2024/3/layout/verticalVisualTextBlock1"/>
    <dgm:cxn modelId="{B4DDD799-885F-4076-8B3D-3B0CC31E1653}" type="presParOf" srcId="{7C985B74-EE70-4D76-A591-F6ABAAD83CD8}" destId="{B2F88774-ED1A-49C0-8502-90282F8F3C4D}" srcOrd="0" destOrd="0" presId="urn:microsoft.com/office/officeart/2024/3/layout/verticalVisualTextBlock1"/>
    <dgm:cxn modelId="{149485CC-2303-4E64-A5CB-EB09288D11A4}" type="presParOf" srcId="{7C985B74-EE70-4D76-A591-F6ABAAD83CD8}" destId="{A95EDB50-0B9E-4F38-8476-13AB9533D20B}" srcOrd="1" destOrd="0" presId="urn:microsoft.com/office/officeart/2024/3/layout/verticalVisualTextBlock1"/>
    <dgm:cxn modelId="{AD762FB8-6D63-4748-BF7E-A176422B94EB}" type="presParOf" srcId="{7C985B74-EE70-4D76-A591-F6ABAAD83CD8}" destId="{98DC042B-17EE-4DD8-BA7D-107A90911A8D}" srcOrd="2" destOrd="0" presId="urn:microsoft.com/office/officeart/2024/3/layout/verticalVisualTextBlock1"/>
    <dgm:cxn modelId="{E2AFF406-11CD-49F4-95E6-E19BF78F069F}" type="presParOf" srcId="{2A14267F-00D7-478D-8755-6ECE38AAD190}" destId="{847D555F-6AA9-461F-874D-52A1D24CA0EB}" srcOrd="1" destOrd="0" presId="urn:microsoft.com/office/officeart/2024/3/layout/verticalVisualTextBlock1"/>
    <dgm:cxn modelId="{11EE31C6-0EAF-4EB7-9BAF-6A62CF9BF7ED}" type="presParOf" srcId="{2A14267F-00D7-478D-8755-6ECE38AAD190}" destId="{89406572-373F-42B4-B13F-AAB0AEA56F84}" srcOrd="2" destOrd="0" presId="urn:microsoft.com/office/officeart/2024/3/layout/verticalVisualTextBlock1"/>
    <dgm:cxn modelId="{BFC1C75D-7171-4F16-9C37-705F66373DBC}" type="presParOf" srcId="{89406572-373F-42B4-B13F-AAB0AEA56F84}" destId="{ADCBEFF9-1094-4FF5-B819-452FD33BF126}" srcOrd="0" destOrd="0" presId="urn:microsoft.com/office/officeart/2024/3/layout/verticalVisualTextBlock1"/>
    <dgm:cxn modelId="{DA6900A5-F4A5-4852-8CBF-A25068649AFE}" type="presParOf" srcId="{89406572-373F-42B4-B13F-AAB0AEA56F84}" destId="{84EFFC33-11F1-435F-AFEF-8D89D1BF1336}" srcOrd="1" destOrd="0" presId="urn:microsoft.com/office/officeart/2024/3/layout/verticalVisualTextBlock1"/>
    <dgm:cxn modelId="{DCD7530D-7403-499E-B591-266E473AAEF2}" type="presParOf" srcId="{89406572-373F-42B4-B13F-AAB0AEA56F84}" destId="{B449CCC8-AB79-4D4A-9B26-AEADCD1F65B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6EEF3C-1DB6-4F84-93F1-66041F52393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C04FACA0-C969-42F0-B5D0-3FF620A6E936}">
      <dgm:prSet/>
      <dgm:spPr/>
      <dgm:t>
        <a:bodyPr/>
        <a:lstStyle/>
        <a:p>
          <a:pPr>
            <a:lnSpc>
              <a:spcPct val="100000"/>
            </a:lnSpc>
            <a:defRPr b="1"/>
          </a:pPr>
          <a:r>
            <a:rPr lang="en-US" dirty="0"/>
            <a:t>Accounting</a:t>
          </a:r>
        </a:p>
      </dgm:t>
    </dgm:pt>
    <dgm:pt modelId="{4C9E9347-972B-4F43-895D-B1B75D28B7E7}" type="parTrans" cxnId="{3828EB5C-BA45-4955-8BF4-786FA43D91EC}">
      <dgm:prSet/>
      <dgm:spPr/>
      <dgm:t>
        <a:bodyPr/>
        <a:lstStyle/>
        <a:p>
          <a:endParaRPr lang="en-US"/>
        </a:p>
      </dgm:t>
    </dgm:pt>
    <dgm:pt modelId="{A1F6A793-FFFA-4BC6-AD58-F4A89AF88EE0}" type="sibTrans" cxnId="{3828EB5C-BA45-4955-8BF4-786FA43D91EC}">
      <dgm:prSet/>
      <dgm:spPr/>
      <dgm:t>
        <a:bodyPr/>
        <a:lstStyle/>
        <a:p>
          <a:pPr>
            <a:lnSpc>
              <a:spcPct val="100000"/>
            </a:lnSpc>
            <a:defRPr b="1"/>
          </a:pPr>
          <a:endParaRPr lang="en-US"/>
        </a:p>
      </dgm:t>
    </dgm:pt>
    <dgm:pt modelId="{61D37870-7854-4862-ADAC-27A92F19D0C4}">
      <dgm:prSet/>
      <dgm:spPr/>
      <dgm:t>
        <a:bodyPr/>
        <a:lstStyle/>
        <a:p>
          <a:pPr>
            <a:lnSpc>
              <a:spcPct val="100000"/>
            </a:lnSpc>
          </a:pPr>
          <a:r>
            <a:rPr lang="en-US" dirty="0"/>
            <a:t>Stock-and-trade accounting specialists to review financial statements, capital adequacy ratio and net free capital calculations, etc.</a:t>
          </a:r>
        </a:p>
      </dgm:t>
    </dgm:pt>
    <dgm:pt modelId="{53843FBE-881B-49E7-99AC-07F93DC3F455}" type="parTrans" cxnId="{CC1DEEE1-C19B-4E01-BDEA-79F1DA93ACA8}">
      <dgm:prSet/>
      <dgm:spPr/>
      <dgm:t>
        <a:bodyPr/>
        <a:lstStyle/>
        <a:p>
          <a:endParaRPr lang="en-US"/>
        </a:p>
      </dgm:t>
    </dgm:pt>
    <dgm:pt modelId="{48805DC9-C91D-426A-B431-3F5FD2BA95D9}" type="sibTrans" cxnId="{CC1DEEE1-C19B-4E01-BDEA-79F1DA93ACA8}">
      <dgm:prSet/>
      <dgm:spPr/>
      <dgm:t>
        <a:bodyPr/>
        <a:lstStyle/>
        <a:p>
          <a:endParaRPr lang="en-US"/>
        </a:p>
      </dgm:t>
    </dgm:pt>
    <dgm:pt modelId="{167087F7-F54A-4856-8E37-FFB3C76D9FA7}">
      <dgm:prSet/>
      <dgm:spPr/>
      <dgm:t>
        <a:bodyPr/>
        <a:lstStyle/>
        <a:p>
          <a:pPr>
            <a:lnSpc>
              <a:spcPct val="100000"/>
            </a:lnSpc>
            <a:defRPr b="1"/>
          </a:pPr>
          <a:r>
            <a:rPr lang="en-US" dirty="0"/>
            <a:t>Legal-minded (not necessarily lawyers!)</a:t>
          </a:r>
        </a:p>
      </dgm:t>
    </dgm:pt>
    <dgm:pt modelId="{E9610E53-059F-44C9-A584-EF6EDDA24BDA}" type="parTrans" cxnId="{043A306F-40BE-4B6D-AA59-63653E8806CB}">
      <dgm:prSet/>
      <dgm:spPr/>
      <dgm:t>
        <a:bodyPr/>
        <a:lstStyle/>
        <a:p>
          <a:endParaRPr lang="en-US"/>
        </a:p>
      </dgm:t>
    </dgm:pt>
    <dgm:pt modelId="{1BCBA046-A9A2-43B2-B256-098DD87F8724}" type="sibTrans" cxnId="{043A306F-40BE-4B6D-AA59-63653E8806CB}">
      <dgm:prSet/>
      <dgm:spPr/>
      <dgm:t>
        <a:bodyPr/>
        <a:lstStyle/>
        <a:p>
          <a:pPr>
            <a:lnSpc>
              <a:spcPct val="100000"/>
            </a:lnSpc>
            <a:defRPr b="1"/>
          </a:pPr>
          <a:endParaRPr lang="en-US"/>
        </a:p>
      </dgm:t>
    </dgm:pt>
    <dgm:pt modelId="{63EC8993-FB1D-4712-935C-A0E87E2EC2D1}">
      <dgm:prSet/>
      <dgm:spPr/>
      <dgm:t>
        <a:bodyPr/>
        <a:lstStyle/>
        <a:p>
          <a:pPr>
            <a:lnSpc>
              <a:spcPct val="100000"/>
            </a:lnSpc>
          </a:pPr>
          <a:r>
            <a:rPr lang="en-US" dirty="0"/>
            <a:t>Specialists who can interpret regulations and rules and evaluate the relevant legal instruments and agreements and account structures</a:t>
          </a:r>
        </a:p>
      </dgm:t>
    </dgm:pt>
    <dgm:pt modelId="{3D375AFC-9037-4047-ADD9-FBE683F78744}" type="parTrans" cxnId="{AC035E6D-467D-4AAD-9F77-6F9DE3371997}">
      <dgm:prSet/>
      <dgm:spPr/>
      <dgm:t>
        <a:bodyPr/>
        <a:lstStyle/>
        <a:p>
          <a:endParaRPr lang="en-US"/>
        </a:p>
      </dgm:t>
    </dgm:pt>
    <dgm:pt modelId="{B0F0F28B-5E10-40C5-8E2D-05407B3B45EF}" type="sibTrans" cxnId="{AC035E6D-467D-4AAD-9F77-6F9DE3371997}">
      <dgm:prSet/>
      <dgm:spPr/>
      <dgm:t>
        <a:bodyPr/>
        <a:lstStyle/>
        <a:p>
          <a:endParaRPr lang="en-US"/>
        </a:p>
      </dgm:t>
    </dgm:pt>
    <dgm:pt modelId="{E52C26A9-F38F-4159-BDF0-2A5A3050EABD}">
      <dgm:prSet/>
      <dgm:spPr/>
      <dgm:t>
        <a:bodyPr/>
        <a:lstStyle/>
        <a:p>
          <a:pPr>
            <a:lnSpc>
              <a:spcPct val="100000"/>
            </a:lnSpc>
            <a:defRPr b="1"/>
          </a:pPr>
          <a:r>
            <a:rPr lang="en-US" dirty="0"/>
            <a:t>Market Operations / Risk Management </a:t>
          </a:r>
        </a:p>
      </dgm:t>
    </dgm:pt>
    <dgm:pt modelId="{BB143535-9615-4C71-986B-53EA1BCC52EC}" type="parTrans" cxnId="{7F6B8FF6-E306-47BC-8CD8-3AE028200198}">
      <dgm:prSet/>
      <dgm:spPr/>
      <dgm:t>
        <a:bodyPr/>
        <a:lstStyle/>
        <a:p>
          <a:endParaRPr lang="en-US"/>
        </a:p>
      </dgm:t>
    </dgm:pt>
    <dgm:pt modelId="{E3848FE7-F1C5-4F66-A9B2-381760817A3A}" type="sibTrans" cxnId="{7F6B8FF6-E306-47BC-8CD8-3AE028200198}">
      <dgm:prSet/>
      <dgm:spPr/>
      <dgm:t>
        <a:bodyPr/>
        <a:lstStyle/>
        <a:p>
          <a:endParaRPr lang="en-US"/>
        </a:p>
      </dgm:t>
    </dgm:pt>
    <dgm:pt modelId="{6446B689-BA9B-4BBB-A0A6-27F2844AEDAE}">
      <dgm:prSet/>
      <dgm:spPr/>
      <dgm:t>
        <a:bodyPr/>
        <a:lstStyle/>
        <a:p>
          <a:pPr>
            <a:lnSpc>
              <a:spcPct val="100000"/>
            </a:lnSpc>
            <a:buFont typeface="Arial" panose="020B0604020202020204" pitchFamily="34" charset="0"/>
            <a:buChar char="•"/>
          </a:pPr>
          <a:r>
            <a:rPr lang="en-US" dirty="0"/>
            <a:t>Specialists who understand the trading environment and can evaluate the operational trading and risk management infrastructure</a:t>
          </a:r>
        </a:p>
      </dgm:t>
    </dgm:pt>
    <dgm:pt modelId="{1F81EDD2-D234-47E8-9F48-E454F1972121}" type="parTrans" cxnId="{6AD3756B-D1CB-4432-B2AB-27C1A8C816A2}">
      <dgm:prSet/>
      <dgm:spPr/>
      <dgm:t>
        <a:bodyPr/>
        <a:lstStyle/>
        <a:p>
          <a:endParaRPr lang="en-US"/>
        </a:p>
      </dgm:t>
    </dgm:pt>
    <dgm:pt modelId="{16B6163B-A072-46CE-8F9C-F00FC59562D5}" type="sibTrans" cxnId="{6AD3756B-D1CB-4432-B2AB-27C1A8C816A2}">
      <dgm:prSet/>
      <dgm:spPr/>
      <dgm:t>
        <a:bodyPr/>
        <a:lstStyle/>
        <a:p>
          <a:endParaRPr lang="en-US"/>
        </a:p>
      </dgm:t>
    </dgm:pt>
    <dgm:pt modelId="{2A14267F-00D7-478D-8755-6ECE38AAD190}" type="pres">
      <dgm:prSet presAssocID="{976EEF3C-1DB6-4F84-93F1-66041F52393F}" presName="Root" presStyleCnt="0">
        <dgm:presLayoutVars>
          <dgm:dir/>
          <dgm:resizeHandles val="exact"/>
        </dgm:presLayoutVars>
      </dgm:prSet>
      <dgm:spPr/>
    </dgm:pt>
    <dgm:pt modelId="{7C985B74-EE70-4D76-A591-F6ABAAD83CD8}" type="pres">
      <dgm:prSet presAssocID="{C04FACA0-C969-42F0-B5D0-3FF620A6E936}" presName="Composite" presStyleCnt="0"/>
      <dgm:spPr/>
    </dgm:pt>
    <dgm:pt modelId="{B2F88774-ED1A-49C0-8502-90282F8F3C4D}" type="pres">
      <dgm:prSet presAssocID="{C04FACA0-C969-42F0-B5D0-3FF620A6E93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dgm:spPr>
      <dgm:extLst>
        <a:ext uri="{E40237B7-FDA0-4F09-8148-C483321AD2D9}">
          <dgm14:cNvPr xmlns:dgm14="http://schemas.microsoft.com/office/drawing/2010/diagram" id="0" name="" descr="Businessman at work"/>
        </a:ext>
      </dgm:extLst>
    </dgm:pt>
    <dgm:pt modelId="{A95EDB50-0B9E-4F38-8476-13AB9533D20B}" type="pres">
      <dgm:prSet presAssocID="{C04FACA0-C969-42F0-B5D0-3FF620A6E936}" presName="Subtitle" presStyleLbl="revTx" presStyleIdx="0" presStyleCnt="6">
        <dgm:presLayoutVars>
          <dgm:chMax val="0"/>
          <dgm:bulletEnabled/>
        </dgm:presLayoutVars>
      </dgm:prSet>
      <dgm:spPr/>
    </dgm:pt>
    <dgm:pt modelId="{98DC042B-17EE-4DD8-BA7D-107A90911A8D}" type="pres">
      <dgm:prSet presAssocID="{C04FACA0-C969-42F0-B5D0-3FF620A6E936}" presName="Description" presStyleLbl="revTx" presStyleIdx="1" presStyleCnt="6">
        <dgm:presLayoutVars>
          <dgm:bulletEnabled/>
        </dgm:presLayoutVars>
      </dgm:prSet>
      <dgm:spPr/>
    </dgm:pt>
    <dgm:pt modelId="{847D555F-6AA9-461F-874D-52A1D24CA0EB}" type="pres">
      <dgm:prSet presAssocID="{A1F6A793-FFFA-4BC6-AD58-F4A89AF88EE0}" presName="sibTrans" presStyleLbl="sibTrans2D1" presStyleIdx="0" presStyleCnt="0"/>
      <dgm:spPr/>
    </dgm:pt>
    <dgm:pt modelId="{89406572-373F-42B4-B13F-AAB0AEA56F84}" type="pres">
      <dgm:prSet presAssocID="{167087F7-F54A-4856-8E37-FFB3C76D9FA7}" presName="Composite" presStyleCnt="0"/>
      <dgm:spPr/>
    </dgm:pt>
    <dgm:pt modelId="{ADCBEFF9-1094-4FF5-B819-452FD33BF126}" type="pres">
      <dgm:prSet presAssocID="{167087F7-F54A-4856-8E37-FFB3C76D9FA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858" r="26390" b="-2"/>
          <a:stretch/>
        </a:blipFill>
      </dgm:spPr>
      <dgm:extLst>
        <a:ext uri="{E40237B7-FDA0-4F09-8148-C483321AD2D9}">
          <dgm14:cNvPr xmlns:dgm14="http://schemas.microsoft.com/office/drawing/2010/diagram" id="0" name="" descr="Workplace with glasses, pen, contract and financial report"/>
        </a:ext>
      </dgm:extLst>
    </dgm:pt>
    <dgm:pt modelId="{84EFFC33-11F1-435F-AFEF-8D89D1BF1336}" type="pres">
      <dgm:prSet presAssocID="{167087F7-F54A-4856-8E37-FFB3C76D9FA7}" presName="Subtitle" presStyleLbl="revTx" presStyleIdx="2" presStyleCnt="6">
        <dgm:presLayoutVars>
          <dgm:chMax val="0"/>
          <dgm:bulletEnabled/>
        </dgm:presLayoutVars>
      </dgm:prSet>
      <dgm:spPr/>
    </dgm:pt>
    <dgm:pt modelId="{B449CCC8-AB79-4D4A-9B26-AEADCD1F65B2}" type="pres">
      <dgm:prSet presAssocID="{167087F7-F54A-4856-8E37-FFB3C76D9FA7}" presName="Description" presStyleLbl="revTx" presStyleIdx="3" presStyleCnt="6">
        <dgm:presLayoutVars>
          <dgm:bulletEnabled/>
        </dgm:presLayoutVars>
      </dgm:prSet>
      <dgm:spPr/>
    </dgm:pt>
    <dgm:pt modelId="{3E9B47F2-323C-488F-B90E-AD4C148853F4}" type="pres">
      <dgm:prSet presAssocID="{1BCBA046-A9A2-43B2-B256-098DD87F8724}" presName="sibTrans" presStyleLbl="sibTrans2D1" presStyleIdx="0" presStyleCnt="0"/>
      <dgm:spPr/>
    </dgm:pt>
    <dgm:pt modelId="{666A57F6-6EDD-4B48-B316-4FCF4331DFA5}" type="pres">
      <dgm:prSet presAssocID="{E52C26A9-F38F-4159-BDF0-2A5A3050EABD}" presName="Composite" presStyleCnt="0"/>
      <dgm:spPr/>
    </dgm:pt>
    <dgm:pt modelId="{AABF7A89-3FF2-452E-BF97-81BA1D664772}" type="pres">
      <dgm:prSet presAssocID="{E52C26A9-F38F-4159-BDF0-2A5A3050EAB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 r="-1"/>
          <a:stretch/>
        </a:blipFill>
      </dgm:spPr>
      <dgm:extLst>
        <a:ext uri="{E40237B7-FDA0-4F09-8148-C483321AD2D9}">
          <dgm14:cNvPr xmlns:dgm14="http://schemas.microsoft.com/office/drawing/2010/diagram" id="0" name="" descr="http://teekid.com/istockphoto/banner/banner3.jpg"/>
        </a:ext>
      </dgm:extLst>
    </dgm:pt>
    <dgm:pt modelId="{89C7128A-5B95-4392-9D90-E168362C5DC7}" type="pres">
      <dgm:prSet presAssocID="{E52C26A9-F38F-4159-BDF0-2A5A3050EABD}" presName="Subtitle" presStyleLbl="revTx" presStyleIdx="4" presStyleCnt="6">
        <dgm:presLayoutVars>
          <dgm:chMax val="0"/>
          <dgm:bulletEnabled/>
        </dgm:presLayoutVars>
      </dgm:prSet>
      <dgm:spPr/>
    </dgm:pt>
    <dgm:pt modelId="{8D27725F-5370-4FB5-AA6C-2AE33052F08A}" type="pres">
      <dgm:prSet presAssocID="{E52C26A9-F38F-4159-BDF0-2A5A3050EABD}" presName="Description" presStyleLbl="revTx" presStyleIdx="5" presStyleCnt="6" custLinFactNeighborX="206">
        <dgm:presLayoutVars>
          <dgm:bulletEnabled/>
        </dgm:presLayoutVars>
      </dgm:prSet>
      <dgm:spPr/>
    </dgm:pt>
  </dgm:ptLst>
  <dgm:cxnLst>
    <dgm:cxn modelId="{6BD8240C-117F-4B8D-B041-E77427E24E46}" type="presOf" srcId="{A1F6A793-FFFA-4BC6-AD58-F4A89AF88EE0}" destId="{847D555F-6AA9-461F-874D-52A1D24CA0EB}" srcOrd="0" destOrd="0" presId="urn:microsoft.com/office/officeart/2024/3/layout/verticalVisualTextBlock1"/>
    <dgm:cxn modelId="{3828EB5C-BA45-4955-8BF4-786FA43D91EC}" srcId="{976EEF3C-1DB6-4F84-93F1-66041F52393F}" destId="{C04FACA0-C969-42F0-B5D0-3FF620A6E936}" srcOrd="0" destOrd="0" parTransId="{4C9E9347-972B-4F43-895D-B1B75D28B7E7}" sibTransId="{A1F6A793-FFFA-4BC6-AD58-F4A89AF88EE0}"/>
    <dgm:cxn modelId="{6AD3756B-D1CB-4432-B2AB-27C1A8C816A2}" srcId="{E52C26A9-F38F-4159-BDF0-2A5A3050EABD}" destId="{6446B689-BA9B-4BBB-A0A6-27F2844AEDAE}" srcOrd="0" destOrd="0" parTransId="{1F81EDD2-D234-47E8-9F48-E454F1972121}" sibTransId="{16B6163B-A072-46CE-8F9C-F00FC59562D5}"/>
    <dgm:cxn modelId="{5F8D9A4B-3EF9-42DE-AD5C-29FABEB35AA2}" type="presOf" srcId="{976EEF3C-1DB6-4F84-93F1-66041F52393F}" destId="{2A14267F-00D7-478D-8755-6ECE38AAD190}" srcOrd="0" destOrd="0" presId="urn:microsoft.com/office/officeart/2024/3/layout/verticalVisualTextBlock1"/>
    <dgm:cxn modelId="{AC035E6D-467D-4AAD-9F77-6F9DE3371997}" srcId="{167087F7-F54A-4856-8E37-FFB3C76D9FA7}" destId="{63EC8993-FB1D-4712-935C-A0E87E2EC2D1}" srcOrd="0" destOrd="0" parTransId="{3D375AFC-9037-4047-ADD9-FBE683F78744}" sibTransId="{B0F0F28B-5E10-40C5-8E2D-05407B3B45EF}"/>
    <dgm:cxn modelId="{043A306F-40BE-4B6D-AA59-63653E8806CB}" srcId="{976EEF3C-1DB6-4F84-93F1-66041F52393F}" destId="{167087F7-F54A-4856-8E37-FFB3C76D9FA7}" srcOrd="1" destOrd="0" parTransId="{E9610E53-059F-44C9-A584-EF6EDDA24BDA}" sibTransId="{1BCBA046-A9A2-43B2-B256-098DD87F8724}"/>
    <dgm:cxn modelId="{DD8E1D72-85AF-4F6A-9822-00BCF3EC3E04}" type="presOf" srcId="{63EC8993-FB1D-4712-935C-A0E87E2EC2D1}" destId="{B449CCC8-AB79-4D4A-9B26-AEADCD1F65B2}" srcOrd="0" destOrd="0" presId="urn:microsoft.com/office/officeart/2024/3/layout/verticalVisualTextBlock1"/>
    <dgm:cxn modelId="{472D2A56-90F5-4C93-B782-901F0A90DEE2}" type="presOf" srcId="{6446B689-BA9B-4BBB-A0A6-27F2844AEDAE}" destId="{8D27725F-5370-4FB5-AA6C-2AE33052F08A}" srcOrd="0" destOrd="0" presId="urn:microsoft.com/office/officeart/2024/3/layout/verticalVisualTextBlock1"/>
    <dgm:cxn modelId="{D85C8876-9615-41F3-A4FE-50BEB7F1B836}" type="presOf" srcId="{61D37870-7854-4862-ADAC-27A92F19D0C4}" destId="{98DC042B-17EE-4DD8-BA7D-107A90911A8D}" srcOrd="0" destOrd="0" presId="urn:microsoft.com/office/officeart/2024/3/layout/verticalVisualTextBlock1"/>
    <dgm:cxn modelId="{5328D179-A0FE-4436-B2ED-2299290728D9}" type="presOf" srcId="{C04FACA0-C969-42F0-B5D0-3FF620A6E936}" destId="{A95EDB50-0B9E-4F38-8476-13AB9533D20B}" srcOrd="0" destOrd="0" presId="urn:microsoft.com/office/officeart/2024/3/layout/verticalVisualTextBlock1"/>
    <dgm:cxn modelId="{2204C597-2EB4-46B5-A6D6-398EE307FF20}" type="presOf" srcId="{E52C26A9-F38F-4159-BDF0-2A5A3050EABD}" destId="{89C7128A-5B95-4392-9D90-E168362C5DC7}" srcOrd="0" destOrd="0" presId="urn:microsoft.com/office/officeart/2024/3/layout/verticalVisualTextBlock1"/>
    <dgm:cxn modelId="{279867A9-416E-4B51-A9DF-5A2A6D07619F}" type="presOf" srcId="{167087F7-F54A-4856-8E37-FFB3C76D9FA7}" destId="{84EFFC33-11F1-435F-AFEF-8D89D1BF1336}" srcOrd="0" destOrd="0" presId="urn:microsoft.com/office/officeart/2024/3/layout/verticalVisualTextBlock1"/>
    <dgm:cxn modelId="{06DB07BC-8297-4C2F-9F96-0058EBFEEF5E}" type="presOf" srcId="{1BCBA046-A9A2-43B2-B256-098DD87F8724}" destId="{3E9B47F2-323C-488F-B90E-AD4C148853F4}" srcOrd="0" destOrd="0" presId="urn:microsoft.com/office/officeart/2024/3/layout/verticalVisualTextBlock1"/>
    <dgm:cxn modelId="{CC1DEEE1-C19B-4E01-BDEA-79F1DA93ACA8}" srcId="{C04FACA0-C969-42F0-B5D0-3FF620A6E936}" destId="{61D37870-7854-4862-ADAC-27A92F19D0C4}" srcOrd="0" destOrd="0" parTransId="{53843FBE-881B-49E7-99AC-07F93DC3F455}" sibTransId="{48805DC9-C91D-426A-B431-3F5FD2BA95D9}"/>
    <dgm:cxn modelId="{7F6B8FF6-E306-47BC-8CD8-3AE028200198}" srcId="{976EEF3C-1DB6-4F84-93F1-66041F52393F}" destId="{E52C26A9-F38F-4159-BDF0-2A5A3050EABD}" srcOrd="2" destOrd="0" parTransId="{BB143535-9615-4C71-986B-53EA1BCC52EC}" sibTransId="{E3848FE7-F1C5-4F66-A9B2-381760817A3A}"/>
    <dgm:cxn modelId="{3A0EC0F8-6774-4C3E-8CFC-897EC3B8AB74}" type="presParOf" srcId="{2A14267F-00D7-478D-8755-6ECE38AAD190}" destId="{7C985B74-EE70-4D76-A591-F6ABAAD83CD8}" srcOrd="0" destOrd="0" presId="urn:microsoft.com/office/officeart/2024/3/layout/verticalVisualTextBlock1"/>
    <dgm:cxn modelId="{B4DDD799-885F-4076-8B3D-3B0CC31E1653}" type="presParOf" srcId="{7C985B74-EE70-4D76-A591-F6ABAAD83CD8}" destId="{B2F88774-ED1A-49C0-8502-90282F8F3C4D}" srcOrd="0" destOrd="0" presId="urn:microsoft.com/office/officeart/2024/3/layout/verticalVisualTextBlock1"/>
    <dgm:cxn modelId="{149485CC-2303-4E64-A5CB-EB09288D11A4}" type="presParOf" srcId="{7C985B74-EE70-4D76-A591-F6ABAAD83CD8}" destId="{A95EDB50-0B9E-4F38-8476-13AB9533D20B}" srcOrd="1" destOrd="0" presId="urn:microsoft.com/office/officeart/2024/3/layout/verticalVisualTextBlock1"/>
    <dgm:cxn modelId="{AD762FB8-6D63-4748-BF7E-A176422B94EB}" type="presParOf" srcId="{7C985B74-EE70-4D76-A591-F6ABAAD83CD8}" destId="{98DC042B-17EE-4DD8-BA7D-107A90911A8D}" srcOrd="2" destOrd="0" presId="urn:microsoft.com/office/officeart/2024/3/layout/verticalVisualTextBlock1"/>
    <dgm:cxn modelId="{E2AFF406-11CD-49F4-95E6-E19BF78F069F}" type="presParOf" srcId="{2A14267F-00D7-478D-8755-6ECE38AAD190}" destId="{847D555F-6AA9-461F-874D-52A1D24CA0EB}" srcOrd="1" destOrd="0" presId="urn:microsoft.com/office/officeart/2024/3/layout/verticalVisualTextBlock1"/>
    <dgm:cxn modelId="{11EE31C6-0EAF-4EB7-9BAF-6A62CF9BF7ED}" type="presParOf" srcId="{2A14267F-00D7-478D-8755-6ECE38AAD190}" destId="{89406572-373F-42B4-B13F-AAB0AEA56F84}" srcOrd="2" destOrd="0" presId="urn:microsoft.com/office/officeart/2024/3/layout/verticalVisualTextBlock1"/>
    <dgm:cxn modelId="{BFC1C75D-7171-4F16-9C37-705F66373DBC}" type="presParOf" srcId="{89406572-373F-42B4-B13F-AAB0AEA56F84}" destId="{ADCBEFF9-1094-4FF5-B819-452FD33BF126}" srcOrd="0" destOrd="0" presId="urn:microsoft.com/office/officeart/2024/3/layout/verticalVisualTextBlock1"/>
    <dgm:cxn modelId="{DA6900A5-F4A5-4852-8CBF-A25068649AFE}" type="presParOf" srcId="{89406572-373F-42B4-B13F-AAB0AEA56F84}" destId="{84EFFC33-11F1-435F-AFEF-8D89D1BF1336}" srcOrd="1" destOrd="0" presId="urn:microsoft.com/office/officeart/2024/3/layout/verticalVisualTextBlock1"/>
    <dgm:cxn modelId="{DCD7530D-7403-499E-B591-266E473AAEF2}" type="presParOf" srcId="{89406572-373F-42B4-B13F-AAB0AEA56F84}" destId="{B449CCC8-AB79-4D4A-9B26-AEADCD1F65B2}" srcOrd="2" destOrd="0" presId="urn:microsoft.com/office/officeart/2024/3/layout/verticalVisualTextBlock1"/>
    <dgm:cxn modelId="{8BEFBADF-1B5E-45B0-B368-AD524F0D4BD0}" type="presParOf" srcId="{2A14267F-00D7-478D-8755-6ECE38AAD190}" destId="{3E9B47F2-323C-488F-B90E-AD4C148853F4}" srcOrd="3" destOrd="0" presId="urn:microsoft.com/office/officeart/2024/3/layout/verticalVisualTextBlock1"/>
    <dgm:cxn modelId="{C4E296C7-0169-4A48-8195-C234308C1551}" type="presParOf" srcId="{2A14267F-00D7-478D-8755-6ECE38AAD190}" destId="{666A57F6-6EDD-4B48-B316-4FCF4331DFA5}" srcOrd="4" destOrd="0" presId="urn:microsoft.com/office/officeart/2024/3/layout/verticalVisualTextBlock1"/>
    <dgm:cxn modelId="{03D871E0-0F3A-4902-9E93-B82C2AF8B113}" type="presParOf" srcId="{666A57F6-6EDD-4B48-B316-4FCF4331DFA5}" destId="{AABF7A89-3FF2-452E-BF97-81BA1D664772}" srcOrd="0" destOrd="0" presId="urn:microsoft.com/office/officeart/2024/3/layout/verticalVisualTextBlock1"/>
    <dgm:cxn modelId="{B4DE55D6-F5C1-4886-B214-78F8AA6957A6}" type="presParOf" srcId="{666A57F6-6EDD-4B48-B316-4FCF4331DFA5}" destId="{89C7128A-5B95-4392-9D90-E168362C5DC7}" srcOrd="1" destOrd="0" presId="urn:microsoft.com/office/officeart/2024/3/layout/verticalVisualTextBlock1"/>
    <dgm:cxn modelId="{D9853613-C9D8-4FA2-81E6-AE7658BF6034}" type="presParOf" srcId="{666A57F6-6EDD-4B48-B316-4FCF4331DFA5}" destId="{8D27725F-5370-4FB5-AA6C-2AE33052F08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6EEF3C-1DB6-4F84-93F1-66041F52393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C04FACA0-C969-42F0-B5D0-3FF620A6E936}">
      <dgm:prSet/>
      <dgm:spPr/>
      <dgm:t>
        <a:bodyPr/>
        <a:lstStyle/>
        <a:p>
          <a:pPr>
            <a:lnSpc>
              <a:spcPct val="100000"/>
            </a:lnSpc>
            <a:defRPr b="1"/>
          </a:pPr>
          <a:r>
            <a:rPr lang="en-US" dirty="0"/>
            <a:t>Techies</a:t>
          </a:r>
        </a:p>
      </dgm:t>
    </dgm:pt>
    <dgm:pt modelId="{4C9E9347-972B-4F43-895D-B1B75D28B7E7}" type="parTrans" cxnId="{3828EB5C-BA45-4955-8BF4-786FA43D91EC}">
      <dgm:prSet/>
      <dgm:spPr/>
      <dgm:t>
        <a:bodyPr/>
        <a:lstStyle/>
        <a:p>
          <a:endParaRPr lang="en-US"/>
        </a:p>
      </dgm:t>
    </dgm:pt>
    <dgm:pt modelId="{A1F6A793-FFFA-4BC6-AD58-F4A89AF88EE0}" type="sibTrans" cxnId="{3828EB5C-BA45-4955-8BF4-786FA43D91EC}">
      <dgm:prSet/>
      <dgm:spPr/>
      <dgm:t>
        <a:bodyPr/>
        <a:lstStyle/>
        <a:p>
          <a:pPr>
            <a:lnSpc>
              <a:spcPct val="100000"/>
            </a:lnSpc>
            <a:defRPr b="1"/>
          </a:pPr>
          <a:endParaRPr lang="en-US"/>
        </a:p>
      </dgm:t>
    </dgm:pt>
    <dgm:pt modelId="{61D37870-7854-4862-ADAC-27A92F19D0C4}">
      <dgm:prSet/>
      <dgm:spPr/>
      <dgm:t>
        <a:bodyPr/>
        <a:lstStyle/>
        <a:p>
          <a:pPr>
            <a:lnSpc>
              <a:spcPct val="100000"/>
            </a:lnSpc>
          </a:pPr>
          <a:r>
            <a:rPr lang="en-US" dirty="0"/>
            <a:t>Specialists who can evaluate the trading and settlement platforms and code-based risk management applications (VAR models, margining systems, etc.) and the protocols by which they communicate</a:t>
          </a:r>
        </a:p>
      </dgm:t>
    </dgm:pt>
    <dgm:pt modelId="{53843FBE-881B-49E7-99AC-07F93DC3F455}" type="parTrans" cxnId="{CC1DEEE1-C19B-4E01-BDEA-79F1DA93ACA8}">
      <dgm:prSet/>
      <dgm:spPr/>
      <dgm:t>
        <a:bodyPr/>
        <a:lstStyle/>
        <a:p>
          <a:endParaRPr lang="en-US"/>
        </a:p>
      </dgm:t>
    </dgm:pt>
    <dgm:pt modelId="{48805DC9-C91D-426A-B431-3F5FD2BA95D9}" type="sibTrans" cxnId="{CC1DEEE1-C19B-4E01-BDEA-79F1DA93ACA8}">
      <dgm:prSet/>
      <dgm:spPr/>
      <dgm:t>
        <a:bodyPr/>
        <a:lstStyle/>
        <a:p>
          <a:endParaRPr lang="en-US"/>
        </a:p>
      </dgm:t>
    </dgm:pt>
    <dgm:pt modelId="{167087F7-F54A-4856-8E37-FFB3C76D9FA7}">
      <dgm:prSet/>
      <dgm:spPr/>
      <dgm:t>
        <a:bodyPr/>
        <a:lstStyle/>
        <a:p>
          <a:pPr>
            <a:lnSpc>
              <a:spcPct val="100000"/>
            </a:lnSpc>
            <a:defRPr b="1"/>
          </a:pPr>
          <a:r>
            <a:rPr lang="en-US" dirty="0"/>
            <a:t>“People” People</a:t>
          </a:r>
        </a:p>
      </dgm:t>
    </dgm:pt>
    <dgm:pt modelId="{E9610E53-059F-44C9-A584-EF6EDDA24BDA}" type="parTrans" cxnId="{043A306F-40BE-4B6D-AA59-63653E8806CB}">
      <dgm:prSet/>
      <dgm:spPr/>
      <dgm:t>
        <a:bodyPr/>
        <a:lstStyle/>
        <a:p>
          <a:endParaRPr lang="en-US"/>
        </a:p>
      </dgm:t>
    </dgm:pt>
    <dgm:pt modelId="{1BCBA046-A9A2-43B2-B256-098DD87F8724}" type="sibTrans" cxnId="{043A306F-40BE-4B6D-AA59-63653E8806CB}">
      <dgm:prSet/>
      <dgm:spPr/>
      <dgm:t>
        <a:bodyPr/>
        <a:lstStyle/>
        <a:p>
          <a:pPr>
            <a:lnSpc>
              <a:spcPct val="100000"/>
            </a:lnSpc>
            <a:defRPr b="1"/>
          </a:pPr>
          <a:endParaRPr lang="en-US"/>
        </a:p>
      </dgm:t>
    </dgm:pt>
    <dgm:pt modelId="{63EC8993-FB1D-4712-935C-A0E87E2EC2D1}">
      <dgm:prSet/>
      <dgm:spPr/>
      <dgm:t>
        <a:bodyPr/>
        <a:lstStyle/>
        <a:p>
          <a:pPr>
            <a:lnSpc>
              <a:spcPct val="100000"/>
            </a:lnSpc>
          </a:pPr>
          <a:r>
            <a:rPr lang="en-US" dirty="0"/>
            <a:t>Specialists who can facilitate good relationships with firm personnel, conduct effective interviews, etc.</a:t>
          </a:r>
        </a:p>
      </dgm:t>
    </dgm:pt>
    <dgm:pt modelId="{3D375AFC-9037-4047-ADD9-FBE683F78744}" type="parTrans" cxnId="{AC035E6D-467D-4AAD-9F77-6F9DE3371997}">
      <dgm:prSet/>
      <dgm:spPr/>
      <dgm:t>
        <a:bodyPr/>
        <a:lstStyle/>
        <a:p>
          <a:endParaRPr lang="en-US"/>
        </a:p>
      </dgm:t>
    </dgm:pt>
    <dgm:pt modelId="{B0F0F28B-5E10-40C5-8E2D-05407B3B45EF}" type="sibTrans" cxnId="{AC035E6D-467D-4AAD-9F77-6F9DE3371997}">
      <dgm:prSet/>
      <dgm:spPr/>
      <dgm:t>
        <a:bodyPr/>
        <a:lstStyle/>
        <a:p>
          <a:endParaRPr lang="en-US"/>
        </a:p>
      </dgm:t>
    </dgm:pt>
    <dgm:pt modelId="{E52C26A9-F38F-4159-BDF0-2A5A3050EABD}">
      <dgm:prSet/>
      <dgm:spPr/>
      <dgm:t>
        <a:bodyPr/>
        <a:lstStyle/>
        <a:p>
          <a:pPr>
            <a:lnSpc>
              <a:spcPct val="100000"/>
            </a:lnSpc>
            <a:defRPr b="1"/>
          </a:pPr>
          <a:r>
            <a:rPr lang="en-US" dirty="0"/>
            <a:t>Project Managers</a:t>
          </a:r>
        </a:p>
      </dgm:t>
    </dgm:pt>
    <dgm:pt modelId="{BB143535-9615-4C71-986B-53EA1BCC52EC}" type="parTrans" cxnId="{7F6B8FF6-E306-47BC-8CD8-3AE028200198}">
      <dgm:prSet/>
      <dgm:spPr/>
      <dgm:t>
        <a:bodyPr/>
        <a:lstStyle/>
        <a:p>
          <a:endParaRPr lang="en-US"/>
        </a:p>
      </dgm:t>
    </dgm:pt>
    <dgm:pt modelId="{E3848FE7-F1C5-4F66-A9B2-381760817A3A}" type="sibTrans" cxnId="{7F6B8FF6-E306-47BC-8CD8-3AE028200198}">
      <dgm:prSet/>
      <dgm:spPr/>
      <dgm:t>
        <a:bodyPr/>
        <a:lstStyle/>
        <a:p>
          <a:endParaRPr lang="en-US"/>
        </a:p>
      </dgm:t>
    </dgm:pt>
    <dgm:pt modelId="{6446B689-BA9B-4BBB-A0A6-27F2844AEDAE}">
      <dgm:prSet/>
      <dgm:spPr/>
      <dgm:t>
        <a:bodyPr/>
        <a:lstStyle/>
        <a:p>
          <a:pPr>
            <a:lnSpc>
              <a:spcPct val="100000"/>
            </a:lnSpc>
          </a:pPr>
          <a:r>
            <a:rPr lang="en-US" dirty="0"/>
            <a:t>Specialists who are good at planning reviews and keeping them organized and on track</a:t>
          </a:r>
        </a:p>
      </dgm:t>
    </dgm:pt>
    <dgm:pt modelId="{1F81EDD2-D234-47E8-9F48-E454F1972121}" type="parTrans" cxnId="{6AD3756B-D1CB-4432-B2AB-27C1A8C816A2}">
      <dgm:prSet/>
      <dgm:spPr/>
      <dgm:t>
        <a:bodyPr/>
        <a:lstStyle/>
        <a:p>
          <a:endParaRPr lang="en-US"/>
        </a:p>
      </dgm:t>
    </dgm:pt>
    <dgm:pt modelId="{16B6163B-A072-46CE-8F9C-F00FC59562D5}" type="sibTrans" cxnId="{6AD3756B-D1CB-4432-B2AB-27C1A8C816A2}">
      <dgm:prSet/>
      <dgm:spPr/>
      <dgm:t>
        <a:bodyPr/>
        <a:lstStyle/>
        <a:p>
          <a:endParaRPr lang="en-US"/>
        </a:p>
      </dgm:t>
    </dgm:pt>
    <dgm:pt modelId="{2A14267F-00D7-478D-8755-6ECE38AAD190}" type="pres">
      <dgm:prSet presAssocID="{976EEF3C-1DB6-4F84-93F1-66041F52393F}" presName="Root" presStyleCnt="0">
        <dgm:presLayoutVars>
          <dgm:dir/>
          <dgm:resizeHandles val="exact"/>
        </dgm:presLayoutVars>
      </dgm:prSet>
      <dgm:spPr/>
    </dgm:pt>
    <dgm:pt modelId="{7C985B74-EE70-4D76-A591-F6ABAAD83CD8}" type="pres">
      <dgm:prSet presAssocID="{C04FACA0-C969-42F0-B5D0-3FF620A6E936}" presName="Composite" presStyleCnt="0"/>
      <dgm:spPr/>
    </dgm:pt>
    <dgm:pt modelId="{B2F88774-ED1A-49C0-8502-90282F8F3C4D}" type="pres">
      <dgm:prSet presAssocID="{C04FACA0-C969-42F0-B5D0-3FF620A6E93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dgm:spPr>
      <dgm:extLst>
        <a:ext uri="{E40237B7-FDA0-4F09-8148-C483321AD2D9}">
          <dgm14:cNvPr xmlns:dgm14="http://schemas.microsoft.com/office/drawing/2010/diagram" id="0" name="" descr="Businessman at work"/>
        </a:ext>
      </dgm:extLst>
    </dgm:pt>
    <dgm:pt modelId="{A95EDB50-0B9E-4F38-8476-13AB9533D20B}" type="pres">
      <dgm:prSet presAssocID="{C04FACA0-C969-42F0-B5D0-3FF620A6E936}" presName="Subtitle" presStyleLbl="revTx" presStyleIdx="0" presStyleCnt="6">
        <dgm:presLayoutVars>
          <dgm:chMax val="0"/>
          <dgm:bulletEnabled/>
        </dgm:presLayoutVars>
      </dgm:prSet>
      <dgm:spPr/>
    </dgm:pt>
    <dgm:pt modelId="{98DC042B-17EE-4DD8-BA7D-107A90911A8D}" type="pres">
      <dgm:prSet presAssocID="{C04FACA0-C969-42F0-B5D0-3FF620A6E936}" presName="Description" presStyleLbl="revTx" presStyleIdx="1" presStyleCnt="6">
        <dgm:presLayoutVars>
          <dgm:bulletEnabled/>
        </dgm:presLayoutVars>
      </dgm:prSet>
      <dgm:spPr/>
    </dgm:pt>
    <dgm:pt modelId="{847D555F-6AA9-461F-874D-52A1D24CA0EB}" type="pres">
      <dgm:prSet presAssocID="{A1F6A793-FFFA-4BC6-AD58-F4A89AF88EE0}" presName="sibTrans" presStyleLbl="sibTrans2D1" presStyleIdx="0" presStyleCnt="0"/>
      <dgm:spPr/>
    </dgm:pt>
    <dgm:pt modelId="{89406572-373F-42B4-B13F-AAB0AEA56F84}" type="pres">
      <dgm:prSet presAssocID="{167087F7-F54A-4856-8E37-FFB3C76D9FA7}" presName="Composite" presStyleCnt="0"/>
      <dgm:spPr/>
    </dgm:pt>
    <dgm:pt modelId="{ADCBEFF9-1094-4FF5-B819-452FD33BF126}" type="pres">
      <dgm:prSet presAssocID="{167087F7-F54A-4856-8E37-FFB3C76D9FA7}" presName="Picture" presStyleLbl="node1" presStyleIdx="1" presStyleCnt="3"/>
      <dgm:spPr>
        <a:blipFill rotWithShape="1">
          <a:blip xmlns:r="http://schemas.openxmlformats.org/officeDocument/2006/relationships" r:embed="rId2"/>
          <a:srcRect/>
          <a:stretch>
            <a:fillRect l="-25000" r="-25000"/>
          </a:stretch>
        </a:blipFill>
      </dgm:spPr>
    </dgm:pt>
    <dgm:pt modelId="{84EFFC33-11F1-435F-AFEF-8D89D1BF1336}" type="pres">
      <dgm:prSet presAssocID="{167087F7-F54A-4856-8E37-FFB3C76D9FA7}" presName="Subtitle" presStyleLbl="revTx" presStyleIdx="2" presStyleCnt="6">
        <dgm:presLayoutVars>
          <dgm:chMax val="0"/>
          <dgm:bulletEnabled/>
        </dgm:presLayoutVars>
      </dgm:prSet>
      <dgm:spPr/>
    </dgm:pt>
    <dgm:pt modelId="{B449CCC8-AB79-4D4A-9B26-AEADCD1F65B2}" type="pres">
      <dgm:prSet presAssocID="{167087F7-F54A-4856-8E37-FFB3C76D9FA7}" presName="Description" presStyleLbl="revTx" presStyleIdx="3" presStyleCnt="6">
        <dgm:presLayoutVars>
          <dgm:bulletEnabled/>
        </dgm:presLayoutVars>
      </dgm:prSet>
      <dgm:spPr/>
    </dgm:pt>
    <dgm:pt modelId="{3E9B47F2-323C-488F-B90E-AD4C148853F4}" type="pres">
      <dgm:prSet presAssocID="{1BCBA046-A9A2-43B2-B256-098DD87F8724}" presName="sibTrans" presStyleLbl="sibTrans2D1" presStyleIdx="0" presStyleCnt="0"/>
      <dgm:spPr/>
    </dgm:pt>
    <dgm:pt modelId="{666A57F6-6EDD-4B48-B316-4FCF4331DFA5}" type="pres">
      <dgm:prSet presAssocID="{E52C26A9-F38F-4159-BDF0-2A5A3050EABD}" presName="Composite" presStyleCnt="0"/>
      <dgm:spPr/>
    </dgm:pt>
    <dgm:pt modelId="{AABF7A89-3FF2-452E-BF97-81BA1D664772}" type="pres">
      <dgm:prSet presAssocID="{E52C26A9-F38F-4159-BDF0-2A5A3050EABD}" presName="Picture" presStyleLbl="nod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http://teekid.com/istockphoto/banner/banner3.jpg"/>
        </a:ext>
      </dgm:extLst>
    </dgm:pt>
    <dgm:pt modelId="{89C7128A-5B95-4392-9D90-E168362C5DC7}" type="pres">
      <dgm:prSet presAssocID="{E52C26A9-F38F-4159-BDF0-2A5A3050EABD}" presName="Subtitle" presStyleLbl="revTx" presStyleIdx="4" presStyleCnt="6">
        <dgm:presLayoutVars>
          <dgm:chMax val="0"/>
          <dgm:bulletEnabled/>
        </dgm:presLayoutVars>
      </dgm:prSet>
      <dgm:spPr/>
    </dgm:pt>
    <dgm:pt modelId="{8D27725F-5370-4FB5-AA6C-2AE33052F08A}" type="pres">
      <dgm:prSet presAssocID="{E52C26A9-F38F-4159-BDF0-2A5A3050EABD}" presName="Description" presStyleLbl="revTx" presStyleIdx="5" presStyleCnt="6" custLinFactNeighborX="206">
        <dgm:presLayoutVars>
          <dgm:bulletEnabled/>
        </dgm:presLayoutVars>
      </dgm:prSet>
      <dgm:spPr/>
    </dgm:pt>
  </dgm:ptLst>
  <dgm:cxnLst>
    <dgm:cxn modelId="{6BD8240C-117F-4B8D-B041-E77427E24E46}" type="presOf" srcId="{A1F6A793-FFFA-4BC6-AD58-F4A89AF88EE0}" destId="{847D555F-6AA9-461F-874D-52A1D24CA0EB}" srcOrd="0" destOrd="0" presId="urn:microsoft.com/office/officeart/2024/3/layout/verticalVisualTextBlock1"/>
    <dgm:cxn modelId="{3828EB5C-BA45-4955-8BF4-786FA43D91EC}" srcId="{976EEF3C-1DB6-4F84-93F1-66041F52393F}" destId="{C04FACA0-C969-42F0-B5D0-3FF620A6E936}" srcOrd="0" destOrd="0" parTransId="{4C9E9347-972B-4F43-895D-B1B75D28B7E7}" sibTransId="{A1F6A793-FFFA-4BC6-AD58-F4A89AF88EE0}"/>
    <dgm:cxn modelId="{6AD3756B-D1CB-4432-B2AB-27C1A8C816A2}" srcId="{E52C26A9-F38F-4159-BDF0-2A5A3050EABD}" destId="{6446B689-BA9B-4BBB-A0A6-27F2844AEDAE}" srcOrd="0" destOrd="0" parTransId="{1F81EDD2-D234-47E8-9F48-E454F1972121}" sibTransId="{16B6163B-A072-46CE-8F9C-F00FC59562D5}"/>
    <dgm:cxn modelId="{5F8D9A4B-3EF9-42DE-AD5C-29FABEB35AA2}" type="presOf" srcId="{976EEF3C-1DB6-4F84-93F1-66041F52393F}" destId="{2A14267F-00D7-478D-8755-6ECE38AAD190}" srcOrd="0" destOrd="0" presId="urn:microsoft.com/office/officeart/2024/3/layout/verticalVisualTextBlock1"/>
    <dgm:cxn modelId="{AC035E6D-467D-4AAD-9F77-6F9DE3371997}" srcId="{167087F7-F54A-4856-8E37-FFB3C76D9FA7}" destId="{63EC8993-FB1D-4712-935C-A0E87E2EC2D1}" srcOrd="0" destOrd="0" parTransId="{3D375AFC-9037-4047-ADD9-FBE683F78744}" sibTransId="{B0F0F28B-5E10-40C5-8E2D-05407B3B45EF}"/>
    <dgm:cxn modelId="{043A306F-40BE-4B6D-AA59-63653E8806CB}" srcId="{976EEF3C-1DB6-4F84-93F1-66041F52393F}" destId="{167087F7-F54A-4856-8E37-FFB3C76D9FA7}" srcOrd="1" destOrd="0" parTransId="{E9610E53-059F-44C9-A584-EF6EDDA24BDA}" sibTransId="{1BCBA046-A9A2-43B2-B256-098DD87F8724}"/>
    <dgm:cxn modelId="{DD8E1D72-85AF-4F6A-9822-00BCF3EC3E04}" type="presOf" srcId="{63EC8993-FB1D-4712-935C-A0E87E2EC2D1}" destId="{B449CCC8-AB79-4D4A-9B26-AEADCD1F65B2}" srcOrd="0" destOrd="0" presId="urn:microsoft.com/office/officeart/2024/3/layout/verticalVisualTextBlock1"/>
    <dgm:cxn modelId="{472D2A56-90F5-4C93-B782-901F0A90DEE2}" type="presOf" srcId="{6446B689-BA9B-4BBB-A0A6-27F2844AEDAE}" destId="{8D27725F-5370-4FB5-AA6C-2AE33052F08A}" srcOrd="0" destOrd="0" presId="urn:microsoft.com/office/officeart/2024/3/layout/verticalVisualTextBlock1"/>
    <dgm:cxn modelId="{D85C8876-9615-41F3-A4FE-50BEB7F1B836}" type="presOf" srcId="{61D37870-7854-4862-ADAC-27A92F19D0C4}" destId="{98DC042B-17EE-4DD8-BA7D-107A90911A8D}" srcOrd="0" destOrd="0" presId="urn:microsoft.com/office/officeart/2024/3/layout/verticalVisualTextBlock1"/>
    <dgm:cxn modelId="{5328D179-A0FE-4436-B2ED-2299290728D9}" type="presOf" srcId="{C04FACA0-C969-42F0-B5D0-3FF620A6E936}" destId="{A95EDB50-0B9E-4F38-8476-13AB9533D20B}" srcOrd="0" destOrd="0" presId="urn:microsoft.com/office/officeart/2024/3/layout/verticalVisualTextBlock1"/>
    <dgm:cxn modelId="{2204C597-2EB4-46B5-A6D6-398EE307FF20}" type="presOf" srcId="{E52C26A9-F38F-4159-BDF0-2A5A3050EABD}" destId="{89C7128A-5B95-4392-9D90-E168362C5DC7}" srcOrd="0" destOrd="0" presId="urn:microsoft.com/office/officeart/2024/3/layout/verticalVisualTextBlock1"/>
    <dgm:cxn modelId="{279867A9-416E-4B51-A9DF-5A2A6D07619F}" type="presOf" srcId="{167087F7-F54A-4856-8E37-FFB3C76D9FA7}" destId="{84EFFC33-11F1-435F-AFEF-8D89D1BF1336}" srcOrd="0" destOrd="0" presId="urn:microsoft.com/office/officeart/2024/3/layout/verticalVisualTextBlock1"/>
    <dgm:cxn modelId="{06DB07BC-8297-4C2F-9F96-0058EBFEEF5E}" type="presOf" srcId="{1BCBA046-A9A2-43B2-B256-098DD87F8724}" destId="{3E9B47F2-323C-488F-B90E-AD4C148853F4}" srcOrd="0" destOrd="0" presId="urn:microsoft.com/office/officeart/2024/3/layout/verticalVisualTextBlock1"/>
    <dgm:cxn modelId="{CC1DEEE1-C19B-4E01-BDEA-79F1DA93ACA8}" srcId="{C04FACA0-C969-42F0-B5D0-3FF620A6E936}" destId="{61D37870-7854-4862-ADAC-27A92F19D0C4}" srcOrd="0" destOrd="0" parTransId="{53843FBE-881B-49E7-99AC-07F93DC3F455}" sibTransId="{48805DC9-C91D-426A-B431-3F5FD2BA95D9}"/>
    <dgm:cxn modelId="{7F6B8FF6-E306-47BC-8CD8-3AE028200198}" srcId="{976EEF3C-1DB6-4F84-93F1-66041F52393F}" destId="{E52C26A9-F38F-4159-BDF0-2A5A3050EABD}" srcOrd="2" destOrd="0" parTransId="{BB143535-9615-4C71-986B-53EA1BCC52EC}" sibTransId="{E3848FE7-F1C5-4F66-A9B2-381760817A3A}"/>
    <dgm:cxn modelId="{3A0EC0F8-6774-4C3E-8CFC-897EC3B8AB74}" type="presParOf" srcId="{2A14267F-00D7-478D-8755-6ECE38AAD190}" destId="{7C985B74-EE70-4D76-A591-F6ABAAD83CD8}" srcOrd="0" destOrd="0" presId="urn:microsoft.com/office/officeart/2024/3/layout/verticalVisualTextBlock1"/>
    <dgm:cxn modelId="{B4DDD799-885F-4076-8B3D-3B0CC31E1653}" type="presParOf" srcId="{7C985B74-EE70-4D76-A591-F6ABAAD83CD8}" destId="{B2F88774-ED1A-49C0-8502-90282F8F3C4D}" srcOrd="0" destOrd="0" presId="urn:microsoft.com/office/officeart/2024/3/layout/verticalVisualTextBlock1"/>
    <dgm:cxn modelId="{149485CC-2303-4E64-A5CB-EB09288D11A4}" type="presParOf" srcId="{7C985B74-EE70-4D76-A591-F6ABAAD83CD8}" destId="{A95EDB50-0B9E-4F38-8476-13AB9533D20B}" srcOrd="1" destOrd="0" presId="urn:microsoft.com/office/officeart/2024/3/layout/verticalVisualTextBlock1"/>
    <dgm:cxn modelId="{AD762FB8-6D63-4748-BF7E-A176422B94EB}" type="presParOf" srcId="{7C985B74-EE70-4D76-A591-F6ABAAD83CD8}" destId="{98DC042B-17EE-4DD8-BA7D-107A90911A8D}" srcOrd="2" destOrd="0" presId="urn:microsoft.com/office/officeart/2024/3/layout/verticalVisualTextBlock1"/>
    <dgm:cxn modelId="{E2AFF406-11CD-49F4-95E6-E19BF78F069F}" type="presParOf" srcId="{2A14267F-00D7-478D-8755-6ECE38AAD190}" destId="{847D555F-6AA9-461F-874D-52A1D24CA0EB}" srcOrd="1" destOrd="0" presId="urn:microsoft.com/office/officeart/2024/3/layout/verticalVisualTextBlock1"/>
    <dgm:cxn modelId="{11EE31C6-0EAF-4EB7-9BAF-6A62CF9BF7ED}" type="presParOf" srcId="{2A14267F-00D7-478D-8755-6ECE38AAD190}" destId="{89406572-373F-42B4-B13F-AAB0AEA56F84}" srcOrd="2" destOrd="0" presId="urn:microsoft.com/office/officeart/2024/3/layout/verticalVisualTextBlock1"/>
    <dgm:cxn modelId="{BFC1C75D-7171-4F16-9C37-705F66373DBC}" type="presParOf" srcId="{89406572-373F-42B4-B13F-AAB0AEA56F84}" destId="{ADCBEFF9-1094-4FF5-B819-452FD33BF126}" srcOrd="0" destOrd="0" presId="urn:microsoft.com/office/officeart/2024/3/layout/verticalVisualTextBlock1"/>
    <dgm:cxn modelId="{DA6900A5-F4A5-4852-8CBF-A25068649AFE}" type="presParOf" srcId="{89406572-373F-42B4-B13F-AAB0AEA56F84}" destId="{84EFFC33-11F1-435F-AFEF-8D89D1BF1336}" srcOrd="1" destOrd="0" presId="urn:microsoft.com/office/officeart/2024/3/layout/verticalVisualTextBlock1"/>
    <dgm:cxn modelId="{DCD7530D-7403-499E-B591-266E473AAEF2}" type="presParOf" srcId="{89406572-373F-42B4-B13F-AAB0AEA56F84}" destId="{B449CCC8-AB79-4D4A-9B26-AEADCD1F65B2}" srcOrd="2" destOrd="0" presId="urn:microsoft.com/office/officeart/2024/3/layout/verticalVisualTextBlock1"/>
    <dgm:cxn modelId="{8BEFBADF-1B5E-45B0-B368-AD524F0D4BD0}" type="presParOf" srcId="{2A14267F-00D7-478D-8755-6ECE38AAD190}" destId="{3E9B47F2-323C-488F-B90E-AD4C148853F4}" srcOrd="3" destOrd="0" presId="urn:microsoft.com/office/officeart/2024/3/layout/verticalVisualTextBlock1"/>
    <dgm:cxn modelId="{C4E296C7-0169-4A48-8195-C234308C1551}" type="presParOf" srcId="{2A14267F-00D7-478D-8755-6ECE38AAD190}" destId="{666A57F6-6EDD-4B48-B316-4FCF4331DFA5}" srcOrd="4" destOrd="0" presId="urn:microsoft.com/office/officeart/2024/3/layout/verticalVisualTextBlock1"/>
    <dgm:cxn modelId="{03D871E0-0F3A-4902-9E93-B82C2AF8B113}" type="presParOf" srcId="{666A57F6-6EDD-4B48-B316-4FCF4331DFA5}" destId="{AABF7A89-3FF2-452E-BF97-81BA1D664772}" srcOrd="0" destOrd="0" presId="urn:microsoft.com/office/officeart/2024/3/layout/verticalVisualTextBlock1"/>
    <dgm:cxn modelId="{B4DE55D6-F5C1-4886-B214-78F8AA6957A6}" type="presParOf" srcId="{666A57F6-6EDD-4B48-B316-4FCF4331DFA5}" destId="{89C7128A-5B95-4392-9D90-E168362C5DC7}" srcOrd="1" destOrd="0" presId="urn:microsoft.com/office/officeart/2024/3/layout/verticalVisualTextBlock1"/>
    <dgm:cxn modelId="{D9853613-C9D8-4FA2-81E6-AE7658BF6034}" type="presParOf" srcId="{666A57F6-6EDD-4B48-B316-4FCF4331DFA5}" destId="{8D27725F-5370-4FB5-AA6C-2AE33052F08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6EEF3C-1DB6-4F84-93F1-66041F52393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C04FACA0-C969-42F0-B5D0-3FF620A6E936}">
      <dgm:prSet/>
      <dgm:spPr/>
      <dgm:t>
        <a:bodyPr/>
        <a:lstStyle/>
        <a:p>
          <a:pPr>
            <a:lnSpc>
              <a:spcPct val="100000"/>
            </a:lnSpc>
            <a:defRPr b="1"/>
          </a:pPr>
          <a:r>
            <a:rPr lang="en-US" dirty="0"/>
            <a:t>“Trust but Verify”</a:t>
          </a:r>
        </a:p>
      </dgm:t>
    </dgm:pt>
    <dgm:pt modelId="{4C9E9347-972B-4F43-895D-B1B75D28B7E7}" type="parTrans" cxnId="{3828EB5C-BA45-4955-8BF4-786FA43D91EC}">
      <dgm:prSet/>
      <dgm:spPr/>
      <dgm:t>
        <a:bodyPr/>
        <a:lstStyle/>
        <a:p>
          <a:endParaRPr lang="en-US"/>
        </a:p>
      </dgm:t>
    </dgm:pt>
    <dgm:pt modelId="{A1F6A793-FFFA-4BC6-AD58-F4A89AF88EE0}" type="sibTrans" cxnId="{3828EB5C-BA45-4955-8BF4-786FA43D91EC}">
      <dgm:prSet/>
      <dgm:spPr/>
      <dgm:t>
        <a:bodyPr/>
        <a:lstStyle/>
        <a:p>
          <a:pPr>
            <a:lnSpc>
              <a:spcPct val="100000"/>
            </a:lnSpc>
            <a:defRPr b="1"/>
          </a:pPr>
          <a:endParaRPr lang="en-US"/>
        </a:p>
      </dgm:t>
    </dgm:pt>
    <dgm:pt modelId="{61D37870-7854-4862-ADAC-27A92F19D0C4}">
      <dgm:prSet/>
      <dgm:spPr/>
      <dgm:t>
        <a:bodyPr/>
        <a:lstStyle/>
        <a:p>
          <a:pPr>
            <a:lnSpc>
              <a:spcPct val="100000"/>
            </a:lnSpc>
          </a:pPr>
          <a:r>
            <a:rPr lang="en-US" dirty="0"/>
            <a:t>- Evaluate key verbal and written representations and records made by the firm against primary sources</a:t>
          </a:r>
        </a:p>
        <a:p>
          <a:pPr>
            <a:lnSpc>
              <a:spcPct val="100000"/>
            </a:lnSpc>
          </a:pPr>
          <a:r>
            <a:rPr lang="en-US" dirty="0"/>
            <a:t>- “If its not written down, it didn’t happen!”</a:t>
          </a:r>
        </a:p>
        <a:p>
          <a:pPr>
            <a:lnSpc>
              <a:spcPct val="100000"/>
            </a:lnSpc>
          </a:pPr>
          <a:r>
            <a:rPr lang="en-US" dirty="0"/>
            <a:t>- Follow up on any discrepancies!</a:t>
          </a:r>
        </a:p>
        <a:p>
          <a:pPr>
            <a:lnSpc>
              <a:spcPct val="100000"/>
            </a:lnSpc>
          </a:pPr>
          <a:endParaRPr lang="en-US" dirty="0"/>
        </a:p>
      </dgm:t>
    </dgm:pt>
    <dgm:pt modelId="{53843FBE-881B-49E7-99AC-07F93DC3F455}" type="parTrans" cxnId="{CC1DEEE1-C19B-4E01-BDEA-79F1DA93ACA8}">
      <dgm:prSet/>
      <dgm:spPr/>
      <dgm:t>
        <a:bodyPr/>
        <a:lstStyle/>
        <a:p>
          <a:endParaRPr lang="en-US"/>
        </a:p>
      </dgm:t>
    </dgm:pt>
    <dgm:pt modelId="{48805DC9-C91D-426A-B431-3F5FD2BA95D9}" type="sibTrans" cxnId="{CC1DEEE1-C19B-4E01-BDEA-79F1DA93ACA8}">
      <dgm:prSet/>
      <dgm:spPr/>
      <dgm:t>
        <a:bodyPr/>
        <a:lstStyle/>
        <a:p>
          <a:endParaRPr lang="en-US"/>
        </a:p>
      </dgm:t>
    </dgm:pt>
    <dgm:pt modelId="{167087F7-F54A-4856-8E37-FFB3C76D9FA7}">
      <dgm:prSet/>
      <dgm:spPr/>
      <dgm:t>
        <a:bodyPr/>
        <a:lstStyle/>
        <a:p>
          <a:pPr>
            <a:lnSpc>
              <a:spcPct val="100000"/>
            </a:lnSpc>
            <a:defRPr b="1"/>
          </a:pPr>
          <a:r>
            <a:rPr lang="en-US" dirty="0"/>
            <a:t>Triangulate Data Across Various Sources</a:t>
          </a:r>
        </a:p>
      </dgm:t>
    </dgm:pt>
    <dgm:pt modelId="{E9610E53-059F-44C9-A584-EF6EDDA24BDA}" type="parTrans" cxnId="{043A306F-40BE-4B6D-AA59-63653E8806CB}">
      <dgm:prSet/>
      <dgm:spPr/>
      <dgm:t>
        <a:bodyPr/>
        <a:lstStyle/>
        <a:p>
          <a:endParaRPr lang="en-US"/>
        </a:p>
      </dgm:t>
    </dgm:pt>
    <dgm:pt modelId="{1BCBA046-A9A2-43B2-B256-098DD87F8724}" type="sibTrans" cxnId="{043A306F-40BE-4B6D-AA59-63653E8806CB}">
      <dgm:prSet/>
      <dgm:spPr/>
      <dgm:t>
        <a:bodyPr/>
        <a:lstStyle/>
        <a:p>
          <a:pPr>
            <a:lnSpc>
              <a:spcPct val="100000"/>
            </a:lnSpc>
            <a:defRPr b="1"/>
          </a:pPr>
          <a:endParaRPr lang="en-US"/>
        </a:p>
      </dgm:t>
    </dgm:pt>
    <dgm:pt modelId="{63EC8993-FB1D-4712-935C-A0E87E2EC2D1}">
      <dgm:prSet/>
      <dgm:spPr/>
      <dgm:t>
        <a:bodyPr/>
        <a:lstStyle/>
        <a:p>
          <a:pPr>
            <a:lnSpc>
              <a:spcPct val="100000"/>
            </a:lnSpc>
          </a:pPr>
          <a:r>
            <a:rPr lang="en-US" dirty="0"/>
            <a:t>- Compare various statements, records, reports, applications, etc. with each other to see if the “tick and tie”</a:t>
          </a:r>
        </a:p>
        <a:p>
          <a:pPr>
            <a:lnSpc>
              <a:spcPct val="100000"/>
            </a:lnSpc>
          </a:pPr>
          <a:r>
            <a:rPr lang="en-US" dirty="0"/>
            <a:t>- Communication with relevant FSC and JSE is critical</a:t>
          </a:r>
        </a:p>
        <a:p>
          <a:pPr>
            <a:lnSpc>
              <a:spcPct val="100000"/>
            </a:lnSpc>
          </a:pPr>
          <a:r>
            <a:rPr lang="en-US" dirty="0"/>
            <a:t>- Again, follow up on any discrepancies!</a:t>
          </a:r>
        </a:p>
      </dgm:t>
    </dgm:pt>
    <dgm:pt modelId="{3D375AFC-9037-4047-ADD9-FBE683F78744}" type="parTrans" cxnId="{AC035E6D-467D-4AAD-9F77-6F9DE3371997}">
      <dgm:prSet/>
      <dgm:spPr/>
      <dgm:t>
        <a:bodyPr/>
        <a:lstStyle/>
        <a:p>
          <a:endParaRPr lang="en-US"/>
        </a:p>
      </dgm:t>
    </dgm:pt>
    <dgm:pt modelId="{B0F0F28B-5E10-40C5-8E2D-05407B3B45EF}" type="sibTrans" cxnId="{AC035E6D-467D-4AAD-9F77-6F9DE3371997}">
      <dgm:prSet/>
      <dgm:spPr/>
      <dgm:t>
        <a:bodyPr/>
        <a:lstStyle/>
        <a:p>
          <a:endParaRPr lang="en-US"/>
        </a:p>
      </dgm:t>
    </dgm:pt>
    <dgm:pt modelId="{E52C26A9-F38F-4159-BDF0-2A5A3050EABD}">
      <dgm:prSet/>
      <dgm:spPr/>
      <dgm:t>
        <a:bodyPr/>
        <a:lstStyle/>
        <a:p>
          <a:pPr>
            <a:lnSpc>
              <a:spcPct val="100000"/>
            </a:lnSpc>
            <a:defRPr b="1"/>
          </a:pPr>
          <a:r>
            <a:rPr lang="en-US" dirty="0"/>
            <a:t>Don’t be afraid to ask questions, press for answers and stress-test responses</a:t>
          </a:r>
        </a:p>
      </dgm:t>
    </dgm:pt>
    <dgm:pt modelId="{BB143535-9615-4C71-986B-53EA1BCC52EC}" type="parTrans" cxnId="{7F6B8FF6-E306-47BC-8CD8-3AE028200198}">
      <dgm:prSet/>
      <dgm:spPr/>
      <dgm:t>
        <a:bodyPr/>
        <a:lstStyle/>
        <a:p>
          <a:endParaRPr lang="en-US"/>
        </a:p>
      </dgm:t>
    </dgm:pt>
    <dgm:pt modelId="{E3848FE7-F1C5-4F66-A9B2-381760817A3A}" type="sibTrans" cxnId="{7F6B8FF6-E306-47BC-8CD8-3AE028200198}">
      <dgm:prSet/>
      <dgm:spPr/>
      <dgm:t>
        <a:bodyPr/>
        <a:lstStyle/>
        <a:p>
          <a:pPr>
            <a:lnSpc>
              <a:spcPct val="100000"/>
            </a:lnSpc>
            <a:defRPr b="1"/>
          </a:pPr>
          <a:endParaRPr lang="en-US"/>
        </a:p>
      </dgm:t>
    </dgm:pt>
    <dgm:pt modelId="{6446B689-BA9B-4BBB-A0A6-27F2844AEDAE}">
      <dgm:prSet/>
      <dgm:spPr/>
      <dgm:t>
        <a:bodyPr/>
        <a:lstStyle/>
        <a:p>
          <a:pPr>
            <a:lnSpc>
              <a:spcPct val="100000"/>
            </a:lnSpc>
          </a:pPr>
          <a:r>
            <a:rPr lang="en-US" dirty="0"/>
            <a:t>- “Please explain that to me.”</a:t>
          </a:r>
        </a:p>
        <a:p>
          <a:pPr>
            <a:lnSpc>
              <a:spcPct val="100000"/>
            </a:lnSpc>
          </a:pPr>
          <a:r>
            <a:rPr lang="en-US" dirty="0"/>
            <a:t>- “What exactly do YOU mean when you say that?”</a:t>
          </a:r>
        </a:p>
        <a:p>
          <a:pPr>
            <a:lnSpc>
              <a:spcPct val="100000"/>
            </a:lnSpc>
          </a:pPr>
          <a:r>
            <a:rPr lang="en-US" dirty="0"/>
            <a:t>- “Walk me through how you do [function XYZ].”</a:t>
          </a:r>
        </a:p>
      </dgm:t>
    </dgm:pt>
    <dgm:pt modelId="{1F81EDD2-D234-47E8-9F48-E454F1972121}" type="parTrans" cxnId="{6AD3756B-D1CB-4432-B2AB-27C1A8C816A2}">
      <dgm:prSet/>
      <dgm:spPr/>
      <dgm:t>
        <a:bodyPr/>
        <a:lstStyle/>
        <a:p>
          <a:endParaRPr lang="en-US"/>
        </a:p>
      </dgm:t>
    </dgm:pt>
    <dgm:pt modelId="{16B6163B-A072-46CE-8F9C-F00FC59562D5}" type="sibTrans" cxnId="{6AD3756B-D1CB-4432-B2AB-27C1A8C816A2}">
      <dgm:prSet/>
      <dgm:spPr/>
      <dgm:t>
        <a:bodyPr/>
        <a:lstStyle/>
        <a:p>
          <a:endParaRPr lang="en-US"/>
        </a:p>
      </dgm:t>
    </dgm:pt>
    <dgm:pt modelId="{2A14267F-00D7-478D-8755-6ECE38AAD190}" type="pres">
      <dgm:prSet presAssocID="{976EEF3C-1DB6-4F84-93F1-66041F52393F}" presName="Root" presStyleCnt="0">
        <dgm:presLayoutVars>
          <dgm:dir/>
          <dgm:resizeHandles val="exact"/>
        </dgm:presLayoutVars>
      </dgm:prSet>
      <dgm:spPr/>
    </dgm:pt>
    <dgm:pt modelId="{7C985B74-EE70-4D76-A591-F6ABAAD83CD8}" type="pres">
      <dgm:prSet presAssocID="{C04FACA0-C969-42F0-B5D0-3FF620A6E936}" presName="Composite" presStyleCnt="0"/>
      <dgm:spPr/>
    </dgm:pt>
    <dgm:pt modelId="{B2F88774-ED1A-49C0-8502-90282F8F3C4D}" type="pres">
      <dgm:prSet presAssocID="{C04FACA0-C969-42F0-B5D0-3FF620A6E936}" presName="Picture" presStyleLbl="node1" presStyleIdx="0" presStyleCnt="3"/>
      <dgm:spPr>
        <a:blipFill rotWithShape="1">
          <a:blip xmlns:r="http://schemas.openxmlformats.org/officeDocument/2006/relationships" r:embed="rId1"/>
          <a:srcRect/>
          <a:stretch>
            <a:fillRect l="-25000" r="-25000"/>
          </a:stretch>
        </a:blipFill>
      </dgm:spPr>
      <dgm:extLst>
        <a:ext uri="{E40237B7-FDA0-4F09-8148-C483321AD2D9}">
          <dgm14:cNvPr xmlns:dgm14="http://schemas.microsoft.com/office/drawing/2010/diagram" id="0" name="" descr="Businessman at work"/>
        </a:ext>
      </dgm:extLst>
    </dgm:pt>
    <dgm:pt modelId="{A95EDB50-0B9E-4F38-8476-13AB9533D20B}" type="pres">
      <dgm:prSet presAssocID="{C04FACA0-C969-42F0-B5D0-3FF620A6E936}" presName="Subtitle" presStyleLbl="revTx" presStyleIdx="0" presStyleCnt="6">
        <dgm:presLayoutVars>
          <dgm:chMax val="0"/>
          <dgm:bulletEnabled/>
        </dgm:presLayoutVars>
      </dgm:prSet>
      <dgm:spPr/>
    </dgm:pt>
    <dgm:pt modelId="{98DC042B-17EE-4DD8-BA7D-107A90911A8D}" type="pres">
      <dgm:prSet presAssocID="{C04FACA0-C969-42F0-B5D0-3FF620A6E936}" presName="Description" presStyleLbl="revTx" presStyleIdx="1" presStyleCnt="6">
        <dgm:presLayoutVars>
          <dgm:bulletEnabled/>
        </dgm:presLayoutVars>
      </dgm:prSet>
      <dgm:spPr/>
    </dgm:pt>
    <dgm:pt modelId="{847D555F-6AA9-461F-874D-52A1D24CA0EB}" type="pres">
      <dgm:prSet presAssocID="{A1F6A793-FFFA-4BC6-AD58-F4A89AF88EE0}" presName="sibTrans" presStyleLbl="sibTrans2D1" presStyleIdx="0" presStyleCnt="0"/>
      <dgm:spPr/>
    </dgm:pt>
    <dgm:pt modelId="{89406572-373F-42B4-B13F-AAB0AEA56F84}" type="pres">
      <dgm:prSet presAssocID="{167087F7-F54A-4856-8E37-FFB3C76D9FA7}" presName="Composite" presStyleCnt="0"/>
      <dgm:spPr/>
    </dgm:pt>
    <dgm:pt modelId="{ADCBEFF9-1094-4FF5-B819-452FD33BF126}" type="pres">
      <dgm:prSet presAssocID="{167087F7-F54A-4856-8E37-FFB3C76D9FA7}" presName="Picture" presStyleLbl="nod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Workplace with glasses, pen, contract and financial report"/>
        </a:ext>
      </dgm:extLst>
    </dgm:pt>
    <dgm:pt modelId="{84EFFC33-11F1-435F-AFEF-8D89D1BF1336}" type="pres">
      <dgm:prSet presAssocID="{167087F7-F54A-4856-8E37-FFB3C76D9FA7}" presName="Subtitle" presStyleLbl="revTx" presStyleIdx="2" presStyleCnt="6">
        <dgm:presLayoutVars>
          <dgm:chMax val="0"/>
          <dgm:bulletEnabled/>
        </dgm:presLayoutVars>
      </dgm:prSet>
      <dgm:spPr/>
    </dgm:pt>
    <dgm:pt modelId="{B449CCC8-AB79-4D4A-9B26-AEADCD1F65B2}" type="pres">
      <dgm:prSet presAssocID="{167087F7-F54A-4856-8E37-FFB3C76D9FA7}" presName="Description" presStyleLbl="revTx" presStyleIdx="3" presStyleCnt="6" custLinFactNeighborY="1592">
        <dgm:presLayoutVars>
          <dgm:bulletEnabled/>
        </dgm:presLayoutVars>
      </dgm:prSet>
      <dgm:spPr/>
    </dgm:pt>
    <dgm:pt modelId="{3E9B47F2-323C-488F-B90E-AD4C148853F4}" type="pres">
      <dgm:prSet presAssocID="{1BCBA046-A9A2-43B2-B256-098DD87F8724}" presName="sibTrans" presStyleLbl="sibTrans2D1" presStyleIdx="0" presStyleCnt="0"/>
      <dgm:spPr/>
    </dgm:pt>
    <dgm:pt modelId="{666A57F6-6EDD-4B48-B316-4FCF4331DFA5}" type="pres">
      <dgm:prSet presAssocID="{E52C26A9-F38F-4159-BDF0-2A5A3050EABD}" presName="Composite" presStyleCnt="0"/>
      <dgm:spPr/>
    </dgm:pt>
    <dgm:pt modelId="{AABF7A89-3FF2-452E-BF97-81BA1D664772}" type="pres">
      <dgm:prSet presAssocID="{E52C26A9-F38F-4159-BDF0-2A5A3050EABD}" presName="Picture" presStyleLbl="node1" presStyleIdx="2" presStyleCnt="3"/>
      <dgm:spPr>
        <a:blipFill rotWithShape="1">
          <a:blip xmlns:r="http://schemas.openxmlformats.org/officeDocument/2006/relationships" r:embed="rId3"/>
          <a:srcRect/>
          <a:stretch>
            <a:fillRect l="-25000" r="-25000"/>
          </a:stretch>
        </a:blipFill>
      </dgm:spPr>
      <dgm:extLst>
        <a:ext uri="{E40237B7-FDA0-4F09-8148-C483321AD2D9}">
          <dgm14:cNvPr xmlns:dgm14="http://schemas.microsoft.com/office/drawing/2010/diagram" id="0" name="" descr="http://teekid.com/istockphoto/banner/banner3.jpg"/>
        </a:ext>
      </dgm:extLst>
    </dgm:pt>
    <dgm:pt modelId="{89C7128A-5B95-4392-9D90-E168362C5DC7}" type="pres">
      <dgm:prSet presAssocID="{E52C26A9-F38F-4159-BDF0-2A5A3050EABD}" presName="Subtitle" presStyleLbl="revTx" presStyleIdx="4" presStyleCnt="6">
        <dgm:presLayoutVars>
          <dgm:chMax val="0"/>
          <dgm:bulletEnabled/>
        </dgm:presLayoutVars>
      </dgm:prSet>
      <dgm:spPr/>
    </dgm:pt>
    <dgm:pt modelId="{8D27725F-5370-4FB5-AA6C-2AE33052F08A}" type="pres">
      <dgm:prSet presAssocID="{E52C26A9-F38F-4159-BDF0-2A5A3050EABD}" presName="Description" presStyleLbl="revTx" presStyleIdx="5" presStyleCnt="6" custLinFactNeighborX="206">
        <dgm:presLayoutVars>
          <dgm:bulletEnabled/>
        </dgm:presLayoutVars>
      </dgm:prSet>
      <dgm:spPr/>
    </dgm:pt>
  </dgm:ptLst>
  <dgm:cxnLst>
    <dgm:cxn modelId="{6BD8240C-117F-4B8D-B041-E77427E24E46}" type="presOf" srcId="{A1F6A793-FFFA-4BC6-AD58-F4A89AF88EE0}" destId="{847D555F-6AA9-461F-874D-52A1D24CA0EB}" srcOrd="0" destOrd="0" presId="urn:microsoft.com/office/officeart/2024/3/layout/verticalVisualTextBlock1"/>
    <dgm:cxn modelId="{3828EB5C-BA45-4955-8BF4-786FA43D91EC}" srcId="{976EEF3C-1DB6-4F84-93F1-66041F52393F}" destId="{C04FACA0-C969-42F0-B5D0-3FF620A6E936}" srcOrd="0" destOrd="0" parTransId="{4C9E9347-972B-4F43-895D-B1B75D28B7E7}" sibTransId="{A1F6A793-FFFA-4BC6-AD58-F4A89AF88EE0}"/>
    <dgm:cxn modelId="{6AD3756B-D1CB-4432-B2AB-27C1A8C816A2}" srcId="{E52C26A9-F38F-4159-BDF0-2A5A3050EABD}" destId="{6446B689-BA9B-4BBB-A0A6-27F2844AEDAE}" srcOrd="0" destOrd="0" parTransId="{1F81EDD2-D234-47E8-9F48-E454F1972121}" sibTransId="{16B6163B-A072-46CE-8F9C-F00FC59562D5}"/>
    <dgm:cxn modelId="{5F8D9A4B-3EF9-42DE-AD5C-29FABEB35AA2}" type="presOf" srcId="{976EEF3C-1DB6-4F84-93F1-66041F52393F}" destId="{2A14267F-00D7-478D-8755-6ECE38AAD190}" srcOrd="0" destOrd="0" presId="urn:microsoft.com/office/officeart/2024/3/layout/verticalVisualTextBlock1"/>
    <dgm:cxn modelId="{AC035E6D-467D-4AAD-9F77-6F9DE3371997}" srcId="{167087F7-F54A-4856-8E37-FFB3C76D9FA7}" destId="{63EC8993-FB1D-4712-935C-A0E87E2EC2D1}" srcOrd="0" destOrd="0" parTransId="{3D375AFC-9037-4047-ADD9-FBE683F78744}" sibTransId="{B0F0F28B-5E10-40C5-8E2D-05407B3B45EF}"/>
    <dgm:cxn modelId="{043A306F-40BE-4B6D-AA59-63653E8806CB}" srcId="{976EEF3C-1DB6-4F84-93F1-66041F52393F}" destId="{167087F7-F54A-4856-8E37-FFB3C76D9FA7}" srcOrd="1" destOrd="0" parTransId="{E9610E53-059F-44C9-A584-EF6EDDA24BDA}" sibTransId="{1BCBA046-A9A2-43B2-B256-098DD87F8724}"/>
    <dgm:cxn modelId="{DD8E1D72-85AF-4F6A-9822-00BCF3EC3E04}" type="presOf" srcId="{63EC8993-FB1D-4712-935C-A0E87E2EC2D1}" destId="{B449CCC8-AB79-4D4A-9B26-AEADCD1F65B2}" srcOrd="0" destOrd="0" presId="urn:microsoft.com/office/officeart/2024/3/layout/verticalVisualTextBlock1"/>
    <dgm:cxn modelId="{472D2A56-90F5-4C93-B782-901F0A90DEE2}" type="presOf" srcId="{6446B689-BA9B-4BBB-A0A6-27F2844AEDAE}" destId="{8D27725F-5370-4FB5-AA6C-2AE33052F08A}" srcOrd="0" destOrd="0" presId="urn:microsoft.com/office/officeart/2024/3/layout/verticalVisualTextBlock1"/>
    <dgm:cxn modelId="{D85C8876-9615-41F3-A4FE-50BEB7F1B836}" type="presOf" srcId="{61D37870-7854-4862-ADAC-27A92F19D0C4}" destId="{98DC042B-17EE-4DD8-BA7D-107A90911A8D}" srcOrd="0" destOrd="0" presId="urn:microsoft.com/office/officeart/2024/3/layout/verticalVisualTextBlock1"/>
    <dgm:cxn modelId="{5328D179-A0FE-4436-B2ED-2299290728D9}" type="presOf" srcId="{C04FACA0-C969-42F0-B5D0-3FF620A6E936}" destId="{A95EDB50-0B9E-4F38-8476-13AB9533D20B}" srcOrd="0" destOrd="0" presId="urn:microsoft.com/office/officeart/2024/3/layout/verticalVisualTextBlock1"/>
    <dgm:cxn modelId="{2204C597-2EB4-46B5-A6D6-398EE307FF20}" type="presOf" srcId="{E52C26A9-F38F-4159-BDF0-2A5A3050EABD}" destId="{89C7128A-5B95-4392-9D90-E168362C5DC7}" srcOrd="0" destOrd="0" presId="urn:microsoft.com/office/officeart/2024/3/layout/verticalVisualTextBlock1"/>
    <dgm:cxn modelId="{279867A9-416E-4B51-A9DF-5A2A6D07619F}" type="presOf" srcId="{167087F7-F54A-4856-8E37-FFB3C76D9FA7}" destId="{84EFFC33-11F1-435F-AFEF-8D89D1BF1336}" srcOrd="0" destOrd="0" presId="urn:microsoft.com/office/officeart/2024/3/layout/verticalVisualTextBlock1"/>
    <dgm:cxn modelId="{06DB07BC-8297-4C2F-9F96-0058EBFEEF5E}" type="presOf" srcId="{1BCBA046-A9A2-43B2-B256-098DD87F8724}" destId="{3E9B47F2-323C-488F-B90E-AD4C148853F4}" srcOrd="0" destOrd="0" presId="urn:microsoft.com/office/officeart/2024/3/layout/verticalVisualTextBlock1"/>
    <dgm:cxn modelId="{CC1DEEE1-C19B-4E01-BDEA-79F1DA93ACA8}" srcId="{C04FACA0-C969-42F0-B5D0-3FF620A6E936}" destId="{61D37870-7854-4862-ADAC-27A92F19D0C4}" srcOrd="0" destOrd="0" parTransId="{53843FBE-881B-49E7-99AC-07F93DC3F455}" sibTransId="{48805DC9-C91D-426A-B431-3F5FD2BA95D9}"/>
    <dgm:cxn modelId="{7F6B8FF6-E306-47BC-8CD8-3AE028200198}" srcId="{976EEF3C-1DB6-4F84-93F1-66041F52393F}" destId="{E52C26A9-F38F-4159-BDF0-2A5A3050EABD}" srcOrd="2" destOrd="0" parTransId="{BB143535-9615-4C71-986B-53EA1BCC52EC}" sibTransId="{E3848FE7-F1C5-4F66-A9B2-381760817A3A}"/>
    <dgm:cxn modelId="{3A0EC0F8-6774-4C3E-8CFC-897EC3B8AB74}" type="presParOf" srcId="{2A14267F-00D7-478D-8755-6ECE38AAD190}" destId="{7C985B74-EE70-4D76-A591-F6ABAAD83CD8}" srcOrd="0" destOrd="0" presId="urn:microsoft.com/office/officeart/2024/3/layout/verticalVisualTextBlock1"/>
    <dgm:cxn modelId="{B4DDD799-885F-4076-8B3D-3B0CC31E1653}" type="presParOf" srcId="{7C985B74-EE70-4D76-A591-F6ABAAD83CD8}" destId="{B2F88774-ED1A-49C0-8502-90282F8F3C4D}" srcOrd="0" destOrd="0" presId="urn:microsoft.com/office/officeart/2024/3/layout/verticalVisualTextBlock1"/>
    <dgm:cxn modelId="{149485CC-2303-4E64-A5CB-EB09288D11A4}" type="presParOf" srcId="{7C985B74-EE70-4D76-A591-F6ABAAD83CD8}" destId="{A95EDB50-0B9E-4F38-8476-13AB9533D20B}" srcOrd="1" destOrd="0" presId="urn:microsoft.com/office/officeart/2024/3/layout/verticalVisualTextBlock1"/>
    <dgm:cxn modelId="{AD762FB8-6D63-4748-BF7E-A176422B94EB}" type="presParOf" srcId="{7C985B74-EE70-4D76-A591-F6ABAAD83CD8}" destId="{98DC042B-17EE-4DD8-BA7D-107A90911A8D}" srcOrd="2" destOrd="0" presId="urn:microsoft.com/office/officeart/2024/3/layout/verticalVisualTextBlock1"/>
    <dgm:cxn modelId="{E2AFF406-11CD-49F4-95E6-E19BF78F069F}" type="presParOf" srcId="{2A14267F-00D7-478D-8755-6ECE38AAD190}" destId="{847D555F-6AA9-461F-874D-52A1D24CA0EB}" srcOrd="1" destOrd="0" presId="urn:microsoft.com/office/officeart/2024/3/layout/verticalVisualTextBlock1"/>
    <dgm:cxn modelId="{11EE31C6-0EAF-4EB7-9BAF-6A62CF9BF7ED}" type="presParOf" srcId="{2A14267F-00D7-478D-8755-6ECE38AAD190}" destId="{89406572-373F-42B4-B13F-AAB0AEA56F84}" srcOrd="2" destOrd="0" presId="urn:microsoft.com/office/officeart/2024/3/layout/verticalVisualTextBlock1"/>
    <dgm:cxn modelId="{BFC1C75D-7171-4F16-9C37-705F66373DBC}" type="presParOf" srcId="{89406572-373F-42B4-B13F-AAB0AEA56F84}" destId="{ADCBEFF9-1094-4FF5-B819-452FD33BF126}" srcOrd="0" destOrd="0" presId="urn:microsoft.com/office/officeart/2024/3/layout/verticalVisualTextBlock1"/>
    <dgm:cxn modelId="{DA6900A5-F4A5-4852-8CBF-A25068649AFE}" type="presParOf" srcId="{89406572-373F-42B4-B13F-AAB0AEA56F84}" destId="{84EFFC33-11F1-435F-AFEF-8D89D1BF1336}" srcOrd="1" destOrd="0" presId="urn:microsoft.com/office/officeart/2024/3/layout/verticalVisualTextBlock1"/>
    <dgm:cxn modelId="{DCD7530D-7403-499E-B591-266E473AAEF2}" type="presParOf" srcId="{89406572-373F-42B4-B13F-AAB0AEA56F84}" destId="{B449CCC8-AB79-4D4A-9B26-AEADCD1F65B2}" srcOrd="2" destOrd="0" presId="urn:microsoft.com/office/officeart/2024/3/layout/verticalVisualTextBlock1"/>
    <dgm:cxn modelId="{8BEFBADF-1B5E-45B0-B368-AD524F0D4BD0}" type="presParOf" srcId="{2A14267F-00D7-478D-8755-6ECE38AAD190}" destId="{3E9B47F2-323C-488F-B90E-AD4C148853F4}" srcOrd="3" destOrd="0" presId="urn:microsoft.com/office/officeart/2024/3/layout/verticalVisualTextBlock1"/>
    <dgm:cxn modelId="{C4E296C7-0169-4A48-8195-C234308C1551}" type="presParOf" srcId="{2A14267F-00D7-478D-8755-6ECE38AAD190}" destId="{666A57F6-6EDD-4B48-B316-4FCF4331DFA5}" srcOrd="4" destOrd="0" presId="urn:microsoft.com/office/officeart/2024/3/layout/verticalVisualTextBlock1"/>
    <dgm:cxn modelId="{03D871E0-0F3A-4902-9E93-B82C2AF8B113}" type="presParOf" srcId="{666A57F6-6EDD-4B48-B316-4FCF4331DFA5}" destId="{AABF7A89-3FF2-452E-BF97-81BA1D664772}" srcOrd="0" destOrd="0" presId="urn:microsoft.com/office/officeart/2024/3/layout/verticalVisualTextBlock1"/>
    <dgm:cxn modelId="{B4DE55D6-F5C1-4886-B214-78F8AA6957A6}" type="presParOf" srcId="{666A57F6-6EDD-4B48-B316-4FCF4331DFA5}" destId="{89C7128A-5B95-4392-9D90-E168362C5DC7}" srcOrd="1" destOrd="0" presId="urn:microsoft.com/office/officeart/2024/3/layout/verticalVisualTextBlock1"/>
    <dgm:cxn modelId="{D9853613-C9D8-4FA2-81E6-AE7658BF6034}" type="presParOf" srcId="{666A57F6-6EDD-4B48-B316-4FCF4331DFA5}" destId="{8D27725F-5370-4FB5-AA6C-2AE33052F08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6EEF3C-1DB6-4F84-93F1-66041F52393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C04FACA0-C969-42F0-B5D0-3FF620A6E936}">
      <dgm:prSet/>
      <dgm:spPr/>
      <dgm:t>
        <a:bodyPr/>
        <a:lstStyle/>
        <a:p>
          <a:pPr>
            <a:lnSpc>
              <a:spcPct val="100000"/>
            </a:lnSpc>
            <a:defRPr b="1"/>
          </a:pPr>
          <a:r>
            <a:rPr lang="en-US" dirty="0"/>
            <a:t>Drill Down</a:t>
          </a:r>
        </a:p>
      </dgm:t>
    </dgm:pt>
    <dgm:pt modelId="{4C9E9347-972B-4F43-895D-B1B75D28B7E7}" type="parTrans" cxnId="{3828EB5C-BA45-4955-8BF4-786FA43D91EC}">
      <dgm:prSet/>
      <dgm:spPr/>
      <dgm:t>
        <a:bodyPr/>
        <a:lstStyle/>
        <a:p>
          <a:endParaRPr lang="en-US"/>
        </a:p>
      </dgm:t>
    </dgm:pt>
    <dgm:pt modelId="{A1F6A793-FFFA-4BC6-AD58-F4A89AF88EE0}" type="sibTrans" cxnId="{3828EB5C-BA45-4955-8BF4-786FA43D91EC}">
      <dgm:prSet/>
      <dgm:spPr/>
      <dgm:t>
        <a:bodyPr/>
        <a:lstStyle/>
        <a:p>
          <a:pPr>
            <a:lnSpc>
              <a:spcPct val="100000"/>
            </a:lnSpc>
            <a:defRPr b="1"/>
          </a:pPr>
          <a:endParaRPr lang="en-US"/>
        </a:p>
      </dgm:t>
    </dgm:pt>
    <dgm:pt modelId="{61D37870-7854-4862-ADAC-27A92F19D0C4}">
      <dgm:prSet/>
      <dgm:spPr/>
      <dgm:t>
        <a:bodyPr/>
        <a:lstStyle/>
        <a:p>
          <a:pPr>
            <a:lnSpc>
              <a:spcPct val="100000"/>
            </a:lnSpc>
          </a:pPr>
          <a:r>
            <a:rPr lang="en-US" dirty="0"/>
            <a:t>- Make further, more granular requests for documents and information when warranted</a:t>
          </a:r>
        </a:p>
        <a:p>
          <a:pPr>
            <a:lnSpc>
              <a:spcPct val="100000"/>
            </a:lnSpc>
          </a:pPr>
          <a:endParaRPr lang="en-US" dirty="0"/>
        </a:p>
      </dgm:t>
    </dgm:pt>
    <dgm:pt modelId="{53843FBE-881B-49E7-99AC-07F93DC3F455}" type="parTrans" cxnId="{CC1DEEE1-C19B-4E01-BDEA-79F1DA93ACA8}">
      <dgm:prSet/>
      <dgm:spPr/>
      <dgm:t>
        <a:bodyPr/>
        <a:lstStyle/>
        <a:p>
          <a:endParaRPr lang="en-US"/>
        </a:p>
      </dgm:t>
    </dgm:pt>
    <dgm:pt modelId="{48805DC9-C91D-426A-B431-3F5FD2BA95D9}" type="sibTrans" cxnId="{CC1DEEE1-C19B-4E01-BDEA-79F1DA93ACA8}">
      <dgm:prSet/>
      <dgm:spPr/>
      <dgm:t>
        <a:bodyPr/>
        <a:lstStyle/>
        <a:p>
          <a:endParaRPr lang="en-US"/>
        </a:p>
      </dgm:t>
    </dgm:pt>
    <dgm:pt modelId="{167087F7-F54A-4856-8E37-FFB3C76D9FA7}">
      <dgm:prSet/>
      <dgm:spPr/>
      <dgm:t>
        <a:bodyPr/>
        <a:lstStyle/>
        <a:p>
          <a:pPr>
            <a:lnSpc>
              <a:spcPct val="100000"/>
            </a:lnSpc>
            <a:defRPr b="1"/>
          </a:pPr>
          <a:r>
            <a:rPr lang="en-US" dirty="0"/>
            <a:t>Be Curious</a:t>
          </a:r>
        </a:p>
      </dgm:t>
    </dgm:pt>
    <dgm:pt modelId="{E9610E53-059F-44C9-A584-EF6EDDA24BDA}" type="parTrans" cxnId="{043A306F-40BE-4B6D-AA59-63653E8806CB}">
      <dgm:prSet/>
      <dgm:spPr/>
      <dgm:t>
        <a:bodyPr/>
        <a:lstStyle/>
        <a:p>
          <a:endParaRPr lang="en-US"/>
        </a:p>
      </dgm:t>
    </dgm:pt>
    <dgm:pt modelId="{1BCBA046-A9A2-43B2-B256-098DD87F8724}" type="sibTrans" cxnId="{043A306F-40BE-4B6D-AA59-63653E8806CB}">
      <dgm:prSet/>
      <dgm:spPr/>
      <dgm:t>
        <a:bodyPr/>
        <a:lstStyle/>
        <a:p>
          <a:pPr>
            <a:lnSpc>
              <a:spcPct val="100000"/>
            </a:lnSpc>
            <a:defRPr b="1"/>
          </a:pPr>
          <a:endParaRPr lang="en-US"/>
        </a:p>
      </dgm:t>
    </dgm:pt>
    <dgm:pt modelId="{63EC8993-FB1D-4712-935C-A0E87E2EC2D1}">
      <dgm:prSet/>
      <dgm:spPr/>
      <dgm:t>
        <a:bodyPr/>
        <a:lstStyle/>
        <a:p>
          <a:pPr>
            <a:lnSpc>
              <a:spcPct val="100000"/>
            </a:lnSpc>
          </a:pPr>
          <a:r>
            <a:rPr lang="en-US" dirty="0"/>
            <a:t>- Ask good questions</a:t>
          </a:r>
        </a:p>
        <a:p>
          <a:pPr>
            <a:lnSpc>
              <a:spcPct val="100000"/>
            </a:lnSpc>
          </a:pPr>
          <a:r>
            <a:rPr lang="en-US" dirty="0"/>
            <a:t>- Look “around corners” and “under rocks”</a:t>
          </a:r>
        </a:p>
      </dgm:t>
    </dgm:pt>
    <dgm:pt modelId="{3D375AFC-9037-4047-ADD9-FBE683F78744}" type="parTrans" cxnId="{AC035E6D-467D-4AAD-9F77-6F9DE3371997}">
      <dgm:prSet/>
      <dgm:spPr/>
      <dgm:t>
        <a:bodyPr/>
        <a:lstStyle/>
        <a:p>
          <a:endParaRPr lang="en-US"/>
        </a:p>
      </dgm:t>
    </dgm:pt>
    <dgm:pt modelId="{B0F0F28B-5E10-40C5-8E2D-05407B3B45EF}" type="sibTrans" cxnId="{AC035E6D-467D-4AAD-9F77-6F9DE3371997}">
      <dgm:prSet/>
      <dgm:spPr/>
      <dgm:t>
        <a:bodyPr/>
        <a:lstStyle/>
        <a:p>
          <a:endParaRPr lang="en-US"/>
        </a:p>
      </dgm:t>
    </dgm:pt>
    <dgm:pt modelId="{E52C26A9-F38F-4159-BDF0-2A5A3050EABD}">
      <dgm:prSet/>
      <dgm:spPr/>
      <dgm:t>
        <a:bodyPr/>
        <a:lstStyle/>
        <a:p>
          <a:pPr>
            <a:lnSpc>
              <a:spcPct val="100000"/>
            </a:lnSpc>
            <a:defRPr b="1"/>
          </a:pPr>
          <a:r>
            <a:rPr lang="en-US" dirty="0"/>
            <a:t>Be Prepared</a:t>
          </a:r>
        </a:p>
      </dgm:t>
    </dgm:pt>
    <dgm:pt modelId="{BB143535-9615-4C71-986B-53EA1BCC52EC}" type="parTrans" cxnId="{7F6B8FF6-E306-47BC-8CD8-3AE028200198}">
      <dgm:prSet/>
      <dgm:spPr/>
      <dgm:t>
        <a:bodyPr/>
        <a:lstStyle/>
        <a:p>
          <a:endParaRPr lang="en-US"/>
        </a:p>
      </dgm:t>
    </dgm:pt>
    <dgm:pt modelId="{E3848FE7-F1C5-4F66-A9B2-381760817A3A}" type="sibTrans" cxnId="{7F6B8FF6-E306-47BC-8CD8-3AE028200198}">
      <dgm:prSet/>
      <dgm:spPr/>
      <dgm:t>
        <a:bodyPr/>
        <a:lstStyle/>
        <a:p>
          <a:pPr>
            <a:lnSpc>
              <a:spcPct val="100000"/>
            </a:lnSpc>
            <a:defRPr b="1"/>
          </a:pPr>
          <a:endParaRPr lang="en-US"/>
        </a:p>
      </dgm:t>
    </dgm:pt>
    <dgm:pt modelId="{6446B689-BA9B-4BBB-A0A6-27F2844AEDAE}">
      <dgm:prSet/>
      <dgm:spPr/>
      <dgm:t>
        <a:bodyPr/>
        <a:lstStyle/>
        <a:p>
          <a:pPr>
            <a:lnSpc>
              <a:spcPct val="100000"/>
            </a:lnSpc>
          </a:pPr>
          <a:r>
            <a:rPr lang="en-US" dirty="0"/>
            <a:t>- Know the relevant regulations and rules</a:t>
          </a:r>
        </a:p>
        <a:p>
          <a:pPr>
            <a:lnSpc>
              <a:spcPct val="100000"/>
            </a:lnSpc>
          </a:pPr>
          <a:r>
            <a:rPr lang="en-US" dirty="0"/>
            <a:t>- Conduct appropriate pre-review diligence</a:t>
          </a:r>
        </a:p>
      </dgm:t>
    </dgm:pt>
    <dgm:pt modelId="{1F81EDD2-D234-47E8-9F48-E454F1972121}" type="parTrans" cxnId="{6AD3756B-D1CB-4432-B2AB-27C1A8C816A2}">
      <dgm:prSet/>
      <dgm:spPr/>
      <dgm:t>
        <a:bodyPr/>
        <a:lstStyle/>
        <a:p>
          <a:endParaRPr lang="en-US"/>
        </a:p>
      </dgm:t>
    </dgm:pt>
    <dgm:pt modelId="{16B6163B-A072-46CE-8F9C-F00FC59562D5}" type="sibTrans" cxnId="{6AD3756B-D1CB-4432-B2AB-27C1A8C816A2}">
      <dgm:prSet/>
      <dgm:spPr/>
      <dgm:t>
        <a:bodyPr/>
        <a:lstStyle/>
        <a:p>
          <a:endParaRPr lang="en-US"/>
        </a:p>
      </dgm:t>
    </dgm:pt>
    <dgm:pt modelId="{2A14267F-00D7-478D-8755-6ECE38AAD190}" type="pres">
      <dgm:prSet presAssocID="{976EEF3C-1DB6-4F84-93F1-66041F52393F}" presName="Root" presStyleCnt="0">
        <dgm:presLayoutVars>
          <dgm:dir/>
          <dgm:resizeHandles val="exact"/>
        </dgm:presLayoutVars>
      </dgm:prSet>
      <dgm:spPr/>
    </dgm:pt>
    <dgm:pt modelId="{7C985B74-EE70-4D76-A591-F6ABAAD83CD8}" type="pres">
      <dgm:prSet presAssocID="{C04FACA0-C969-42F0-B5D0-3FF620A6E936}" presName="Composite" presStyleCnt="0"/>
      <dgm:spPr/>
    </dgm:pt>
    <dgm:pt modelId="{B2F88774-ED1A-49C0-8502-90282F8F3C4D}" type="pres">
      <dgm:prSet presAssocID="{C04FACA0-C969-42F0-B5D0-3FF620A6E936}" presName="Picture" presStyleLbl="node1" presStyleIdx="0" presStyleCnt="3"/>
      <dgm:spPr>
        <a:blipFill rotWithShape="1">
          <a:blip xmlns:r="http://schemas.openxmlformats.org/officeDocument/2006/relationships" r:embed="rId1"/>
          <a:srcRect/>
          <a:stretch>
            <a:fillRect l="-25000" r="-25000"/>
          </a:stretch>
        </a:blipFill>
      </dgm:spPr>
      <dgm:extLst>
        <a:ext uri="{E40237B7-FDA0-4F09-8148-C483321AD2D9}">
          <dgm14:cNvPr xmlns:dgm14="http://schemas.microsoft.com/office/drawing/2010/diagram" id="0" name="" descr="Businessman at work"/>
        </a:ext>
      </dgm:extLst>
    </dgm:pt>
    <dgm:pt modelId="{A95EDB50-0B9E-4F38-8476-13AB9533D20B}" type="pres">
      <dgm:prSet presAssocID="{C04FACA0-C969-42F0-B5D0-3FF620A6E936}" presName="Subtitle" presStyleLbl="revTx" presStyleIdx="0" presStyleCnt="6">
        <dgm:presLayoutVars>
          <dgm:chMax val="0"/>
          <dgm:bulletEnabled/>
        </dgm:presLayoutVars>
      </dgm:prSet>
      <dgm:spPr/>
    </dgm:pt>
    <dgm:pt modelId="{98DC042B-17EE-4DD8-BA7D-107A90911A8D}" type="pres">
      <dgm:prSet presAssocID="{C04FACA0-C969-42F0-B5D0-3FF620A6E936}" presName="Description" presStyleLbl="revTx" presStyleIdx="1" presStyleCnt="6">
        <dgm:presLayoutVars>
          <dgm:bulletEnabled/>
        </dgm:presLayoutVars>
      </dgm:prSet>
      <dgm:spPr/>
    </dgm:pt>
    <dgm:pt modelId="{847D555F-6AA9-461F-874D-52A1D24CA0EB}" type="pres">
      <dgm:prSet presAssocID="{A1F6A793-FFFA-4BC6-AD58-F4A89AF88EE0}" presName="sibTrans" presStyleLbl="sibTrans2D1" presStyleIdx="0" presStyleCnt="0"/>
      <dgm:spPr/>
    </dgm:pt>
    <dgm:pt modelId="{89406572-373F-42B4-B13F-AAB0AEA56F84}" type="pres">
      <dgm:prSet presAssocID="{167087F7-F54A-4856-8E37-FFB3C76D9FA7}" presName="Composite" presStyleCnt="0"/>
      <dgm:spPr/>
    </dgm:pt>
    <dgm:pt modelId="{ADCBEFF9-1094-4FF5-B819-452FD33BF126}" type="pres">
      <dgm:prSet presAssocID="{167087F7-F54A-4856-8E37-FFB3C76D9FA7}" presName="Picture" presStyleLbl="nod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Workplace with glasses, pen, contract and financial report"/>
        </a:ext>
      </dgm:extLst>
    </dgm:pt>
    <dgm:pt modelId="{84EFFC33-11F1-435F-AFEF-8D89D1BF1336}" type="pres">
      <dgm:prSet presAssocID="{167087F7-F54A-4856-8E37-FFB3C76D9FA7}" presName="Subtitle" presStyleLbl="revTx" presStyleIdx="2" presStyleCnt="6">
        <dgm:presLayoutVars>
          <dgm:chMax val="0"/>
          <dgm:bulletEnabled/>
        </dgm:presLayoutVars>
      </dgm:prSet>
      <dgm:spPr/>
    </dgm:pt>
    <dgm:pt modelId="{B449CCC8-AB79-4D4A-9B26-AEADCD1F65B2}" type="pres">
      <dgm:prSet presAssocID="{167087F7-F54A-4856-8E37-FFB3C76D9FA7}" presName="Description" presStyleLbl="revTx" presStyleIdx="3" presStyleCnt="6" custLinFactNeighborY="1592">
        <dgm:presLayoutVars>
          <dgm:bulletEnabled/>
        </dgm:presLayoutVars>
      </dgm:prSet>
      <dgm:spPr/>
    </dgm:pt>
    <dgm:pt modelId="{3E9B47F2-323C-488F-B90E-AD4C148853F4}" type="pres">
      <dgm:prSet presAssocID="{1BCBA046-A9A2-43B2-B256-098DD87F8724}" presName="sibTrans" presStyleLbl="sibTrans2D1" presStyleIdx="0" presStyleCnt="0"/>
      <dgm:spPr/>
    </dgm:pt>
    <dgm:pt modelId="{666A57F6-6EDD-4B48-B316-4FCF4331DFA5}" type="pres">
      <dgm:prSet presAssocID="{E52C26A9-F38F-4159-BDF0-2A5A3050EABD}" presName="Composite" presStyleCnt="0"/>
      <dgm:spPr/>
    </dgm:pt>
    <dgm:pt modelId="{AABF7A89-3FF2-452E-BF97-81BA1D664772}" type="pres">
      <dgm:prSet presAssocID="{E52C26A9-F38F-4159-BDF0-2A5A3050EABD}" presName="Picture" presStyleLbl="node1" presStyleIdx="2" presStyleCnt="3"/>
      <dgm:spPr>
        <a:blipFill rotWithShape="1">
          <a:blip xmlns:r="http://schemas.openxmlformats.org/officeDocument/2006/relationships" r:embed="rId3"/>
          <a:srcRect/>
          <a:stretch>
            <a:fillRect l="-25000" r="-25000"/>
          </a:stretch>
        </a:blipFill>
      </dgm:spPr>
      <dgm:extLst>
        <a:ext uri="{E40237B7-FDA0-4F09-8148-C483321AD2D9}">
          <dgm14:cNvPr xmlns:dgm14="http://schemas.microsoft.com/office/drawing/2010/diagram" id="0" name="" descr="http://teekid.com/istockphoto/banner/banner3.jpg"/>
        </a:ext>
      </dgm:extLst>
    </dgm:pt>
    <dgm:pt modelId="{89C7128A-5B95-4392-9D90-E168362C5DC7}" type="pres">
      <dgm:prSet presAssocID="{E52C26A9-F38F-4159-BDF0-2A5A3050EABD}" presName="Subtitle" presStyleLbl="revTx" presStyleIdx="4" presStyleCnt="6">
        <dgm:presLayoutVars>
          <dgm:chMax val="0"/>
          <dgm:bulletEnabled/>
        </dgm:presLayoutVars>
      </dgm:prSet>
      <dgm:spPr/>
    </dgm:pt>
    <dgm:pt modelId="{8D27725F-5370-4FB5-AA6C-2AE33052F08A}" type="pres">
      <dgm:prSet presAssocID="{E52C26A9-F38F-4159-BDF0-2A5A3050EABD}" presName="Description" presStyleLbl="revTx" presStyleIdx="5" presStyleCnt="6" custLinFactNeighborX="206">
        <dgm:presLayoutVars>
          <dgm:bulletEnabled/>
        </dgm:presLayoutVars>
      </dgm:prSet>
      <dgm:spPr/>
    </dgm:pt>
  </dgm:ptLst>
  <dgm:cxnLst>
    <dgm:cxn modelId="{6BD8240C-117F-4B8D-B041-E77427E24E46}" type="presOf" srcId="{A1F6A793-FFFA-4BC6-AD58-F4A89AF88EE0}" destId="{847D555F-6AA9-461F-874D-52A1D24CA0EB}" srcOrd="0" destOrd="0" presId="urn:microsoft.com/office/officeart/2024/3/layout/verticalVisualTextBlock1"/>
    <dgm:cxn modelId="{3828EB5C-BA45-4955-8BF4-786FA43D91EC}" srcId="{976EEF3C-1DB6-4F84-93F1-66041F52393F}" destId="{C04FACA0-C969-42F0-B5D0-3FF620A6E936}" srcOrd="0" destOrd="0" parTransId="{4C9E9347-972B-4F43-895D-B1B75D28B7E7}" sibTransId="{A1F6A793-FFFA-4BC6-AD58-F4A89AF88EE0}"/>
    <dgm:cxn modelId="{6AD3756B-D1CB-4432-B2AB-27C1A8C816A2}" srcId="{E52C26A9-F38F-4159-BDF0-2A5A3050EABD}" destId="{6446B689-BA9B-4BBB-A0A6-27F2844AEDAE}" srcOrd="0" destOrd="0" parTransId="{1F81EDD2-D234-47E8-9F48-E454F1972121}" sibTransId="{16B6163B-A072-46CE-8F9C-F00FC59562D5}"/>
    <dgm:cxn modelId="{5F8D9A4B-3EF9-42DE-AD5C-29FABEB35AA2}" type="presOf" srcId="{976EEF3C-1DB6-4F84-93F1-66041F52393F}" destId="{2A14267F-00D7-478D-8755-6ECE38AAD190}" srcOrd="0" destOrd="0" presId="urn:microsoft.com/office/officeart/2024/3/layout/verticalVisualTextBlock1"/>
    <dgm:cxn modelId="{AC035E6D-467D-4AAD-9F77-6F9DE3371997}" srcId="{167087F7-F54A-4856-8E37-FFB3C76D9FA7}" destId="{63EC8993-FB1D-4712-935C-A0E87E2EC2D1}" srcOrd="0" destOrd="0" parTransId="{3D375AFC-9037-4047-ADD9-FBE683F78744}" sibTransId="{B0F0F28B-5E10-40C5-8E2D-05407B3B45EF}"/>
    <dgm:cxn modelId="{043A306F-40BE-4B6D-AA59-63653E8806CB}" srcId="{976EEF3C-1DB6-4F84-93F1-66041F52393F}" destId="{167087F7-F54A-4856-8E37-FFB3C76D9FA7}" srcOrd="1" destOrd="0" parTransId="{E9610E53-059F-44C9-A584-EF6EDDA24BDA}" sibTransId="{1BCBA046-A9A2-43B2-B256-098DD87F8724}"/>
    <dgm:cxn modelId="{DD8E1D72-85AF-4F6A-9822-00BCF3EC3E04}" type="presOf" srcId="{63EC8993-FB1D-4712-935C-A0E87E2EC2D1}" destId="{B449CCC8-AB79-4D4A-9B26-AEADCD1F65B2}" srcOrd="0" destOrd="0" presId="urn:microsoft.com/office/officeart/2024/3/layout/verticalVisualTextBlock1"/>
    <dgm:cxn modelId="{472D2A56-90F5-4C93-B782-901F0A90DEE2}" type="presOf" srcId="{6446B689-BA9B-4BBB-A0A6-27F2844AEDAE}" destId="{8D27725F-5370-4FB5-AA6C-2AE33052F08A}" srcOrd="0" destOrd="0" presId="urn:microsoft.com/office/officeart/2024/3/layout/verticalVisualTextBlock1"/>
    <dgm:cxn modelId="{D85C8876-9615-41F3-A4FE-50BEB7F1B836}" type="presOf" srcId="{61D37870-7854-4862-ADAC-27A92F19D0C4}" destId="{98DC042B-17EE-4DD8-BA7D-107A90911A8D}" srcOrd="0" destOrd="0" presId="urn:microsoft.com/office/officeart/2024/3/layout/verticalVisualTextBlock1"/>
    <dgm:cxn modelId="{5328D179-A0FE-4436-B2ED-2299290728D9}" type="presOf" srcId="{C04FACA0-C969-42F0-B5D0-3FF620A6E936}" destId="{A95EDB50-0B9E-4F38-8476-13AB9533D20B}" srcOrd="0" destOrd="0" presId="urn:microsoft.com/office/officeart/2024/3/layout/verticalVisualTextBlock1"/>
    <dgm:cxn modelId="{2204C597-2EB4-46B5-A6D6-398EE307FF20}" type="presOf" srcId="{E52C26A9-F38F-4159-BDF0-2A5A3050EABD}" destId="{89C7128A-5B95-4392-9D90-E168362C5DC7}" srcOrd="0" destOrd="0" presId="urn:microsoft.com/office/officeart/2024/3/layout/verticalVisualTextBlock1"/>
    <dgm:cxn modelId="{279867A9-416E-4B51-A9DF-5A2A6D07619F}" type="presOf" srcId="{167087F7-F54A-4856-8E37-FFB3C76D9FA7}" destId="{84EFFC33-11F1-435F-AFEF-8D89D1BF1336}" srcOrd="0" destOrd="0" presId="urn:microsoft.com/office/officeart/2024/3/layout/verticalVisualTextBlock1"/>
    <dgm:cxn modelId="{06DB07BC-8297-4C2F-9F96-0058EBFEEF5E}" type="presOf" srcId="{1BCBA046-A9A2-43B2-B256-098DD87F8724}" destId="{3E9B47F2-323C-488F-B90E-AD4C148853F4}" srcOrd="0" destOrd="0" presId="urn:microsoft.com/office/officeart/2024/3/layout/verticalVisualTextBlock1"/>
    <dgm:cxn modelId="{CC1DEEE1-C19B-4E01-BDEA-79F1DA93ACA8}" srcId="{C04FACA0-C969-42F0-B5D0-3FF620A6E936}" destId="{61D37870-7854-4862-ADAC-27A92F19D0C4}" srcOrd="0" destOrd="0" parTransId="{53843FBE-881B-49E7-99AC-07F93DC3F455}" sibTransId="{48805DC9-C91D-426A-B431-3F5FD2BA95D9}"/>
    <dgm:cxn modelId="{7F6B8FF6-E306-47BC-8CD8-3AE028200198}" srcId="{976EEF3C-1DB6-4F84-93F1-66041F52393F}" destId="{E52C26A9-F38F-4159-BDF0-2A5A3050EABD}" srcOrd="2" destOrd="0" parTransId="{BB143535-9615-4C71-986B-53EA1BCC52EC}" sibTransId="{E3848FE7-F1C5-4F66-A9B2-381760817A3A}"/>
    <dgm:cxn modelId="{3A0EC0F8-6774-4C3E-8CFC-897EC3B8AB74}" type="presParOf" srcId="{2A14267F-00D7-478D-8755-6ECE38AAD190}" destId="{7C985B74-EE70-4D76-A591-F6ABAAD83CD8}" srcOrd="0" destOrd="0" presId="urn:microsoft.com/office/officeart/2024/3/layout/verticalVisualTextBlock1"/>
    <dgm:cxn modelId="{B4DDD799-885F-4076-8B3D-3B0CC31E1653}" type="presParOf" srcId="{7C985B74-EE70-4D76-A591-F6ABAAD83CD8}" destId="{B2F88774-ED1A-49C0-8502-90282F8F3C4D}" srcOrd="0" destOrd="0" presId="urn:microsoft.com/office/officeart/2024/3/layout/verticalVisualTextBlock1"/>
    <dgm:cxn modelId="{149485CC-2303-4E64-A5CB-EB09288D11A4}" type="presParOf" srcId="{7C985B74-EE70-4D76-A591-F6ABAAD83CD8}" destId="{A95EDB50-0B9E-4F38-8476-13AB9533D20B}" srcOrd="1" destOrd="0" presId="urn:microsoft.com/office/officeart/2024/3/layout/verticalVisualTextBlock1"/>
    <dgm:cxn modelId="{AD762FB8-6D63-4748-BF7E-A176422B94EB}" type="presParOf" srcId="{7C985B74-EE70-4D76-A591-F6ABAAD83CD8}" destId="{98DC042B-17EE-4DD8-BA7D-107A90911A8D}" srcOrd="2" destOrd="0" presId="urn:microsoft.com/office/officeart/2024/3/layout/verticalVisualTextBlock1"/>
    <dgm:cxn modelId="{E2AFF406-11CD-49F4-95E6-E19BF78F069F}" type="presParOf" srcId="{2A14267F-00D7-478D-8755-6ECE38AAD190}" destId="{847D555F-6AA9-461F-874D-52A1D24CA0EB}" srcOrd="1" destOrd="0" presId="urn:microsoft.com/office/officeart/2024/3/layout/verticalVisualTextBlock1"/>
    <dgm:cxn modelId="{11EE31C6-0EAF-4EB7-9BAF-6A62CF9BF7ED}" type="presParOf" srcId="{2A14267F-00D7-478D-8755-6ECE38AAD190}" destId="{89406572-373F-42B4-B13F-AAB0AEA56F84}" srcOrd="2" destOrd="0" presId="urn:microsoft.com/office/officeart/2024/3/layout/verticalVisualTextBlock1"/>
    <dgm:cxn modelId="{BFC1C75D-7171-4F16-9C37-705F66373DBC}" type="presParOf" srcId="{89406572-373F-42B4-B13F-AAB0AEA56F84}" destId="{ADCBEFF9-1094-4FF5-B819-452FD33BF126}" srcOrd="0" destOrd="0" presId="urn:microsoft.com/office/officeart/2024/3/layout/verticalVisualTextBlock1"/>
    <dgm:cxn modelId="{DA6900A5-F4A5-4852-8CBF-A25068649AFE}" type="presParOf" srcId="{89406572-373F-42B4-B13F-AAB0AEA56F84}" destId="{84EFFC33-11F1-435F-AFEF-8D89D1BF1336}" srcOrd="1" destOrd="0" presId="urn:microsoft.com/office/officeart/2024/3/layout/verticalVisualTextBlock1"/>
    <dgm:cxn modelId="{DCD7530D-7403-499E-B591-266E473AAEF2}" type="presParOf" srcId="{89406572-373F-42B4-B13F-AAB0AEA56F84}" destId="{B449CCC8-AB79-4D4A-9B26-AEADCD1F65B2}" srcOrd="2" destOrd="0" presId="urn:microsoft.com/office/officeart/2024/3/layout/verticalVisualTextBlock1"/>
    <dgm:cxn modelId="{8BEFBADF-1B5E-45B0-B368-AD524F0D4BD0}" type="presParOf" srcId="{2A14267F-00D7-478D-8755-6ECE38AAD190}" destId="{3E9B47F2-323C-488F-B90E-AD4C148853F4}" srcOrd="3" destOrd="0" presId="urn:microsoft.com/office/officeart/2024/3/layout/verticalVisualTextBlock1"/>
    <dgm:cxn modelId="{C4E296C7-0169-4A48-8195-C234308C1551}" type="presParOf" srcId="{2A14267F-00D7-478D-8755-6ECE38AAD190}" destId="{666A57F6-6EDD-4B48-B316-4FCF4331DFA5}" srcOrd="4" destOrd="0" presId="urn:microsoft.com/office/officeart/2024/3/layout/verticalVisualTextBlock1"/>
    <dgm:cxn modelId="{03D871E0-0F3A-4902-9E93-B82C2AF8B113}" type="presParOf" srcId="{666A57F6-6EDD-4B48-B316-4FCF4331DFA5}" destId="{AABF7A89-3FF2-452E-BF97-81BA1D664772}" srcOrd="0" destOrd="0" presId="urn:microsoft.com/office/officeart/2024/3/layout/verticalVisualTextBlock1"/>
    <dgm:cxn modelId="{B4DE55D6-F5C1-4886-B214-78F8AA6957A6}" type="presParOf" srcId="{666A57F6-6EDD-4B48-B316-4FCF4331DFA5}" destId="{89C7128A-5B95-4392-9D90-E168362C5DC7}" srcOrd="1" destOrd="0" presId="urn:microsoft.com/office/officeart/2024/3/layout/verticalVisualTextBlock1"/>
    <dgm:cxn modelId="{D9853613-C9D8-4FA2-81E6-AE7658BF6034}" type="presParOf" srcId="{666A57F6-6EDD-4B48-B316-4FCF4331DFA5}" destId="{8D27725F-5370-4FB5-AA6C-2AE33052F08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8774-ED1A-49C0-8502-90282F8F3C4D}">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a:ln>
          <a:noFill/>
        </a:ln>
        <a:effectLst/>
      </dsp:spPr>
      <dsp:style>
        <a:lnRef idx="0">
          <a:scrgbClr r="0" g="0" b="0"/>
        </a:lnRef>
        <a:fillRef idx="3">
          <a:scrgbClr r="0" g="0" b="0"/>
        </a:fillRef>
        <a:effectRef idx="2">
          <a:scrgbClr r="0" g="0" b="0"/>
        </a:effectRef>
        <a:fontRef idx="minor">
          <a:schemeClr val="lt1"/>
        </a:fontRef>
      </dsp:style>
    </dsp:sp>
    <dsp:sp modelId="{A95EDB50-0B9E-4F38-8476-13AB9533D20B}">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Capital Adequacy Ratio</a:t>
          </a:r>
        </a:p>
      </dsp:txBody>
      <dsp:txXfrm>
        <a:off x="1861599" y="0"/>
        <a:ext cx="5167674" cy="346182"/>
      </dsp:txXfrm>
    </dsp:sp>
    <dsp:sp modelId="{98DC042B-17EE-4DD8-BA7D-107A90911A8D}">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Tier 1 capital (high-quality, highly liquid and permanent capital base to support the firm’s operations and meet its obligations to clients) vs, risk-based assets and risk exposures</a:t>
          </a:r>
        </a:p>
      </dsp:txBody>
      <dsp:txXfrm>
        <a:off x="1861599" y="346182"/>
        <a:ext cx="5167674" cy="1335417"/>
      </dsp:txXfrm>
    </dsp:sp>
    <dsp:sp modelId="{ADCBEFF9-1094-4FF5-B819-452FD33BF126}">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858" r="26390" b="-2"/>
          <a:stretch/>
        </a:blipFill>
        <a:ln>
          <a:noFill/>
        </a:ln>
        <a:effectLst/>
      </dsp:spPr>
      <dsp:style>
        <a:lnRef idx="0">
          <a:scrgbClr r="0" g="0" b="0"/>
        </a:lnRef>
        <a:fillRef idx="3">
          <a:scrgbClr r="0" g="0" b="0"/>
        </a:fillRef>
        <a:effectRef idx="2">
          <a:scrgbClr r="0" g="0" b="0"/>
        </a:effectRef>
        <a:fontRef idx="minor">
          <a:schemeClr val="lt1"/>
        </a:fontRef>
      </dsp:style>
    </dsp:sp>
    <dsp:sp modelId="{84EFFC33-11F1-435F-AFEF-8D89D1BF1336}">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Net Free Capital</a:t>
          </a:r>
        </a:p>
      </dsp:txBody>
      <dsp:txXfrm>
        <a:off x="1861599" y="1816127"/>
        <a:ext cx="5167674" cy="346182"/>
      </dsp:txXfrm>
    </dsp:sp>
    <dsp:sp modelId="{B449CCC8-AB79-4D4A-9B26-AEADCD1F65B2}">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The amount of unencumbered capital readily available to absorb losses and meet obligations; a more direct measure of liquid, available capital for daily operations</a:t>
          </a:r>
        </a:p>
      </dsp:txBody>
      <dsp:txXfrm>
        <a:off x="1861599" y="2162310"/>
        <a:ext cx="5167674" cy="1335417"/>
      </dsp:txXfrm>
    </dsp:sp>
    <dsp:sp modelId="{AABF7A89-3FF2-452E-BF97-81BA1D664772}">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 r="-1"/>
          <a:stretch/>
        </a:blipFill>
        <a:ln>
          <a:noFill/>
        </a:ln>
        <a:effectLst/>
      </dsp:spPr>
      <dsp:style>
        <a:lnRef idx="0">
          <a:scrgbClr r="0" g="0" b="0"/>
        </a:lnRef>
        <a:fillRef idx="3">
          <a:scrgbClr r="0" g="0" b="0"/>
        </a:fillRef>
        <a:effectRef idx="2">
          <a:scrgbClr r="0" g="0" b="0"/>
        </a:effectRef>
        <a:fontRef idx="minor">
          <a:schemeClr val="lt1"/>
        </a:fontRef>
      </dsp:style>
    </dsp:sp>
    <dsp:sp modelId="{89C7128A-5B95-4392-9D90-E168362C5DC7}">
      <dsp:nvSpPr>
        <dsp:cNvPr id="0" name=""/>
        <dsp:cNvSpPr/>
      </dsp:nvSpPr>
      <dsp:spPr>
        <a:xfrm>
          <a:off x="1861599" y="3632255"/>
          <a:ext cx="5167674" cy="32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Segregation and Safekeeping of Customer Assets</a:t>
          </a:r>
        </a:p>
      </dsp:txBody>
      <dsp:txXfrm>
        <a:off x="1861599" y="3632255"/>
        <a:ext cx="5167674" cy="320937"/>
      </dsp:txXfrm>
    </dsp:sp>
    <dsp:sp modelId="{8D27725F-5370-4FB5-AA6C-2AE33052F08A}">
      <dsp:nvSpPr>
        <dsp:cNvPr id="0" name=""/>
        <dsp:cNvSpPr/>
      </dsp:nvSpPr>
      <dsp:spPr>
        <a:xfrm>
          <a:off x="1861599" y="3953193"/>
          <a:ext cx="5167674" cy="136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Font typeface="Arial" panose="020B0604020202020204" pitchFamily="34" charset="0"/>
            <a:buNone/>
          </a:pPr>
          <a:r>
            <a:rPr lang="en-US" sz="1400" kern="1200" dirty="0"/>
            <a:t>- Individual accounts established at JCSD f/b/o each customer</a:t>
          </a:r>
        </a:p>
        <a:p>
          <a:pPr marL="0" lvl="0" indent="0" algn="l" defTabSz="622300">
            <a:lnSpc>
              <a:spcPct val="100000"/>
            </a:lnSpc>
            <a:spcBef>
              <a:spcPct val="0"/>
            </a:spcBef>
            <a:spcAft>
              <a:spcPct val="35000"/>
            </a:spcAft>
            <a:buFont typeface="Arial" panose="020B0604020202020204" pitchFamily="34" charset="0"/>
            <a:buNone/>
          </a:pPr>
          <a:r>
            <a:rPr lang="en-US" sz="1400" kern="1200" dirty="0"/>
            <a:t>- Omnibus accounts established at JCSD f/b/o customers</a:t>
          </a:r>
        </a:p>
        <a:p>
          <a:pPr marL="0" lvl="0" indent="0" algn="l" defTabSz="622300">
            <a:lnSpc>
              <a:spcPct val="100000"/>
            </a:lnSpc>
            <a:spcBef>
              <a:spcPct val="0"/>
            </a:spcBef>
            <a:spcAft>
              <a:spcPct val="35000"/>
            </a:spcAft>
            <a:buFont typeface="Arial" panose="020B0604020202020204" pitchFamily="34" charset="0"/>
            <a:buNone/>
          </a:pPr>
          <a:r>
            <a:rPr lang="en-US" sz="1400" kern="1200" dirty="0"/>
            <a:t>- In the case of reverse repos, also account(s) set up with JCSD Trustee Services Limited ()</a:t>
          </a:r>
        </a:p>
        <a:p>
          <a:pPr marL="0" lvl="0" indent="0" algn="l" defTabSz="622300">
            <a:lnSpc>
              <a:spcPct val="100000"/>
            </a:lnSpc>
            <a:spcBef>
              <a:spcPct val="0"/>
            </a:spcBef>
            <a:spcAft>
              <a:spcPct val="35000"/>
            </a:spcAft>
            <a:buFont typeface="Arial" panose="020B0604020202020204" pitchFamily="34" charset="0"/>
            <a:buNone/>
          </a:pPr>
          <a:endParaRPr lang="en-US" sz="1400" kern="1200" dirty="0"/>
        </a:p>
      </dsp:txBody>
      <dsp:txXfrm>
        <a:off x="1861599" y="3953193"/>
        <a:ext cx="5167674" cy="1360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C27B6-7D00-477F-B0D5-E0DCD5E1DD15}">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3359" r="9890" b="-2"/>
          <a:stretch/>
        </a:blipFill>
        <a:ln>
          <a:noFill/>
        </a:ln>
        <a:effectLst/>
      </dsp:spPr>
      <dsp:style>
        <a:lnRef idx="0">
          <a:scrgbClr r="0" g="0" b="0"/>
        </a:lnRef>
        <a:fillRef idx="3">
          <a:scrgbClr r="0" g="0" b="0"/>
        </a:fillRef>
        <a:effectRef idx="2">
          <a:scrgbClr r="0" g="0" b="0"/>
        </a:effectRef>
        <a:fontRef idx="minor">
          <a:schemeClr val="lt1"/>
        </a:fontRef>
      </dsp:style>
    </dsp:sp>
    <dsp:sp modelId="{49401364-CA24-4FC2-AA84-8754FF042D7E}">
      <dsp:nvSpPr>
        <dsp:cNvPr id="0" name=""/>
        <dsp:cNvSpPr/>
      </dsp:nvSpPr>
      <dsp:spPr>
        <a:xfrm>
          <a:off x="1861599" y="0"/>
          <a:ext cx="5167674" cy="28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defRPr b="1"/>
          </a:pPr>
          <a:r>
            <a:rPr lang="en-US" sz="1600" kern="1200" dirty="0"/>
            <a:t>What is the size and type of firm?</a:t>
          </a:r>
        </a:p>
      </dsp:txBody>
      <dsp:txXfrm>
        <a:off x="1861599" y="0"/>
        <a:ext cx="5167674" cy="286841"/>
      </dsp:txXfrm>
    </dsp:sp>
    <dsp:sp modelId="{FC27073C-0CAF-4FE2-AE53-0755FC651B39}">
      <dsp:nvSpPr>
        <dsp:cNvPr id="0" name=""/>
        <dsp:cNvSpPr/>
      </dsp:nvSpPr>
      <dsp:spPr>
        <a:xfrm>
          <a:off x="1861599" y="286841"/>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15240" bIns="15240" numCol="1" spcCol="1270" anchor="t" anchorCtr="0">
          <a:noAutofit/>
        </a:bodyPr>
        <a:lstStyle/>
        <a:p>
          <a:pPr marL="0" lvl="0" indent="0" algn="l" defTabSz="533400">
            <a:lnSpc>
              <a:spcPct val="100000"/>
            </a:lnSpc>
            <a:spcBef>
              <a:spcPct val="0"/>
            </a:spcBef>
            <a:spcAft>
              <a:spcPct val="35000"/>
            </a:spcAft>
            <a:buNone/>
          </a:pPr>
          <a:r>
            <a:rPr lang="en-US" sz="1200" kern="1200" dirty="0"/>
            <a:t>For example:</a:t>
          </a:r>
        </a:p>
        <a:p>
          <a:pPr marL="0" lvl="0" indent="0" algn="l" defTabSz="533400">
            <a:lnSpc>
              <a:spcPct val="100000"/>
            </a:lnSpc>
            <a:spcBef>
              <a:spcPct val="0"/>
            </a:spcBef>
            <a:spcAft>
              <a:spcPct val="35000"/>
            </a:spcAft>
            <a:buFont typeface="Arial" panose="020B0604020202020204" pitchFamily="34" charset="0"/>
            <a:buNone/>
          </a:pPr>
          <a:r>
            <a:rPr lang="en-US" sz="1200" kern="1200" dirty="0"/>
            <a:t>- Size by capital, number of customers, value of trades, volume of trades;</a:t>
          </a:r>
        </a:p>
        <a:p>
          <a:pPr marL="0" lvl="0" indent="0" algn="l" defTabSz="533400">
            <a:lnSpc>
              <a:spcPct val="100000"/>
            </a:lnSpc>
            <a:spcBef>
              <a:spcPct val="0"/>
            </a:spcBef>
            <a:spcAft>
              <a:spcPct val="35000"/>
            </a:spcAft>
            <a:buNone/>
          </a:pPr>
          <a:r>
            <a:rPr lang="en-US" sz="1200" kern="1200" dirty="0"/>
            <a:t>- Type by proprietary trading versus customer trading, carrying of customer accounts versus execution only, bank-affiliated or stand-alone</a:t>
          </a:r>
        </a:p>
      </dsp:txBody>
      <dsp:txXfrm>
        <a:off x="1861599" y="286841"/>
        <a:ext cx="5167674" cy="1335417"/>
      </dsp:txXfrm>
    </dsp:sp>
    <dsp:sp modelId="{A4043D28-25C8-492F-9E39-DFAFDEF7DAB3}">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0777" r="22472" b="-2"/>
          <a:stretch/>
        </a:blipFill>
        <a:ln>
          <a:noFill/>
        </a:ln>
        <a:effectLst/>
      </dsp:spPr>
      <dsp:style>
        <a:lnRef idx="0">
          <a:scrgbClr r="0" g="0" b="0"/>
        </a:lnRef>
        <a:fillRef idx="3">
          <a:scrgbClr r="0" g="0" b="0"/>
        </a:fillRef>
        <a:effectRef idx="2">
          <a:scrgbClr r="0" g="0" b="0"/>
        </a:effectRef>
        <a:fontRef idx="minor">
          <a:schemeClr val="lt1"/>
        </a:fontRef>
      </dsp:style>
    </dsp:sp>
    <dsp:sp modelId="{80FAA248-ECD6-4077-9908-8FF10BF17010}">
      <dsp:nvSpPr>
        <dsp:cNvPr id="0" name=""/>
        <dsp:cNvSpPr/>
      </dsp:nvSpPr>
      <dsp:spPr>
        <a:xfrm>
          <a:off x="1861599" y="1816127"/>
          <a:ext cx="5167674" cy="57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defRPr b="1"/>
          </a:pPr>
          <a:r>
            <a:rPr lang="en-US" sz="1600" kern="1200" dirty="0"/>
            <a:t>What types of accounts and transactions does the firm offer?</a:t>
          </a:r>
        </a:p>
      </dsp:txBody>
      <dsp:txXfrm>
        <a:off x="1861599" y="1816127"/>
        <a:ext cx="5167674" cy="575566"/>
      </dsp:txXfrm>
    </dsp:sp>
    <dsp:sp modelId="{DEBE8A56-947E-4DCA-A696-0AE9FFFA0D02}">
      <dsp:nvSpPr>
        <dsp:cNvPr id="0" name=""/>
        <dsp:cNvSpPr/>
      </dsp:nvSpPr>
      <dsp:spPr>
        <a:xfrm>
          <a:off x="1861599" y="2391694"/>
          <a:ext cx="5167674" cy="110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15240" bIns="15240" numCol="1" spcCol="1270" anchor="t" anchorCtr="0">
          <a:noAutofit/>
        </a:bodyPr>
        <a:lstStyle/>
        <a:p>
          <a:pPr marL="0" lvl="0" indent="0" algn="l" defTabSz="533400">
            <a:lnSpc>
              <a:spcPct val="100000"/>
            </a:lnSpc>
            <a:spcBef>
              <a:spcPct val="0"/>
            </a:spcBef>
            <a:spcAft>
              <a:spcPct val="35000"/>
            </a:spcAft>
            <a:buNone/>
          </a:pPr>
          <a:r>
            <a:rPr lang="en-US" sz="1200" kern="1200" dirty="0"/>
            <a:t>For example: equities, fixed income, retail repos, margin trading, stock lending, correspondent accounts for foreign brokers, direct market access, trading on foreign exchanges?</a:t>
          </a:r>
        </a:p>
      </dsp:txBody>
      <dsp:txXfrm>
        <a:off x="1861599" y="2391694"/>
        <a:ext cx="5167674" cy="1106033"/>
      </dsp:txXfrm>
    </dsp:sp>
    <dsp:sp modelId="{461041F0-A292-45D9-82B3-9AAD18E0B212}">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625" r="30877" b="3"/>
          <a:stretch/>
        </a:blipFill>
        <a:ln>
          <a:noFill/>
        </a:ln>
        <a:effectLst/>
      </dsp:spPr>
      <dsp:style>
        <a:lnRef idx="0">
          <a:scrgbClr r="0" g="0" b="0"/>
        </a:lnRef>
        <a:fillRef idx="3">
          <a:scrgbClr r="0" g="0" b="0"/>
        </a:fillRef>
        <a:effectRef idx="2">
          <a:scrgbClr r="0" g="0" b="0"/>
        </a:effectRef>
        <a:fontRef idx="minor">
          <a:schemeClr val="lt1"/>
        </a:fontRef>
      </dsp:style>
    </dsp:sp>
    <dsp:sp modelId="{9F2263FD-14C9-4410-A480-40D26BA73970}">
      <dsp:nvSpPr>
        <dsp:cNvPr id="0" name=""/>
        <dsp:cNvSpPr/>
      </dsp:nvSpPr>
      <dsp:spPr>
        <a:xfrm>
          <a:off x="1861599" y="3632255"/>
          <a:ext cx="5167674" cy="57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defRPr b="1"/>
          </a:pPr>
          <a:r>
            <a:rPr lang="en-US" sz="1600" kern="1200" dirty="0"/>
            <a:t>What customer types and account structures does the firm have?</a:t>
          </a:r>
        </a:p>
      </dsp:txBody>
      <dsp:txXfrm>
        <a:off x="1861599" y="3632255"/>
        <a:ext cx="5167674" cy="575566"/>
      </dsp:txXfrm>
    </dsp:sp>
    <dsp:sp modelId="{8951205A-836B-4B74-85C5-CB661FEA5356}">
      <dsp:nvSpPr>
        <dsp:cNvPr id="0" name=""/>
        <dsp:cNvSpPr/>
      </dsp:nvSpPr>
      <dsp:spPr>
        <a:xfrm>
          <a:off x="1861599" y="4207822"/>
          <a:ext cx="5167674" cy="110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15240" bIns="15240" numCol="1" spcCol="1270" anchor="t" anchorCtr="0">
          <a:noAutofit/>
        </a:bodyPr>
        <a:lstStyle/>
        <a:p>
          <a:pPr marL="0" lvl="0" indent="0" algn="l" defTabSz="533400">
            <a:lnSpc>
              <a:spcPct val="100000"/>
            </a:lnSpc>
            <a:spcBef>
              <a:spcPct val="0"/>
            </a:spcBef>
            <a:spcAft>
              <a:spcPct val="35000"/>
            </a:spcAft>
            <a:buNone/>
          </a:pPr>
          <a:r>
            <a:rPr lang="en-US" sz="1200" kern="1200" dirty="0"/>
            <a:t>For example:</a:t>
          </a:r>
        </a:p>
        <a:p>
          <a:pPr marL="0" lvl="0" indent="0" algn="l" defTabSz="533400">
            <a:lnSpc>
              <a:spcPct val="100000"/>
            </a:lnSpc>
            <a:spcBef>
              <a:spcPct val="0"/>
            </a:spcBef>
            <a:spcAft>
              <a:spcPct val="35000"/>
            </a:spcAft>
            <a:buNone/>
          </a:pPr>
          <a:r>
            <a:rPr lang="en-US" sz="1200" kern="1200" dirty="0"/>
            <a:t>- Customer type: institutional, retail, funds</a:t>
          </a:r>
        </a:p>
        <a:p>
          <a:pPr marL="0" lvl="0" indent="0" algn="l" defTabSz="533400">
            <a:lnSpc>
              <a:spcPct val="100000"/>
            </a:lnSpc>
            <a:spcBef>
              <a:spcPct val="0"/>
            </a:spcBef>
            <a:spcAft>
              <a:spcPct val="35000"/>
            </a:spcAft>
            <a:buNone/>
          </a:pPr>
          <a:r>
            <a:rPr lang="en-US" sz="1200" kern="1200" dirty="0"/>
            <a:t>- Account structure: individual, nominee, omnibus, correspondent</a:t>
          </a:r>
        </a:p>
      </dsp:txBody>
      <dsp:txXfrm>
        <a:off x="1861599" y="4207822"/>
        <a:ext cx="5167674" cy="1106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C27B6-7D00-477F-B0D5-E0DCD5E1DD15}">
      <dsp:nvSpPr>
        <dsp:cNvPr id="0" name=""/>
        <dsp:cNvSpPr/>
      </dsp:nvSpPr>
      <dsp:spPr>
        <a:xfrm>
          <a:off x="0" y="0"/>
          <a:ext cx="2354806" cy="23548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3359" r="9890" b="-2"/>
          <a:stretch/>
        </a:blipFill>
        <a:ln>
          <a:noFill/>
        </a:ln>
        <a:effectLst/>
      </dsp:spPr>
      <dsp:style>
        <a:lnRef idx="0">
          <a:scrgbClr r="0" g="0" b="0"/>
        </a:lnRef>
        <a:fillRef idx="3">
          <a:scrgbClr r="0" g="0" b="0"/>
        </a:fillRef>
        <a:effectRef idx="2">
          <a:scrgbClr r="0" g="0" b="0"/>
        </a:effectRef>
        <a:fontRef idx="minor">
          <a:schemeClr val="lt1"/>
        </a:fontRef>
      </dsp:style>
    </dsp:sp>
    <dsp:sp modelId="{49401364-CA24-4FC2-AA84-8754FF042D7E}">
      <dsp:nvSpPr>
        <dsp:cNvPr id="0" name=""/>
        <dsp:cNvSpPr/>
      </dsp:nvSpPr>
      <dsp:spPr>
        <a:xfrm>
          <a:off x="2534806" y="0"/>
          <a:ext cx="4494467" cy="881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Whether the firm is part of a bank or other financial holding group, or a stand-alone financial institution</a:t>
          </a:r>
        </a:p>
      </dsp:txBody>
      <dsp:txXfrm>
        <a:off x="2534806" y="0"/>
        <a:ext cx="4494467" cy="881967"/>
      </dsp:txXfrm>
    </dsp:sp>
    <dsp:sp modelId="{FC27073C-0CAF-4FE2-AE53-0755FC651B39}">
      <dsp:nvSpPr>
        <dsp:cNvPr id="0" name=""/>
        <dsp:cNvSpPr/>
      </dsp:nvSpPr>
      <dsp:spPr>
        <a:xfrm>
          <a:off x="2534806" y="881967"/>
          <a:ext cx="4494467" cy="167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 Are the firm’s PPSCs integrated with a larger group framework?</a:t>
          </a:r>
        </a:p>
        <a:p>
          <a:pPr marL="0" lvl="0" indent="0" algn="l" defTabSz="622300">
            <a:lnSpc>
              <a:spcPct val="100000"/>
            </a:lnSpc>
            <a:spcBef>
              <a:spcPct val="0"/>
            </a:spcBef>
            <a:spcAft>
              <a:spcPct val="35000"/>
            </a:spcAft>
            <a:buNone/>
          </a:pPr>
          <a:r>
            <a:rPr lang="en-US" sz="1400" kern="1200" dirty="0"/>
            <a:t>- Is the firm financially backstopped by a parent FI?</a:t>
          </a:r>
        </a:p>
      </dsp:txBody>
      <dsp:txXfrm>
        <a:off x="2534806" y="881967"/>
        <a:ext cx="4494467" cy="1671573"/>
      </dsp:txXfrm>
    </dsp:sp>
    <dsp:sp modelId="{A4043D28-25C8-492F-9E39-DFAFDEF7DAB3}">
      <dsp:nvSpPr>
        <dsp:cNvPr id="0" name=""/>
        <dsp:cNvSpPr/>
      </dsp:nvSpPr>
      <dsp:spPr>
        <a:xfrm>
          <a:off x="0" y="2757823"/>
          <a:ext cx="2354806" cy="235480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0777" r="22472" b="-2"/>
          <a:stretch/>
        </a:blipFill>
        <a:ln>
          <a:noFill/>
        </a:ln>
        <a:effectLst/>
      </dsp:spPr>
      <dsp:style>
        <a:lnRef idx="0">
          <a:scrgbClr r="0" g="0" b="0"/>
        </a:lnRef>
        <a:fillRef idx="3">
          <a:scrgbClr r="0" g="0" b="0"/>
        </a:fillRef>
        <a:effectRef idx="2">
          <a:scrgbClr r="0" g="0" b="0"/>
        </a:effectRef>
        <a:fontRef idx="minor">
          <a:schemeClr val="lt1"/>
        </a:fontRef>
      </dsp:style>
    </dsp:sp>
    <dsp:sp modelId="{80FAA248-ECD6-4077-9908-8FF10BF17010}">
      <dsp:nvSpPr>
        <dsp:cNvPr id="0" name=""/>
        <dsp:cNvSpPr/>
      </dsp:nvSpPr>
      <dsp:spPr>
        <a:xfrm>
          <a:off x="2534806" y="2757823"/>
          <a:ext cx="4494467" cy="64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How long has the firm been in operation, and what is its history of compliance?</a:t>
          </a:r>
        </a:p>
      </dsp:txBody>
      <dsp:txXfrm>
        <a:off x="2534806" y="2757823"/>
        <a:ext cx="4494467" cy="640962"/>
      </dsp:txXfrm>
    </dsp:sp>
    <dsp:sp modelId="{DEBE8A56-947E-4DCA-A696-0AE9FFFA0D02}">
      <dsp:nvSpPr>
        <dsp:cNvPr id="0" name=""/>
        <dsp:cNvSpPr/>
      </dsp:nvSpPr>
      <dsp:spPr>
        <a:xfrm>
          <a:off x="2534806" y="3398786"/>
          <a:ext cx="4494467" cy="19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endParaRPr lang="en-US" sz="1400" kern="1200" dirty="0"/>
        </a:p>
      </dsp:txBody>
      <dsp:txXfrm>
        <a:off x="2534806" y="3398786"/>
        <a:ext cx="4494467" cy="1912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8774-ED1A-49C0-8502-90282F8F3C4D}">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a:ln>
          <a:noFill/>
        </a:ln>
        <a:effectLst/>
      </dsp:spPr>
      <dsp:style>
        <a:lnRef idx="0">
          <a:scrgbClr r="0" g="0" b="0"/>
        </a:lnRef>
        <a:fillRef idx="3">
          <a:scrgbClr r="0" g="0" b="0"/>
        </a:fillRef>
        <a:effectRef idx="2">
          <a:scrgbClr r="0" g="0" b="0"/>
        </a:effectRef>
        <a:fontRef idx="minor">
          <a:schemeClr val="lt1"/>
        </a:fontRef>
      </dsp:style>
    </dsp:sp>
    <dsp:sp modelId="{A95EDB50-0B9E-4F38-8476-13AB9533D20B}">
      <dsp:nvSpPr>
        <dsp:cNvPr id="0" name=""/>
        <dsp:cNvSpPr/>
      </dsp:nvSpPr>
      <dsp:spPr>
        <a:xfrm>
          <a:off x="1861599" y="0"/>
          <a:ext cx="5167674" cy="27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19050" bIns="19050" numCol="1" spcCol="1270" anchor="t" anchorCtr="0">
          <a:noAutofit/>
        </a:bodyPr>
        <a:lstStyle/>
        <a:p>
          <a:pPr marL="0" lvl="0" indent="0" algn="l" defTabSz="666750">
            <a:lnSpc>
              <a:spcPct val="100000"/>
            </a:lnSpc>
            <a:spcBef>
              <a:spcPct val="0"/>
            </a:spcBef>
            <a:spcAft>
              <a:spcPct val="35000"/>
            </a:spcAft>
            <a:buNone/>
            <a:defRPr b="1"/>
          </a:pPr>
          <a:r>
            <a:rPr lang="en-US" sz="1500" kern="1200" dirty="0"/>
            <a:t>Compliance and Risk Management Policies and Procedures</a:t>
          </a:r>
        </a:p>
      </dsp:txBody>
      <dsp:txXfrm>
        <a:off x="1861599" y="0"/>
        <a:ext cx="5167674" cy="270011"/>
      </dsp:txXfrm>
    </dsp:sp>
    <dsp:sp modelId="{98DC042B-17EE-4DD8-BA7D-107A90911A8D}">
      <dsp:nvSpPr>
        <dsp:cNvPr id="0" name=""/>
        <dsp:cNvSpPr/>
      </dsp:nvSpPr>
      <dsp:spPr>
        <a:xfrm>
          <a:off x="1861599" y="270011"/>
          <a:ext cx="5167674" cy="1411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13970" bIns="13970" numCol="1" spcCol="1270" anchor="t" anchorCtr="0">
          <a:noAutofit/>
        </a:bodyPr>
        <a:lstStyle/>
        <a:p>
          <a:pPr marL="0" lvl="0" indent="0" algn="l" defTabSz="488950">
            <a:lnSpc>
              <a:spcPct val="100000"/>
            </a:lnSpc>
            <a:spcBef>
              <a:spcPct val="0"/>
            </a:spcBef>
            <a:spcAft>
              <a:spcPct val="35000"/>
            </a:spcAft>
            <a:buNone/>
          </a:pPr>
          <a:r>
            <a:rPr lang="en-US" sz="1100" kern="1200" dirty="0"/>
            <a:t>- Are they tailored to the firm’s business?</a:t>
          </a:r>
        </a:p>
        <a:p>
          <a:pPr marL="0" lvl="0" indent="0" algn="l" defTabSz="488950">
            <a:lnSpc>
              <a:spcPct val="100000"/>
            </a:lnSpc>
            <a:spcBef>
              <a:spcPct val="0"/>
            </a:spcBef>
            <a:spcAft>
              <a:spcPct val="35000"/>
            </a:spcAft>
            <a:buNone/>
          </a:pPr>
          <a:r>
            <a:rPr lang="en-US" sz="1100" kern="1200" dirty="0"/>
            <a:t>- Do they cover all relevant areas?</a:t>
          </a:r>
        </a:p>
        <a:p>
          <a:pPr marL="0" lvl="0" indent="0" algn="l" defTabSz="488950">
            <a:lnSpc>
              <a:spcPct val="100000"/>
            </a:lnSpc>
            <a:spcBef>
              <a:spcPct val="0"/>
            </a:spcBef>
            <a:spcAft>
              <a:spcPct val="35000"/>
            </a:spcAft>
            <a:buNone/>
          </a:pPr>
          <a:r>
            <a:rPr lang="en-US" sz="1100" kern="1200" dirty="0"/>
            <a:t>- Have they been effectively implemented?</a:t>
          </a:r>
        </a:p>
        <a:p>
          <a:pPr marL="0" lvl="0" indent="0" algn="l" defTabSz="488950">
            <a:lnSpc>
              <a:spcPct val="100000"/>
            </a:lnSpc>
            <a:spcBef>
              <a:spcPct val="0"/>
            </a:spcBef>
            <a:spcAft>
              <a:spcPct val="35000"/>
            </a:spcAft>
            <a:buNone/>
          </a:pPr>
          <a:r>
            <a:rPr lang="en-US" sz="1100" kern="1200" dirty="0"/>
            <a:t>- Testing and monitoring</a:t>
          </a:r>
        </a:p>
      </dsp:txBody>
      <dsp:txXfrm>
        <a:off x="1861599" y="270011"/>
        <a:ext cx="5167674" cy="1411588"/>
      </dsp:txXfrm>
    </dsp:sp>
    <dsp:sp modelId="{ADCBEFF9-1094-4FF5-B819-452FD33BF126}">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858" r="26390" b="-2"/>
          <a:stretch/>
        </a:blipFill>
        <a:ln>
          <a:noFill/>
        </a:ln>
        <a:effectLst/>
      </dsp:spPr>
      <dsp:style>
        <a:lnRef idx="0">
          <a:scrgbClr r="0" g="0" b="0"/>
        </a:lnRef>
        <a:fillRef idx="3">
          <a:scrgbClr r="0" g="0" b="0"/>
        </a:fillRef>
        <a:effectRef idx="2">
          <a:scrgbClr r="0" g="0" b="0"/>
        </a:effectRef>
        <a:fontRef idx="minor">
          <a:schemeClr val="lt1"/>
        </a:fontRef>
      </dsp:style>
    </dsp:sp>
    <dsp:sp modelId="{84EFFC33-11F1-435F-AFEF-8D89D1BF1336}">
      <dsp:nvSpPr>
        <dsp:cNvPr id="0" name=""/>
        <dsp:cNvSpPr/>
      </dsp:nvSpPr>
      <dsp:spPr>
        <a:xfrm>
          <a:off x="1861599" y="1816127"/>
          <a:ext cx="5167674" cy="28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19050" bIns="19050" numCol="1" spcCol="1270" anchor="t" anchorCtr="0">
          <a:noAutofit/>
        </a:bodyPr>
        <a:lstStyle/>
        <a:p>
          <a:pPr marL="0" lvl="0" indent="0" algn="l" defTabSz="666750">
            <a:lnSpc>
              <a:spcPct val="100000"/>
            </a:lnSpc>
            <a:spcBef>
              <a:spcPct val="0"/>
            </a:spcBef>
            <a:spcAft>
              <a:spcPct val="35000"/>
            </a:spcAft>
            <a:buNone/>
            <a:defRPr b="1"/>
          </a:pPr>
          <a:r>
            <a:rPr lang="en-US" sz="1500" kern="1200" dirty="0"/>
            <a:t>Systems and Controls</a:t>
          </a:r>
        </a:p>
      </dsp:txBody>
      <dsp:txXfrm>
        <a:off x="1861599" y="1816127"/>
        <a:ext cx="5167674" cy="286841"/>
      </dsp:txXfrm>
    </dsp:sp>
    <dsp:sp modelId="{B449CCC8-AB79-4D4A-9B26-AEADCD1F65B2}">
      <dsp:nvSpPr>
        <dsp:cNvPr id="0" name=""/>
        <dsp:cNvSpPr/>
      </dsp:nvSpPr>
      <dsp:spPr>
        <a:xfrm>
          <a:off x="1861599" y="2102969"/>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13970" bIns="13970" numCol="1" spcCol="1270" anchor="t" anchorCtr="0">
          <a:noAutofit/>
        </a:bodyPr>
        <a:lstStyle/>
        <a:p>
          <a:pPr marL="0" lvl="0" indent="0" algn="l" defTabSz="488950">
            <a:lnSpc>
              <a:spcPct val="100000"/>
            </a:lnSpc>
            <a:spcBef>
              <a:spcPct val="0"/>
            </a:spcBef>
            <a:spcAft>
              <a:spcPct val="35000"/>
            </a:spcAft>
            <a:buNone/>
          </a:pPr>
          <a:r>
            <a:rPr lang="en-US" sz="1100" kern="1200" dirty="0"/>
            <a:t>- Same considerations as P&amp;Ps</a:t>
          </a:r>
        </a:p>
        <a:p>
          <a:pPr marL="0" lvl="0" indent="0" algn="l" defTabSz="488950">
            <a:lnSpc>
              <a:spcPct val="100000"/>
            </a:lnSpc>
            <a:spcBef>
              <a:spcPct val="0"/>
            </a:spcBef>
            <a:spcAft>
              <a:spcPct val="35000"/>
            </a:spcAft>
            <a:buNone/>
          </a:pPr>
          <a:r>
            <a:rPr lang="en-US" sz="1100" kern="1200" dirty="0"/>
            <a:t>- Order entry, clearing and settlement, pricing, value-at-risk, margining, collateral management, concentration risk, etc. </a:t>
          </a:r>
        </a:p>
        <a:p>
          <a:pPr marL="0" lvl="0" indent="0" algn="l" defTabSz="488950">
            <a:lnSpc>
              <a:spcPct val="100000"/>
            </a:lnSpc>
            <a:spcBef>
              <a:spcPct val="0"/>
            </a:spcBef>
            <a:spcAft>
              <a:spcPct val="35000"/>
            </a:spcAft>
            <a:buNone/>
          </a:pPr>
          <a:r>
            <a:rPr lang="en-US" sz="1100" kern="1200" dirty="0"/>
            <a:t>- Exception reports</a:t>
          </a:r>
        </a:p>
        <a:p>
          <a:pPr marL="0" lvl="0" indent="0" algn="l" defTabSz="488950">
            <a:lnSpc>
              <a:spcPct val="100000"/>
            </a:lnSpc>
            <a:spcBef>
              <a:spcPct val="0"/>
            </a:spcBef>
            <a:spcAft>
              <a:spcPct val="35000"/>
            </a:spcAft>
            <a:buNone/>
          </a:pPr>
          <a:r>
            <a:rPr lang="en-US" sz="1100" kern="1200" dirty="0"/>
            <a:t>- Are the systems integrated / do they communicate with each other?</a:t>
          </a:r>
        </a:p>
        <a:p>
          <a:pPr marL="0" lvl="0" indent="0" algn="l" defTabSz="488950">
            <a:lnSpc>
              <a:spcPct val="100000"/>
            </a:lnSpc>
            <a:spcBef>
              <a:spcPct val="0"/>
            </a:spcBef>
            <a:spcAft>
              <a:spcPct val="35000"/>
            </a:spcAft>
            <a:buNone/>
          </a:pPr>
          <a:endParaRPr lang="en-US" sz="1100" kern="1200" dirty="0"/>
        </a:p>
      </dsp:txBody>
      <dsp:txXfrm>
        <a:off x="1861599" y="2102969"/>
        <a:ext cx="5167674" cy="1335417"/>
      </dsp:txXfrm>
    </dsp:sp>
    <dsp:sp modelId="{AABF7A89-3FF2-452E-BF97-81BA1D664772}">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 r="-1"/>
          <a:stretch/>
        </a:blipFill>
        <a:ln>
          <a:noFill/>
        </a:ln>
        <a:effectLst/>
      </dsp:spPr>
      <dsp:style>
        <a:lnRef idx="0">
          <a:scrgbClr r="0" g="0" b="0"/>
        </a:lnRef>
        <a:fillRef idx="3">
          <a:scrgbClr r="0" g="0" b="0"/>
        </a:fillRef>
        <a:effectRef idx="2">
          <a:scrgbClr r="0" g="0" b="0"/>
        </a:effectRef>
        <a:fontRef idx="minor">
          <a:schemeClr val="lt1"/>
        </a:fontRef>
      </dsp:style>
    </dsp:sp>
    <dsp:sp modelId="{89C7128A-5B95-4392-9D90-E168362C5DC7}">
      <dsp:nvSpPr>
        <dsp:cNvPr id="0" name=""/>
        <dsp:cNvSpPr/>
      </dsp:nvSpPr>
      <dsp:spPr>
        <a:xfrm>
          <a:off x="1861599" y="3632255"/>
          <a:ext cx="5167674" cy="28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19050" bIns="19050" numCol="1" spcCol="1270" anchor="t" anchorCtr="0">
          <a:noAutofit/>
        </a:bodyPr>
        <a:lstStyle/>
        <a:p>
          <a:pPr marL="0" lvl="0" indent="0" algn="l" defTabSz="666750">
            <a:lnSpc>
              <a:spcPct val="100000"/>
            </a:lnSpc>
            <a:spcBef>
              <a:spcPct val="0"/>
            </a:spcBef>
            <a:spcAft>
              <a:spcPct val="35000"/>
            </a:spcAft>
            <a:buNone/>
            <a:defRPr b="1"/>
          </a:pPr>
          <a:r>
            <a:rPr lang="en-US" sz="1500" kern="1200" dirty="0"/>
            <a:t>Key Functions and People </a:t>
          </a:r>
        </a:p>
      </dsp:txBody>
      <dsp:txXfrm>
        <a:off x="1861599" y="3632255"/>
        <a:ext cx="5167674" cy="286841"/>
      </dsp:txXfrm>
    </dsp:sp>
    <dsp:sp modelId="{8D27725F-5370-4FB5-AA6C-2AE33052F08A}">
      <dsp:nvSpPr>
        <dsp:cNvPr id="0" name=""/>
        <dsp:cNvSpPr/>
      </dsp:nvSpPr>
      <dsp:spPr>
        <a:xfrm>
          <a:off x="1861599" y="3919097"/>
          <a:ext cx="5167674" cy="139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13970" bIns="13970" numCol="1" spcCol="1270" anchor="t" anchorCtr="0">
          <a:noAutofit/>
        </a:bodyPr>
        <a:lstStyle/>
        <a:p>
          <a:pPr marL="0" lvl="0" indent="0" algn="l" defTabSz="488950">
            <a:lnSpc>
              <a:spcPct val="100000"/>
            </a:lnSpc>
            <a:spcBef>
              <a:spcPct val="0"/>
            </a:spcBef>
            <a:spcAft>
              <a:spcPct val="35000"/>
            </a:spcAft>
            <a:buFont typeface="Arial" panose="020B0604020202020204" pitchFamily="34" charset="0"/>
            <a:buNone/>
          </a:pPr>
          <a:r>
            <a:rPr lang="en-US" sz="1100" kern="1200" dirty="0"/>
            <a:t>- Trading</a:t>
          </a:r>
        </a:p>
        <a:p>
          <a:pPr marL="0" lvl="0" indent="0" algn="l" defTabSz="488950">
            <a:lnSpc>
              <a:spcPct val="100000"/>
            </a:lnSpc>
            <a:spcBef>
              <a:spcPct val="0"/>
            </a:spcBef>
            <a:spcAft>
              <a:spcPct val="35000"/>
            </a:spcAft>
            <a:buFont typeface="Arial" panose="020B0604020202020204" pitchFamily="34" charset="0"/>
            <a:buNone/>
          </a:pPr>
          <a:r>
            <a:rPr lang="en-US" sz="1100" kern="1200" dirty="0"/>
            <a:t>- Operations and back office</a:t>
          </a:r>
        </a:p>
        <a:p>
          <a:pPr marL="0" lvl="0" indent="0" algn="l" defTabSz="488950">
            <a:lnSpc>
              <a:spcPct val="100000"/>
            </a:lnSpc>
            <a:spcBef>
              <a:spcPct val="0"/>
            </a:spcBef>
            <a:spcAft>
              <a:spcPct val="35000"/>
            </a:spcAft>
            <a:buFont typeface="Arial" panose="020B0604020202020204" pitchFamily="34" charset="0"/>
            <a:buNone/>
          </a:pPr>
          <a:r>
            <a:rPr lang="en-US" sz="1100" kern="1200" dirty="0"/>
            <a:t>- Risk management</a:t>
          </a:r>
        </a:p>
        <a:p>
          <a:pPr marL="0" lvl="0" indent="0" algn="l" defTabSz="488950">
            <a:lnSpc>
              <a:spcPct val="100000"/>
            </a:lnSpc>
            <a:spcBef>
              <a:spcPct val="0"/>
            </a:spcBef>
            <a:spcAft>
              <a:spcPct val="35000"/>
            </a:spcAft>
            <a:buFont typeface="Arial" panose="020B0604020202020204" pitchFamily="34" charset="0"/>
            <a:buNone/>
          </a:pPr>
          <a:r>
            <a:rPr lang="en-US" sz="1100" kern="1200" dirty="0"/>
            <a:t>- Compliance</a:t>
          </a:r>
        </a:p>
        <a:p>
          <a:pPr marL="0" lvl="0" indent="0" algn="l" defTabSz="488950">
            <a:lnSpc>
              <a:spcPct val="100000"/>
            </a:lnSpc>
            <a:spcBef>
              <a:spcPct val="0"/>
            </a:spcBef>
            <a:spcAft>
              <a:spcPct val="35000"/>
            </a:spcAft>
            <a:buFont typeface="Arial" panose="020B0604020202020204" pitchFamily="34" charset="0"/>
            <a:buNone/>
          </a:pPr>
          <a:r>
            <a:rPr lang="en-US" sz="1100" kern="1200" dirty="0"/>
            <a:t>Are they sufficiently competent? Do they effectively communicate with each other?</a:t>
          </a:r>
        </a:p>
      </dsp:txBody>
      <dsp:txXfrm>
        <a:off x="1861599" y="3919097"/>
        <a:ext cx="5167674" cy="1394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8774-ED1A-49C0-8502-90282F8F3C4D}">
      <dsp:nvSpPr>
        <dsp:cNvPr id="0" name=""/>
        <dsp:cNvSpPr/>
      </dsp:nvSpPr>
      <dsp:spPr>
        <a:xfrm>
          <a:off x="0" y="0"/>
          <a:ext cx="2354806" cy="23548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a:ln>
          <a:noFill/>
        </a:ln>
        <a:effectLst/>
      </dsp:spPr>
      <dsp:style>
        <a:lnRef idx="0">
          <a:scrgbClr r="0" g="0" b="0"/>
        </a:lnRef>
        <a:fillRef idx="3">
          <a:scrgbClr r="0" g="0" b="0"/>
        </a:fillRef>
        <a:effectRef idx="2">
          <a:scrgbClr r="0" g="0" b="0"/>
        </a:effectRef>
        <a:fontRef idx="minor">
          <a:schemeClr val="lt1"/>
        </a:fontRef>
      </dsp:style>
    </dsp:sp>
    <dsp:sp modelId="{A95EDB50-0B9E-4F38-8476-13AB9533D20B}">
      <dsp:nvSpPr>
        <dsp:cNvPr id="0" name=""/>
        <dsp:cNvSpPr/>
      </dsp:nvSpPr>
      <dsp:spPr>
        <a:xfrm>
          <a:off x="2534806" y="0"/>
          <a:ext cx="4494467" cy="351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Prescribed Account Structures</a:t>
          </a:r>
        </a:p>
      </dsp:txBody>
      <dsp:txXfrm>
        <a:off x="2534806" y="0"/>
        <a:ext cx="4494467" cy="351756"/>
      </dsp:txXfrm>
    </dsp:sp>
    <dsp:sp modelId="{98DC042B-17EE-4DD8-BA7D-107A90911A8D}">
      <dsp:nvSpPr>
        <dsp:cNvPr id="0" name=""/>
        <dsp:cNvSpPr/>
      </dsp:nvSpPr>
      <dsp:spPr>
        <a:xfrm>
          <a:off x="2534806" y="351756"/>
          <a:ext cx="4494467" cy="220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 Do they comply with applicable Regulations and Rules?</a:t>
          </a:r>
        </a:p>
        <a:p>
          <a:pPr marL="0" lvl="0" indent="0" algn="l" defTabSz="622300">
            <a:lnSpc>
              <a:spcPct val="100000"/>
            </a:lnSpc>
            <a:spcBef>
              <a:spcPct val="0"/>
            </a:spcBef>
            <a:spcAft>
              <a:spcPct val="35000"/>
            </a:spcAft>
            <a:buNone/>
          </a:pPr>
          <a:r>
            <a:rPr lang="en-US" sz="1400" kern="1200" dirty="0"/>
            <a:t>- Especially important for customer accounts, in order to ensure segregation from firm assets in the event of the firm’s insolvency </a:t>
          </a:r>
        </a:p>
      </dsp:txBody>
      <dsp:txXfrm>
        <a:off x="2534806" y="351756"/>
        <a:ext cx="4494467" cy="2201784"/>
      </dsp:txXfrm>
    </dsp:sp>
    <dsp:sp modelId="{ADCBEFF9-1094-4FF5-B819-452FD33BF126}">
      <dsp:nvSpPr>
        <dsp:cNvPr id="0" name=""/>
        <dsp:cNvSpPr/>
      </dsp:nvSpPr>
      <dsp:spPr>
        <a:xfrm>
          <a:off x="0" y="2757823"/>
          <a:ext cx="2354806" cy="235480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858" r="26390" b="-2"/>
          <a:stretch/>
        </a:blipFill>
        <a:ln>
          <a:noFill/>
        </a:ln>
        <a:effectLst/>
      </dsp:spPr>
      <dsp:style>
        <a:lnRef idx="0">
          <a:scrgbClr r="0" g="0" b="0"/>
        </a:lnRef>
        <a:fillRef idx="3">
          <a:scrgbClr r="0" g="0" b="0"/>
        </a:fillRef>
        <a:effectRef idx="2">
          <a:scrgbClr r="0" g="0" b="0"/>
        </a:effectRef>
        <a:fontRef idx="minor">
          <a:schemeClr val="lt1"/>
        </a:fontRef>
      </dsp:style>
    </dsp:sp>
    <dsp:sp modelId="{84EFFC33-11F1-435F-AFEF-8D89D1BF1336}">
      <dsp:nvSpPr>
        <dsp:cNvPr id="0" name=""/>
        <dsp:cNvSpPr/>
      </dsp:nvSpPr>
      <dsp:spPr>
        <a:xfrm>
          <a:off x="2534806" y="2757823"/>
          <a:ext cx="4494467" cy="64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Prescribed Legal Agreement and Instruments</a:t>
          </a:r>
        </a:p>
      </dsp:txBody>
      <dsp:txXfrm>
        <a:off x="2534806" y="2757823"/>
        <a:ext cx="4494467" cy="640962"/>
      </dsp:txXfrm>
    </dsp:sp>
    <dsp:sp modelId="{B449CCC8-AB79-4D4A-9B26-AEADCD1F65B2}">
      <dsp:nvSpPr>
        <dsp:cNvPr id="0" name=""/>
        <dsp:cNvSpPr/>
      </dsp:nvSpPr>
      <dsp:spPr>
        <a:xfrm>
          <a:off x="2534806" y="3398786"/>
          <a:ext cx="4494467" cy="19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 Are all the relevant required agreements and instruments in place?</a:t>
          </a:r>
        </a:p>
        <a:p>
          <a:pPr marL="0" lvl="0" indent="0" algn="l" defTabSz="622300">
            <a:lnSpc>
              <a:spcPct val="100000"/>
            </a:lnSpc>
            <a:spcBef>
              <a:spcPct val="0"/>
            </a:spcBef>
            <a:spcAft>
              <a:spcPct val="35000"/>
            </a:spcAft>
            <a:buNone/>
          </a:pPr>
          <a:r>
            <a:rPr lang="en-US" sz="1400" kern="1200" dirty="0"/>
            <a:t>   - Account Agreement</a:t>
          </a:r>
        </a:p>
        <a:p>
          <a:pPr marL="0" lvl="0" indent="0" algn="l" defTabSz="622300">
            <a:lnSpc>
              <a:spcPct val="100000"/>
            </a:lnSpc>
            <a:spcBef>
              <a:spcPct val="0"/>
            </a:spcBef>
            <a:spcAft>
              <a:spcPct val="35000"/>
            </a:spcAft>
            <a:buNone/>
          </a:pPr>
          <a:r>
            <a:rPr lang="en-US" sz="1400" kern="1200" dirty="0"/>
            <a:t>   - Delegations / POAs</a:t>
          </a:r>
        </a:p>
        <a:p>
          <a:pPr marL="0" lvl="0" indent="0" algn="l" defTabSz="622300">
            <a:lnSpc>
              <a:spcPct val="100000"/>
            </a:lnSpc>
            <a:spcBef>
              <a:spcPct val="0"/>
            </a:spcBef>
            <a:spcAft>
              <a:spcPct val="35000"/>
            </a:spcAft>
            <a:buNone/>
          </a:pPr>
          <a:r>
            <a:rPr lang="en-US" sz="1400" kern="1200" dirty="0"/>
            <a:t>  - Margin trading, Stock Lending, Retail Repo, etc.?</a:t>
          </a:r>
        </a:p>
        <a:p>
          <a:pPr marL="0" lvl="0" indent="0" algn="l" defTabSz="622300">
            <a:lnSpc>
              <a:spcPct val="100000"/>
            </a:lnSpc>
            <a:spcBef>
              <a:spcPct val="0"/>
            </a:spcBef>
            <a:spcAft>
              <a:spcPct val="35000"/>
            </a:spcAft>
            <a:buNone/>
          </a:pPr>
          <a:r>
            <a:rPr lang="en-US" sz="1400" kern="1200" dirty="0"/>
            <a:t>- Are they (1) current and (2) compliant?</a:t>
          </a:r>
        </a:p>
      </dsp:txBody>
      <dsp:txXfrm>
        <a:off x="2534806" y="3398786"/>
        <a:ext cx="4494467" cy="1912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8774-ED1A-49C0-8502-90282F8F3C4D}">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a:ln>
          <a:noFill/>
        </a:ln>
        <a:effectLst/>
      </dsp:spPr>
      <dsp:style>
        <a:lnRef idx="0">
          <a:scrgbClr r="0" g="0" b="0"/>
        </a:lnRef>
        <a:fillRef idx="3">
          <a:scrgbClr r="0" g="0" b="0"/>
        </a:fillRef>
        <a:effectRef idx="2">
          <a:scrgbClr r="0" g="0" b="0"/>
        </a:effectRef>
        <a:fontRef idx="minor">
          <a:schemeClr val="lt1"/>
        </a:fontRef>
      </dsp:style>
    </dsp:sp>
    <dsp:sp modelId="{A95EDB50-0B9E-4F38-8476-13AB9533D20B}">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Accounting</a:t>
          </a:r>
        </a:p>
      </dsp:txBody>
      <dsp:txXfrm>
        <a:off x="1861599" y="0"/>
        <a:ext cx="5167674" cy="346182"/>
      </dsp:txXfrm>
    </dsp:sp>
    <dsp:sp modelId="{98DC042B-17EE-4DD8-BA7D-107A90911A8D}">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Stock-and-trade accounting specialists to review financial statements, capital adequacy ratio and net free capital calculations, etc.</a:t>
          </a:r>
        </a:p>
      </dsp:txBody>
      <dsp:txXfrm>
        <a:off x="1861599" y="346182"/>
        <a:ext cx="5167674" cy="1335417"/>
      </dsp:txXfrm>
    </dsp:sp>
    <dsp:sp modelId="{ADCBEFF9-1094-4FF5-B819-452FD33BF126}">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858" r="26390" b="-2"/>
          <a:stretch/>
        </a:blipFill>
        <a:ln>
          <a:noFill/>
        </a:ln>
        <a:effectLst/>
      </dsp:spPr>
      <dsp:style>
        <a:lnRef idx="0">
          <a:scrgbClr r="0" g="0" b="0"/>
        </a:lnRef>
        <a:fillRef idx="3">
          <a:scrgbClr r="0" g="0" b="0"/>
        </a:fillRef>
        <a:effectRef idx="2">
          <a:scrgbClr r="0" g="0" b="0"/>
        </a:effectRef>
        <a:fontRef idx="minor">
          <a:schemeClr val="lt1"/>
        </a:fontRef>
      </dsp:style>
    </dsp:sp>
    <dsp:sp modelId="{84EFFC33-11F1-435F-AFEF-8D89D1BF1336}">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Legal-minded (not necessarily lawyers!)</a:t>
          </a:r>
        </a:p>
      </dsp:txBody>
      <dsp:txXfrm>
        <a:off x="1861599" y="1816127"/>
        <a:ext cx="5167674" cy="346182"/>
      </dsp:txXfrm>
    </dsp:sp>
    <dsp:sp modelId="{B449CCC8-AB79-4D4A-9B26-AEADCD1F65B2}">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Specialists who can interpret regulations and rules and evaluate the relevant legal instruments and agreements and account structures</a:t>
          </a:r>
        </a:p>
      </dsp:txBody>
      <dsp:txXfrm>
        <a:off x="1861599" y="2162310"/>
        <a:ext cx="5167674" cy="1335417"/>
      </dsp:txXfrm>
    </dsp:sp>
    <dsp:sp modelId="{AABF7A89-3FF2-452E-BF97-81BA1D664772}">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 r="-1"/>
          <a:stretch/>
        </a:blipFill>
        <a:ln>
          <a:noFill/>
        </a:ln>
        <a:effectLst/>
      </dsp:spPr>
      <dsp:style>
        <a:lnRef idx="0">
          <a:scrgbClr r="0" g="0" b="0"/>
        </a:lnRef>
        <a:fillRef idx="3">
          <a:scrgbClr r="0" g="0" b="0"/>
        </a:fillRef>
        <a:effectRef idx="2">
          <a:scrgbClr r="0" g="0" b="0"/>
        </a:effectRef>
        <a:fontRef idx="minor">
          <a:schemeClr val="lt1"/>
        </a:fontRef>
      </dsp:style>
    </dsp:sp>
    <dsp:sp modelId="{89C7128A-5B95-4392-9D90-E168362C5DC7}">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Market Operations / Risk Management </a:t>
          </a:r>
        </a:p>
      </dsp:txBody>
      <dsp:txXfrm>
        <a:off x="1861599" y="3632255"/>
        <a:ext cx="5167674" cy="346182"/>
      </dsp:txXfrm>
    </dsp:sp>
    <dsp:sp modelId="{8D27725F-5370-4FB5-AA6C-2AE33052F08A}">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Font typeface="Arial" panose="020B0604020202020204" pitchFamily="34" charset="0"/>
            <a:buNone/>
          </a:pPr>
          <a:r>
            <a:rPr lang="en-US" sz="1400" kern="1200" dirty="0"/>
            <a:t>Specialists who understand the trading environment and can evaluate the operational trading and risk management infrastructure</a:t>
          </a:r>
        </a:p>
      </dsp:txBody>
      <dsp:txXfrm>
        <a:off x="1861599" y="3978438"/>
        <a:ext cx="5167674" cy="13354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8774-ED1A-49C0-8502-90282F8F3C4D}">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8262" r="14987" b="-2"/>
          <a:stretch/>
        </a:blipFill>
        <a:ln>
          <a:noFill/>
        </a:ln>
        <a:effectLst/>
      </dsp:spPr>
      <dsp:style>
        <a:lnRef idx="0">
          <a:scrgbClr r="0" g="0" b="0"/>
        </a:lnRef>
        <a:fillRef idx="3">
          <a:scrgbClr r="0" g="0" b="0"/>
        </a:fillRef>
        <a:effectRef idx="2">
          <a:scrgbClr r="0" g="0" b="0"/>
        </a:effectRef>
        <a:fontRef idx="minor">
          <a:schemeClr val="lt1"/>
        </a:fontRef>
      </dsp:style>
    </dsp:sp>
    <dsp:sp modelId="{A95EDB50-0B9E-4F38-8476-13AB9533D20B}">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Techies</a:t>
          </a:r>
        </a:p>
      </dsp:txBody>
      <dsp:txXfrm>
        <a:off x="1861599" y="0"/>
        <a:ext cx="5167674" cy="346182"/>
      </dsp:txXfrm>
    </dsp:sp>
    <dsp:sp modelId="{98DC042B-17EE-4DD8-BA7D-107A90911A8D}">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Specialists who can evaluate the trading and settlement platforms and code-based risk management applications (VAR models, margining systems, etc.) and the protocols by which they communicate</a:t>
          </a:r>
        </a:p>
      </dsp:txBody>
      <dsp:txXfrm>
        <a:off x="1861599" y="346182"/>
        <a:ext cx="5167674" cy="1335417"/>
      </dsp:txXfrm>
    </dsp:sp>
    <dsp:sp modelId="{ADCBEFF9-1094-4FF5-B819-452FD33BF126}">
      <dsp:nvSpPr>
        <dsp:cNvPr id="0" name=""/>
        <dsp:cNvSpPr/>
      </dsp:nvSpPr>
      <dsp:spPr>
        <a:xfrm>
          <a:off x="0" y="1816127"/>
          <a:ext cx="1681599" cy="1681599"/>
        </a:xfrm>
        <a:prstGeom prst="rect">
          <a:avLst/>
        </a:prstGeom>
        <a:blipFill rotWithShape="1">
          <a:blip xmlns:r="http://schemas.openxmlformats.org/officeDocument/2006/relationships" r:embed="rId2"/>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4EFFC33-11F1-435F-AFEF-8D89D1BF1336}">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“People” People</a:t>
          </a:r>
        </a:p>
      </dsp:txBody>
      <dsp:txXfrm>
        <a:off x="1861599" y="1816127"/>
        <a:ext cx="5167674" cy="346182"/>
      </dsp:txXfrm>
    </dsp:sp>
    <dsp:sp modelId="{B449CCC8-AB79-4D4A-9B26-AEADCD1F65B2}">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Specialists who can facilitate good relationships with firm personnel, conduct effective interviews, etc.</a:t>
          </a:r>
        </a:p>
      </dsp:txBody>
      <dsp:txXfrm>
        <a:off x="1861599" y="2162310"/>
        <a:ext cx="5167674" cy="1335417"/>
      </dsp:txXfrm>
    </dsp:sp>
    <dsp:sp modelId="{AABF7A89-3FF2-452E-BF97-81BA1D664772}">
      <dsp:nvSpPr>
        <dsp:cNvPr id="0" name=""/>
        <dsp:cNvSpPr/>
      </dsp:nvSpPr>
      <dsp:spPr>
        <a:xfrm>
          <a:off x="0" y="3632255"/>
          <a:ext cx="1681599" cy="168159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9C7128A-5B95-4392-9D90-E168362C5DC7}">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Project Managers</a:t>
          </a:r>
        </a:p>
      </dsp:txBody>
      <dsp:txXfrm>
        <a:off x="1861599" y="3632255"/>
        <a:ext cx="5167674" cy="346182"/>
      </dsp:txXfrm>
    </dsp:sp>
    <dsp:sp modelId="{8D27725F-5370-4FB5-AA6C-2AE33052F08A}">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Specialists who are good at planning reviews and keeping them organized and on track</a:t>
          </a:r>
        </a:p>
      </dsp:txBody>
      <dsp:txXfrm>
        <a:off x="1861599" y="3978438"/>
        <a:ext cx="5167674" cy="13354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8774-ED1A-49C0-8502-90282F8F3C4D}">
      <dsp:nvSpPr>
        <dsp:cNvPr id="0" name=""/>
        <dsp:cNvSpPr/>
      </dsp:nvSpPr>
      <dsp:spPr>
        <a:xfrm>
          <a:off x="0" y="0"/>
          <a:ext cx="1681599" cy="1681599"/>
        </a:xfrm>
        <a:prstGeom prst="rect">
          <a:avLst/>
        </a:prstGeom>
        <a:blipFill rotWithShape="1">
          <a:blip xmlns:r="http://schemas.openxmlformats.org/officeDocument/2006/relationships" r:embed="rId1"/>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A95EDB50-0B9E-4F38-8476-13AB9533D20B}">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“Trust but Verify”</a:t>
          </a:r>
        </a:p>
      </dsp:txBody>
      <dsp:txXfrm>
        <a:off x="1861599" y="0"/>
        <a:ext cx="5167674" cy="346182"/>
      </dsp:txXfrm>
    </dsp:sp>
    <dsp:sp modelId="{98DC042B-17EE-4DD8-BA7D-107A90911A8D}">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 Evaluate key verbal and written representations and records made by the firm against primary sources</a:t>
          </a:r>
        </a:p>
        <a:p>
          <a:pPr marL="0" lvl="0" indent="0" algn="l" defTabSz="622300">
            <a:lnSpc>
              <a:spcPct val="100000"/>
            </a:lnSpc>
            <a:spcBef>
              <a:spcPct val="0"/>
            </a:spcBef>
            <a:spcAft>
              <a:spcPct val="35000"/>
            </a:spcAft>
            <a:buNone/>
          </a:pPr>
          <a:r>
            <a:rPr lang="en-US" sz="1400" kern="1200" dirty="0"/>
            <a:t>- “If its not written down, it didn’t happen!”</a:t>
          </a:r>
        </a:p>
        <a:p>
          <a:pPr marL="0" lvl="0" indent="0" algn="l" defTabSz="622300">
            <a:lnSpc>
              <a:spcPct val="100000"/>
            </a:lnSpc>
            <a:spcBef>
              <a:spcPct val="0"/>
            </a:spcBef>
            <a:spcAft>
              <a:spcPct val="35000"/>
            </a:spcAft>
            <a:buNone/>
          </a:pPr>
          <a:r>
            <a:rPr lang="en-US" sz="1400" kern="1200" dirty="0"/>
            <a:t>- Follow up on any discrepancies!</a:t>
          </a:r>
        </a:p>
        <a:p>
          <a:pPr marL="0" lvl="0" indent="0" algn="l" defTabSz="622300">
            <a:lnSpc>
              <a:spcPct val="100000"/>
            </a:lnSpc>
            <a:spcBef>
              <a:spcPct val="0"/>
            </a:spcBef>
            <a:spcAft>
              <a:spcPct val="35000"/>
            </a:spcAft>
            <a:buNone/>
          </a:pPr>
          <a:endParaRPr lang="en-US" sz="1400" kern="1200" dirty="0"/>
        </a:p>
      </dsp:txBody>
      <dsp:txXfrm>
        <a:off x="1861599" y="346182"/>
        <a:ext cx="5167674" cy="1335417"/>
      </dsp:txXfrm>
    </dsp:sp>
    <dsp:sp modelId="{ADCBEFF9-1094-4FF5-B819-452FD33BF126}">
      <dsp:nvSpPr>
        <dsp:cNvPr id="0" name=""/>
        <dsp:cNvSpPr/>
      </dsp:nvSpPr>
      <dsp:spPr>
        <a:xfrm>
          <a:off x="0" y="1816127"/>
          <a:ext cx="1681599" cy="1681599"/>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4EFFC33-11F1-435F-AFEF-8D89D1BF1336}">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Triangulate Data Across Various Sources</a:t>
          </a:r>
        </a:p>
      </dsp:txBody>
      <dsp:txXfrm>
        <a:off x="1861599" y="1816127"/>
        <a:ext cx="5167674" cy="346182"/>
      </dsp:txXfrm>
    </dsp:sp>
    <dsp:sp modelId="{B449CCC8-AB79-4D4A-9B26-AEADCD1F65B2}">
      <dsp:nvSpPr>
        <dsp:cNvPr id="0" name=""/>
        <dsp:cNvSpPr/>
      </dsp:nvSpPr>
      <dsp:spPr>
        <a:xfrm>
          <a:off x="1861599" y="218357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 Compare various statements, records, reports, applications, etc. with each other to see if the “tick and tie”</a:t>
          </a:r>
        </a:p>
        <a:p>
          <a:pPr marL="0" lvl="0" indent="0" algn="l" defTabSz="622300">
            <a:lnSpc>
              <a:spcPct val="100000"/>
            </a:lnSpc>
            <a:spcBef>
              <a:spcPct val="0"/>
            </a:spcBef>
            <a:spcAft>
              <a:spcPct val="35000"/>
            </a:spcAft>
            <a:buNone/>
          </a:pPr>
          <a:r>
            <a:rPr lang="en-US" sz="1400" kern="1200" dirty="0"/>
            <a:t>- Communication with relevant FSC and JSE is critical</a:t>
          </a:r>
        </a:p>
        <a:p>
          <a:pPr marL="0" lvl="0" indent="0" algn="l" defTabSz="622300">
            <a:lnSpc>
              <a:spcPct val="100000"/>
            </a:lnSpc>
            <a:spcBef>
              <a:spcPct val="0"/>
            </a:spcBef>
            <a:spcAft>
              <a:spcPct val="35000"/>
            </a:spcAft>
            <a:buNone/>
          </a:pPr>
          <a:r>
            <a:rPr lang="en-US" sz="1400" kern="1200" dirty="0"/>
            <a:t>- Again, follow up on any discrepancies!</a:t>
          </a:r>
        </a:p>
      </dsp:txBody>
      <dsp:txXfrm>
        <a:off x="1861599" y="2183570"/>
        <a:ext cx="5167674" cy="1335417"/>
      </dsp:txXfrm>
    </dsp:sp>
    <dsp:sp modelId="{AABF7A89-3FF2-452E-BF97-81BA1D664772}">
      <dsp:nvSpPr>
        <dsp:cNvPr id="0" name=""/>
        <dsp:cNvSpPr/>
      </dsp:nvSpPr>
      <dsp:spPr>
        <a:xfrm>
          <a:off x="0" y="3632255"/>
          <a:ext cx="1681599" cy="1681599"/>
        </a:xfrm>
        <a:prstGeom prst="rect">
          <a:avLst/>
        </a:prstGeom>
        <a:blipFill rotWithShape="1">
          <a:blip xmlns:r="http://schemas.openxmlformats.org/officeDocument/2006/relationships" r:embed="rId3"/>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9C7128A-5B95-4392-9D90-E168362C5DC7}">
      <dsp:nvSpPr>
        <dsp:cNvPr id="0" name=""/>
        <dsp:cNvSpPr/>
      </dsp:nvSpPr>
      <dsp:spPr>
        <a:xfrm>
          <a:off x="1861599" y="3632255"/>
          <a:ext cx="5167674" cy="62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Don’t be afraid to ask questions, press for answers and stress-test responses</a:t>
          </a:r>
        </a:p>
      </dsp:txBody>
      <dsp:txXfrm>
        <a:off x="1861599" y="3632255"/>
        <a:ext cx="5167674" cy="626492"/>
      </dsp:txXfrm>
    </dsp:sp>
    <dsp:sp modelId="{8D27725F-5370-4FB5-AA6C-2AE33052F08A}">
      <dsp:nvSpPr>
        <dsp:cNvPr id="0" name=""/>
        <dsp:cNvSpPr/>
      </dsp:nvSpPr>
      <dsp:spPr>
        <a:xfrm>
          <a:off x="1861599" y="4258748"/>
          <a:ext cx="5167674" cy="105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 “Please explain that to me.”</a:t>
          </a:r>
        </a:p>
        <a:p>
          <a:pPr marL="0" lvl="0" indent="0" algn="l" defTabSz="622300">
            <a:lnSpc>
              <a:spcPct val="100000"/>
            </a:lnSpc>
            <a:spcBef>
              <a:spcPct val="0"/>
            </a:spcBef>
            <a:spcAft>
              <a:spcPct val="35000"/>
            </a:spcAft>
            <a:buNone/>
          </a:pPr>
          <a:r>
            <a:rPr lang="en-US" sz="1400" kern="1200" dirty="0"/>
            <a:t>- “What exactly do YOU mean when you say that?”</a:t>
          </a:r>
        </a:p>
        <a:p>
          <a:pPr marL="0" lvl="0" indent="0" algn="l" defTabSz="622300">
            <a:lnSpc>
              <a:spcPct val="100000"/>
            </a:lnSpc>
            <a:spcBef>
              <a:spcPct val="0"/>
            </a:spcBef>
            <a:spcAft>
              <a:spcPct val="35000"/>
            </a:spcAft>
            <a:buNone/>
          </a:pPr>
          <a:r>
            <a:rPr lang="en-US" sz="1400" kern="1200" dirty="0"/>
            <a:t>- “Walk me through how you do [function XYZ].”</a:t>
          </a:r>
        </a:p>
      </dsp:txBody>
      <dsp:txXfrm>
        <a:off x="1861599" y="4258748"/>
        <a:ext cx="5167674" cy="1055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8774-ED1A-49C0-8502-90282F8F3C4D}">
      <dsp:nvSpPr>
        <dsp:cNvPr id="0" name=""/>
        <dsp:cNvSpPr/>
      </dsp:nvSpPr>
      <dsp:spPr>
        <a:xfrm>
          <a:off x="0" y="0"/>
          <a:ext cx="1681599" cy="1681599"/>
        </a:xfrm>
        <a:prstGeom prst="rect">
          <a:avLst/>
        </a:prstGeom>
        <a:blipFill rotWithShape="1">
          <a:blip xmlns:r="http://schemas.openxmlformats.org/officeDocument/2006/relationships" r:embed="rId1"/>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A95EDB50-0B9E-4F38-8476-13AB9533D20B}">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Drill Down</a:t>
          </a:r>
        </a:p>
      </dsp:txBody>
      <dsp:txXfrm>
        <a:off x="1861599" y="0"/>
        <a:ext cx="5167674" cy="346182"/>
      </dsp:txXfrm>
    </dsp:sp>
    <dsp:sp modelId="{98DC042B-17EE-4DD8-BA7D-107A90911A8D}">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 Make further, more granular requests for documents and information when warranted</a:t>
          </a:r>
        </a:p>
        <a:p>
          <a:pPr marL="0" lvl="0" indent="0" algn="l" defTabSz="622300">
            <a:lnSpc>
              <a:spcPct val="100000"/>
            </a:lnSpc>
            <a:spcBef>
              <a:spcPct val="0"/>
            </a:spcBef>
            <a:spcAft>
              <a:spcPct val="35000"/>
            </a:spcAft>
            <a:buNone/>
          </a:pPr>
          <a:endParaRPr lang="en-US" sz="1400" kern="1200" dirty="0"/>
        </a:p>
      </dsp:txBody>
      <dsp:txXfrm>
        <a:off x="1861599" y="346182"/>
        <a:ext cx="5167674" cy="1335417"/>
      </dsp:txXfrm>
    </dsp:sp>
    <dsp:sp modelId="{ADCBEFF9-1094-4FF5-B819-452FD33BF126}">
      <dsp:nvSpPr>
        <dsp:cNvPr id="0" name=""/>
        <dsp:cNvSpPr/>
      </dsp:nvSpPr>
      <dsp:spPr>
        <a:xfrm>
          <a:off x="0" y="1816127"/>
          <a:ext cx="1681599" cy="1681599"/>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4EFFC33-11F1-435F-AFEF-8D89D1BF1336}">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Be Curious</a:t>
          </a:r>
        </a:p>
      </dsp:txBody>
      <dsp:txXfrm>
        <a:off x="1861599" y="1816127"/>
        <a:ext cx="5167674" cy="346182"/>
      </dsp:txXfrm>
    </dsp:sp>
    <dsp:sp modelId="{B449CCC8-AB79-4D4A-9B26-AEADCD1F65B2}">
      <dsp:nvSpPr>
        <dsp:cNvPr id="0" name=""/>
        <dsp:cNvSpPr/>
      </dsp:nvSpPr>
      <dsp:spPr>
        <a:xfrm>
          <a:off x="1861599" y="218357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 Ask good questions</a:t>
          </a:r>
        </a:p>
        <a:p>
          <a:pPr marL="0" lvl="0" indent="0" algn="l" defTabSz="622300">
            <a:lnSpc>
              <a:spcPct val="100000"/>
            </a:lnSpc>
            <a:spcBef>
              <a:spcPct val="0"/>
            </a:spcBef>
            <a:spcAft>
              <a:spcPct val="35000"/>
            </a:spcAft>
            <a:buNone/>
          </a:pPr>
          <a:r>
            <a:rPr lang="en-US" sz="1400" kern="1200" dirty="0"/>
            <a:t>- Look “around corners” and “under rocks”</a:t>
          </a:r>
        </a:p>
      </dsp:txBody>
      <dsp:txXfrm>
        <a:off x="1861599" y="2183570"/>
        <a:ext cx="5167674" cy="1335417"/>
      </dsp:txXfrm>
    </dsp:sp>
    <dsp:sp modelId="{AABF7A89-3FF2-452E-BF97-81BA1D664772}">
      <dsp:nvSpPr>
        <dsp:cNvPr id="0" name=""/>
        <dsp:cNvSpPr/>
      </dsp:nvSpPr>
      <dsp:spPr>
        <a:xfrm>
          <a:off x="0" y="3632255"/>
          <a:ext cx="1681599" cy="1681599"/>
        </a:xfrm>
        <a:prstGeom prst="rect">
          <a:avLst/>
        </a:prstGeom>
        <a:blipFill rotWithShape="1">
          <a:blip xmlns:r="http://schemas.openxmlformats.org/officeDocument/2006/relationships" r:embed="rId3"/>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9C7128A-5B95-4392-9D90-E168362C5DC7}">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Be Prepared</a:t>
          </a:r>
        </a:p>
      </dsp:txBody>
      <dsp:txXfrm>
        <a:off x="1861599" y="3632255"/>
        <a:ext cx="5167674" cy="346182"/>
      </dsp:txXfrm>
    </dsp:sp>
    <dsp:sp modelId="{8D27725F-5370-4FB5-AA6C-2AE33052F08A}">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 Know the relevant regulations and rules</a:t>
          </a:r>
        </a:p>
        <a:p>
          <a:pPr marL="0" lvl="0" indent="0" algn="l" defTabSz="622300">
            <a:lnSpc>
              <a:spcPct val="100000"/>
            </a:lnSpc>
            <a:spcBef>
              <a:spcPct val="0"/>
            </a:spcBef>
            <a:spcAft>
              <a:spcPct val="35000"/>
            </a:spcAft>
            <a:buNone/>
          </a:pPr>
          <a:r>
            <a:rPr lang="en-US" sz="1400" kern="1200" dirty="0"/>
            <a:t>- Conduct appropriate pre-review diligence</a:t>
          </a:r>
        </a:p>
      </dsp:txBody>
      <dsp:txXfrm>
        <a:off x="1861599" y="3978438"/>
        <a:ext cx="5167674" cy="1335417"/>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C2DA0-E540-489A-9B90-1C3581FE0673}"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EC1A8-FEE4-4A6A-9EE6-798D9996839A}" type="slidenum">
              <a:rPr lang="en-US" smtClean="0"/>
              <a:t>‹#›</a:t>
            </a:fld>
            <a:endParaRPr lang="en-US"/>
          </a:p>
        </p:txBody>
      </p:sp>
    </p:spTree>
    <p:extLst>
      <p:ext uri="{BB962C8B-B14F-4D97-AF65-F5344CB8AC3E}">
        <p14:creationId xmlns:p14="http://schemas.microsoft.com/office/powerpoint/2010/main" val="2447158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AI-generated content may be incorrect.
---
This presentation provides a comprehensive guide to effectively conducting supervisory examinations of member brokers in Jamaica, ensuring compliance with regulatory standards and promoting financial integrity.
Image source: Microsoft 365 content library
</a:t>
            </a:r>
          </a:p>
        </p:txBody>
      </p:sp>
      <p:sp>
        <p:nvSpPr>
          <p:cNvPr id="4" name="Slide Number Placeholder 3"/>
          <p:cNvSpPr>
            <a:spLocks noGrp="1"/>
          </p:cNvSpPr>
          <p:nvPr>
            <p:ph type="sldNum" sz="quarter" idx="5"/>
          </p:nvPr>
        </p:nvSpPr>
        <p:spPr/>
        <p:txBody>
          <a:bodyPr/>
          <a:lstStyle/>
          <a:p>
            <a:fld id="{91EC184D-F52D-4BDA-AC25-8464EB2B89B0}" type="slidenum">
              <a:rPr lang="en-US" smtClean="0"/>
              <a:t>1</a:t>
            </a:fld>
            <a:endParaRPr lang="en-US"/>
          </a:p>
        </p:txBody>
      </p:sp>
    </p:spTree>
    <p:extLst>
      <p:ext uri="{BB962C8B-B14F-4D97-AF65-F5344CB8AC3E}">
        <p14:creationId xmlns:p14="http://schemas.microsoft.com/office/powerpoint/2010/main" val="241194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7B00C-3B25-D58C-E1CC-E8A09FB2D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C0DFE-3C42-A7D5-716E-264DB3AFB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C6680-3FA6-E2A5-CE8A-A41DFFDAE535}"/>
              </a:ext>
            </a:extLst>
          </p:cNvPr>
          <p:cNvSpPr>
            <a:spLocks noGrp="1"/>
          </p:cNvSpPr>
          <p:nvPr>
            <p:ph type="body" idx="1"/>
          </p:nvPr>
        </p:nvSpPr>
        <p:spPr/>
        <p:txBody>
          <a:bodyPr/>
          <a:lstStyle/>
          <a:p>
            <a:r>
              <a:rPr lang="en-US" dirty="0"/>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3FF347DE-4466-BF36-D325-89917524ACBB}"/>
              </a:ext>
            </a:extLst>
          </p:cNvPr>
          <p:cNvSpPr>
            <a:spLocks noGrp="1"/>
          </p:cNvSpPr>
          <p:nvPr>
            <p:ph type="sldNum" sz="quarter" idx="5"/>
          </p:nvPr>
        </p:nvSpPr>
        <p:spPr/>
        <p:txBody>
          <a:bodyPr/>
          <a:lstStyle/>
          <a:p>
            <a:fld id="{91EC184D-F52D-4BDA-AC25-8464EB2B89B0}" type="slidenum">
              <a:rPr lang="en-US" smtClean="0"/>
              <a:t>10</a:t>
            </a:fld>
            <a:endParaRPr lang="en-US"/>
          </a:p>
        </p:txBody>
      </p:sp>
    </p:spTree>
    <p:extLst>
      <p:ext uri="{BB962C8B-B14F-4D97-AF65-F5344CB8AC3E}">
        <p14:creationId xmlns:p14="http://schemas.microsoft.com/office/powerpoint/2010/main" val="152581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56CCF-5341-6663-6E02-F458060CB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A548E-12D9-3982-7797-4DFB30EB7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2D508-3234-8867-D26B-18DEDC151E30}"/>
              </a:ext>
            </a:extLst>
          </p:cNvPr>
          <p:cNvSpPr>
            <a:spLocks noGrp="1"/>
          </p:cNvSpPr>
          <p:nvPr>
            <p:ph type="body" idx="1"/>
          </p:nvPr>
        </p:nvSpPr>
        <p:spPr/>
        <p:txBody>
          <a:bodyPr/>
          <a:lstStyle/>
          <a:p>
            <a:r>
              <a:rPr lang="en-US" dirty="0"/>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7C102C44-3826-FE06-82DE-DBBC769003EF}"/>
              </a:ext>
            </a:extLst>
          </p:cNvPr>
          <p:cNvSpPr>
            <a:spLocks noGrp="1"/>
          </p:cNvSpPr>
          <p:nvPr>
            <p:ph type="sldNum" sz="quarter" idx="5"/>
          </p:nvPr>
        </p:nvSpPr>
        <p:spPr/>
        <p:txBody>
          <a:bodyPr/>
          <a:lstStyle/>
          <a:p>
            <a:fld id="{91EC184D-F52D-4BDA-AC25-8464EB2B89B0}" type="slidenum">
              <a:rPr lang="en-US" smtClean="0"/>
              <a:t>11</a:t>
            </a:fld>
            <a:endParaRPr lang="en-US"/>
          </a:p>
        </p:txBody>
      </p:sp>
    </p:spTree>
    <p:extLst>
      <p:ext uri="{BB962C8B-B14F-4D97-AF65-F5344CB8AC3E}">
        <p14:creationId xmlns:p14="http://schemas.microsoft.com/office/powerpoint/2010/main" val="428129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DA08C-97AF-20A9-1AF1-81B97242F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3F602-3601-20EA-6AB5-F497E3B8E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E6EC7-BECF-D712-7648-821ACF196F07}"/>
              </a:ext>
            </a:extLst>
          </p:cNvPr>
          <p:cNvSpPr>
            <a:spLocks noGrp="1"/>
          </p:cNvSpPr>
          <p:nvPr>
            <p:ph type="body" idx="1"/>
          </p:nvPr>
        </p:nvSpPr>
        <p:spPr/>
        <p:txBody>
          <a:bodyPr/>
          <a:lstStyle/>
          <a:p>
            <a:r>
              <a:rPr lang="en-US" dirty="0"/>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EB487013-1D67-AD01-F323-02B07F66ACF3}"/>
              </a:ext>
            </a:extLst>
          </p:cNvPr>
          <p:cNvSpPr>
            <a:spLocks noGrp="1"/>
          </p:cNvSpPr>
          <p:nvPr>
            <p:ph type="sldNum" sz="quarter" idx="5"/>
          </p:nvPr>
        </p:nvSpPr>
        <p:spPr/>
        <p:txBody>
          <a:bodyPr/>
          <a:lstStyle/>
          <a:p>
            <a:fld id="{91EC184D-F52D-4BDA-AC25-8464EB2B89B0}" type="slidenum">
              <a:rPr lang="en-US" smtClean="0"/>
              <a:t>12</a:t>
            </a:fld>
            <a:endParaRPr lang="en-US"/>
          </a:p>
        </p:txBody>
      </p:sp>
    </p:spTree>
    <p:extLst>
      <p:ext uri="{BB962C8B-B14F-4D97-AF65-F5344CB8AC3E}">
        <p14:creationId xmlns:p14="http://schemas.microsoft.com/office/powerpoint/2010/main" val="504211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89B3-4599-3188-E90D-498747A58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9D34C-7EF1-B8D7-8E53-44F6A8E92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4DA60-D26C-6C87-4DD1-8506865EA163}"/>
              </a:ext>
            </a:extLst>
          </p:cNvPr>
          <p:cNvSpPr>
            <a:spLocks noGrp="1"/>
          </p:cNvSpPr>
          <p:nvPr>
            <p:ph type="body" idx="1"/>
          </p:nvPr>
        </p:nvSpPr>
        <p:spPr/>
        <p:txBody>
          <a:bodyPr/>
          <a:lstStyle/>
          <a:p>
            <a:r>
              <a:rPr lang="en-US" dirty="0"/>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D1DCAA04-3C60-EB69-74F7-2AF23001D4EB}"/>
              </a:ext>
            </a:extLst>
          </p:cNvPr>
          <p:cNvSpPr>
            <a:spLocks noGrp="1"/>
          </p:cNvSpPr>
          <p:nvPr>
            <p:ph type="sldNum" sz="quarter" idx="5"/>
          </p:nvPr>
        </p:nvSpPr>
        <p:spPr/>
        <p:txBody>
          <a:bodyPr/>
          <a:lstStyle/>
          <a:p>
            <a:fld id="{91EC184D-F52D-4BDA-AC25-8464EB2B89B0}" type="slidenum">
              <a:rPr lang="en-US" smtClean="0"/>
              <a:t>13</a:t>
            </a:fld>
            <a:endParaRPr lang="en-US"/>
          </a:p>
        </p:txBody>
      </p:sp>
    </p:spTree>
    <p:extLst>
      <p:ext uri="{BB962C8B-B14F-4D97-AF65-F5344CB8AC3E}">
        <p14:creationId xmlns:p14="http://schemas.microsoft.com/office/powerpoint/2010/main" val="3912199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5242-9582-229E-4E37-827A7C0BA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7BD36-C2D1-3968-5F7E-0ADDEFB6D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39D0D-F907-F866-4F71-47F6773DA880}"/>
              </a:ext>
            </a:extLst>
          </p:cNvPr>
          <p:cNvSpPr>
            <a:spLocks noGrp="1"/>
          </p:cNvSpPr>
          <p:nvPr>
            <p:ph type="body" idx="1"/>
          </p:nvPr>
        </p:nvSpPr>
        <p:spPr/>
        <p:txBody>
          <a:bodyPr/>
          <a:lstStyle/>
          <a:p>
            <a:r>
              <a:rPr lang="en-US" dirty="0"/>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CFE7E396-426B-FB33-ADCB-1D90F2E2ED06}"/>
              </a:ext>
            </a:extLst>
          </p:cNvPr>
          <p:cNvSpPr>
            <a:spLocks noGrp="1"/>
          </p:cNvSpPr>
          <p:nvPr>
            <p:ph type="sldNum" sz="quarter" idx="5"/>
          </p:nvPr>
        </p:nvSpPr>
        <p:spPr/>
        <p:txBody>
          <a:bodyPr/>
          <a:lstStyle/>
          <a:p>
            <a:fld id="{91EC184D-F52D-4BDA-AC25-8464EB2B89B0}" type="slidenum">
              <a:rPr lang="en-US" smtClean="0"/>
              <a:t>14</a:t>
            </a:fld>
            <a:endParaRPr lang="en-US"/>
          </a:p>
        </p:txBody>
      </p:sp>
    </p:spTree>
    <p:extLst>
      <p:ext uri="{BB962C8B-B14F-4D97-AF65-F5344CB8AC3E}">
        <p14:creationId xmlns:p14="http://schemas.microsoft.com/office/powerpoint/2010/main" val="538240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92FCA-8D3B-1EA7-3C2C-763F755E2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E0D95-7BB5-B168-997B-C998AC620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6A8E8-2B30-2659-11D8-5461D1B9EE8D}"/>
              </a:ext>
            </a:extLst>
          </p:cNvPr>
          <p:cNvSpPr>
            <a:spLocks noGrp="1"/>
          </p:cNvSpPr>
          <p:nvPr>
            <p:ph type="body" idx="1"/>
          </p:nvPr>
        </p:nvSpPr>
        <p:spPr/>
        <p:txBody>
          <a:bodyPr/>
          <a:lstStyle/>
          <a:p>
            <a:r>
              <a:rPr lang="en-US" dirty="0"/>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15FAA7FC-997E-2DBF-9E96-802A1AC89059}"/>
              </a:ext>
            </a:extLst>
          </p:cNvPr>
          <p:cNvSpPr>
            <a:spLocks noGrp="1"/>
          </p:cNvSpPr>
          <p:nvPr>
            <p:ph type="sldNum" sz="quarter" idx="5"/>
          </p:nvPr>
        </p:nvSpPr>
        <p:spPr/>
        <p:txBody>
          <a:bodyPr/>
          <a:lstStyle/>
          <a:p>
            <a:fld id="{91EC184D-F52D-4BDA-AC25-8464EB2B89B0}" type="slidenum">
              <a:rPr lang="en-US" smtClean="0"/>
              <a:t>15</a:t>
            </a:fld>
            <a:endParaRPr lang="en-US"/>
          </a:p>
        </p:txBody>
      </p:sp>
    </p:spTree>
    <p:extLst>
      <p:ext uri="{BB962C8B-B14F-4D97-AF65-F5344CB8AC3E}">
        <p14:creationId xmlns:p14="http://schemas.microsoft.com/office/powerpoint/2010/main" val="3110635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59B23-C24C-D181-2AEE-7CBC393E1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4D177-4B72-6378-3C3D-CB07C3CD6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A6E97-33CB-6028-AA7B-3277355FB0FF}"/>
              </a:ext>
            </a:extLst>
          </p:cNvPr>
          <p:cNvSpPr>
            <a:spLocks noGrp="1"/>
          </p:cNvSpPr>
          <p:nvPr>
            <p:ph type="body" idx="1"/>
          </p:nvPr>
        </p:nvSpPr>
        <p:spPr/>
        <p:txBody>
          <a:bodyPr/>
          <a:lstStyle/>
          <a:p>
            <a:r>
              <a:rPr lang="en-US"/>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AEA99C05-2674-C997-C07E-12F9C2000A5B}"/>
              </a:ext>
            </a:extLst>
          </p:cNvPr>
          <p:cNvSpPr>
            <a:spLocks noGrp="1"/>
          </p:cNvSpPr>
          <p:nvPr>
            <p:ph type="sldNum" sz="quarter" idx="5"/>
          </p:nvPr>
        </p:nvSpPr>
        <p:spPr/>
        <p:txBody>
          <a:bodyPr/>
          <a:lstStyle/>
          <a:p>
            <a:fld id="{91EC184D-F52D-4BDA-AC25-8464EB2B89B0}" type="slidenum">
              <a:rPr lang="en-US" smtClean="0"/>
              <a:t>16</a:t>
            </a:fld>
            <a:endParaRPr lang="en-US"/>
          </a:p>
        </p:txBody>
      </p:sp>
    </p:spTree>
    <p:extLst>
      <p:ext uri="{BB962C8B-B14F-4D97-AF65-F5344CB8AC3E}">
        <p14:creationId xmlns:p14="http://schemas.microsoft.com/office/powerpoint/2010/main" val="3595349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9599D-9CA3-08C9-7C35-30825937C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3C4AE-8132-FD62-CA13-37B293675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E2388-43FC-B9FA-F07F-36F46828A2C8}"/>
              </a:ext>
            </a:extLst>
          </p:cNvPr>
          <p:cNvSpPr>
            <a:spLocks noGrp="1"/>
          </p:cNvSpPr>
          <p:nvPr>
            <p:ph type="body" idx="1"/>
          </p:nvPr>
        </p:nvSpPr>
        <p:spPr/>
        <p:txBody>
          <a:bodyPr/>
          <a:lstStyle/>
          <a:p>
            <a:r>
              <a:rPr lang="en-US"/>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6E04C361-4263-AF57-8B0E-7BB3B1308A9B}"/>
              </a:ext>
            </a:extLst>
          </p:cNvPr>
          <p:cNvSpPr>
            <a:spLocks noGrp="1"/>
          </p:cNvSpPr>
          <p:nvPr>
            <p:ph type="sldNum" sz="quarter" idx="5"/>
          </p:nvPr>
        </p:nvSpPr>
        <p:spPr/>
        <p:txBody>
          <a:bodyPr/>
          <a:lstStyle/>
          <a:p>
            <a:fld id="{91EC184D-F52D-4BDA-AC25-8464EB2B89B0}" type="slidenum">
              <a:rPr lang="en-US" smtClean="0"/>
              <a:t>17</a:t>
            </a:fld>
            <a:endParaRPr lang="en-US"/>
          </a:p>
        </p:txBody>
      </p:sp>
    </p:spTree>
    <p:extLst>
      <p:ext uri="{BB962C8B-B14F-4D97-AF65-F5344CB8AC3E}">
        <p14:creationId xmlns:p14="http://schemas.microsoft.com/office/powerpoint/2010/main" val="196383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15413-0F13-058F-326C-09036F495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47BAB-4FB6-DF86-F452-148A6A712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F20D7-B22F-3AC5-A6E1-6F8B7F59A068}"/>
              </a:ext>
            </a:extLst>
          </p:cNvPr>
          <p:cNvSpPr>
            <a:spLocks noGrp="1"/>
          </p:cNvSpPr>
          <p:nvPr>
            <p:ph type="body" idx="1"/>
          </p:nvPr>
        </p:nvSpPr>
        <p:spPr/>
        <p:txBody>
          <a:bodyPr/>
          <a:lstStyle/>
          <a:p>
            <a:r>
              <a:rPr lang="en-US"/>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43C5EBEE-A130-F00E-8F90-44960400CA75}"/>
              </a:ext>
            </a:extLst>
          </p:cNvPr>
          <p:cNvSpPr>
            <a:spLocks noGrp="1"/>
          </p:cNvSpPr>
          <p:nvPr>
            <p:ph type="sldNum" sz="quarter" idx="5"/>
          </p:nvPr>
        </p:nvSpPr>
        <p:spPr/>
        <p:txBody>
          <a:bodyPr/>
          <a:lstStyle/>
          <a:p>
            <a:fld id="{91EC184D-F52D-4BDA-AC25-8464EB2B89B0}" type="slidenum">
              <a:rPr lang="en-US" smtClean="0"/>
              <a:t>18</a:t>
            </a:fld>
            <a:endParaRPr lang="en-US"/>
          </a:p>
        </p:txBody>
      </p:sp>
    </p:spTree>
    <p:extLst>
      <p:ext uri="{BB962C8B-B14F-4D97-AF65-F5344CB8AC3E}">
        <p14:creationId xmlns:p14="http://schemas.microsoft.com/office/powerpoint/2010/main" val="1405167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BEC36-684F-DD73-13B9-98702657A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6EE21-3AEE-90A5-4E3F-B7176EB33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A634D-ABE9-455D-6EA6-53432240A67F}"/>
              </a:ext>
            </a:extLst>
          </p:cNvPr>
          <p:cNvSpPr>
            <a:spLocks noGrp="1"/>
          </p:cNvSpPr>
          <p:nvPr>
            <p:ph type="body" idx="1"/>
          </p:nvPr>
        </p:nvSpPr>
        <p:spPr/>
        <p:txBody>
          <a:bodyPr/>
          <a:lstStyle/>
          <a:p>
            <a:r>
              <a:rPr lang="en-US"/>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E94FBEDF-BA00-C5A3-D6A5-5407D7E9B204}"/>
              </a:ext>
            </a:extLst>
          </p:cNvPr>
          <p:cNvSpPr>
            <a:spLocks noGrp="1"/>
          </p:cNvSpPr>
          <p:nvPr>
            <p:ph type="sldNum" sz="quarter" idx="5"/>
          </p:nvPr>
        </p:nvSpPr>
        <p:spPr/>
        <p:txBody>
          <a:bodyPr/>
          <a:lstStyle/>
          <a:p>
            <a:fld id="{91EC184D-F52D-4BDA-AC25-8464EB2B89B0}" type="slidenum">
              <a:rPr lang="en-US" smtClean="0"/>
              <a:t>19</a:t>
            </a:fld>
            <a:endParaRPr lang="en-US"/>
          </a:p>
        </p:txBody>
      </p:sp>
    </p:spTree>
    <p:extLst>
      <p:ext uri="{BB962C8B-B14F-4D97-AF65-F5344CB8AC3E}">
        <p14:creationId xmlns:p14="http://schemas.microsoft.com/office/powerpoint/2010/main" val="199499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ED545-29FA-CB8C-E292-631393230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79F41-2D4E-E8BA-AC17-0F2BAAF73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CC3FB-AA75-1F85-85B5-1791E91B25DA}"/>
              </a:ext>
            </a:extLst>
          </p:cNvPr>
          <p:cNvSpPr>
            <a:spLocks noGrp="1"/>
          </p:cNvSpPr>
          <p:nvPr>
            <p:ph type="body" idx="1"/>
          </p:nvPr>
        </p:nvSpPr>
        <p:spPr/>
        <p:txBody>
          <a:bodyPr/>
          <a:lstStyle/>
          <a:p>
            <a:r>
              <a:rPr lang="en-US" dirty="0"/>
              <a:t>AI-generated content may be incorrect.
---
This presentation provides a comprehensive guide to effectively conducting supervisory examinations of member brokers in Jamaica, ensuring compliance with regulatory standards and promoting financial integrity.
Image source: Microsoft 365 content library
</a:t>
            </a:r>
          </a:p>
        </p:txBody>
      </p:sp>
      <p:sp>
        <p:nvSpPr>
          <p:cNvPr id="4" name="Slide Number Placeholder 3">
            <a:extLst>
              <a:ext uri="{FF2B5EF4-FFF2-40B4-BE49-F238E27FC236}">
                <a16:creationId xmlns:a16="http://schemas.microsoft.com/office/drawing/2014/main" id="{86308A18-5FC2-EC03-A48C-333313ED0304}"/>
              </a:ext>
            </a:extLst>
          </p:cNvPr>
          <p:cNvSpPr>
            <a:spLocks noGrp="1"/>
          </p:cNvSpPr>
          <p:nvPr>
            <p:ph type="sldNum" sz="quarter" idx="5"/>
          </p:nvPr>
        </p:nvSpPr>
        <p:spPr/>
        <p:txBody>
          <a:bodyPr/>
          <a:lstStyle/>
          <a:p>
            <a:fld id="{91EC184D-F52D-4BDA-AC25-8464EB2B89B0}" type="slidenum">
              <a:rPr lang="en-US" smtClean="0"/>
              <a:t>2</a:t>
            </a:fld>
            <a:endParaRPr lang="en-US"/>
          </a:p>
        </p:txBody>
      </p:sp>
    </p:spTree>
    <p:extLst>
      <p:ext uri="{BB962C8B-B14F-4D97-AF65-F5344CB8AC3E}">
        <p14:creationId xmlns:p14="http://schemas.microsoft.com/office/powerpoint/2010/main" val="3327058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EA5B9-BA84-2974-D733-7E2B4B482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8106A-32E1-E584-7559-F8BC137E5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1C518-8A8E-5C94-B778-507A6B540125}"/>
              </a:ext>
            </a:extLst>
          </p:cNvPr>
          <p:cNvSpPr>
            <a:spLocks noGrp="1"/>
          </p:cNvSpPr>
          <p:nvPr>
            <p:ph type="body" idx="1"/>
          </p:nvPr>
        </p:nvSpPr>
        <p:spPr/>
        <p:txBody>
          <a:bodyPr/>
          <a:lstStyle/>
          <a:p>
            <a:r>
              <a:rPr lang="en-US"/>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AD9F4039-E9A8-DC84-2FB0-D7F7E73BA599}"/>
              </a:ext>
            </a:extLst>
          </p:cNvPr>
          <p:cNvSpPr>
            <a:spLocks noGrp="1"/>
          </p:cNvSpPr>
          <p:nvPr>
            <p:ph type="sldNum" sz="quarter" idx="5"/>
          </p:nvPr>
        </p:nvSpPr>
        <p:spPr/>
        <p:txBody>
          <a:bodyPr/>
          <a:lstStyle/>
          <a:p>
            <a:fld id="{91EC184D-F52D-4BDA-AC25-8464EB2B89B0}" type="slidenum">
              <a:rPr lang="en-US" smtClean="0"/>
              <a:t>20</a:t>
            </a:fld>
            <a:endParaRPr lang="en-US"/>
          </a:p>
        </p:txBody>
      </p:sp>
    </p:spTree>
    <p:extLst>
      <p:ext uri="{BB962C8B-B14F-4D97-AF65-F5344CB8AC3E}">
        <p14:creationId xmlns:p14="http://schemas.microsoft.com/office/powerpoint/2010/main" val="3536243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Broker supervision in Jamaica is guided by laws such as the Securities Act and relevant FSC guidelines. These regulations establish standards for broker conduct, reporting, and compliance requirements essential for market stability.
Image source: Microsoft 365 content library
</a:t>
            </a:r>
          </a:p>
        </p:txBody>
      </p:sp>
      <p:sp>
        <p:nvSpPr>
          <p:cNvPr id="4" name="Slide Number Placeholder 3"/>
          <p:cNvSpPr>
            <a:spLocks noGrp="1"/>
          </p:cNvSpPr>
          <p:nvPr>
            <p:ph type="sldNum" sz="quarter" idx="5"/>
          </p:nvPr>
        </p:nvSpPr>
        <p:spPr/>
        <p:txBody>
          <a:bodyPr/>
          <a:lstStyle/>
          <a:p>
            <a:fld id="{91EC184D-F52D-4BDA-AC25-8464EB2B89B0}" type="slidenum">
              <a:rPr lang="en-US" smtClean="0"/>
              <a:t>21</a:t>
            </a:fld>
            <a:endParaRPr lang="en-US"/>
          </a:p>
        </p:txBody>
      </p:sp>
    </p:spTree>
    <p:extLst>
      <p:ext uri="{BB962C8B-B14F-4D97-AF65-F5344CB8AC3E}">
        <p14:creationId xmlns:p14="http://schemas.microsoft.com/office/powerpoint/2010/main" val="727776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AF34-2A3C-AC38-18A1-0663F8894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A5413-DDAA-5D44-4B59-307F9ADC9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12B04-0C51-5D50-663C-D627D2C2EC74}"/>
              </a:ext>
            </a:extLst>
          </p:cNvPr>
          <p:cNvSpPr>
            <a:spLocks noGrp="1"/>
          </p:cNvSpPr>
          <p:nvPr>
            <p:ph type="body" idx="1"/>
          </p:nvPr>
        </p:nvSpPr>
        <p:spPr/>
        <p:txBody>
          <a:bodyPr/>
          <a:lstStyle/>
          <a:p>
            <a:r>
              <a:rPr lang="en-US" dirty="0"/>
              <a:t>AI-generated content may be incorrect.
---
This presentation provides a comprehensive guide to effectively conducting supervisory examinations of member brokers in Jamaica, ensuring compliance with regulatory standards and promoting financial integrity.
Image source: Microsoft 365 content library
</a:t>
            </a:r>
          </a:p>
        </p:txBody>
      </p:sp>
      <p:sp>
        <p:nvSpPr>
          <p:cNvPr id="4" name="Slide Number Placeholder 3">
            <a:extLst>
              <a:ext uri="{FF2B5EF4-FFF2-40B4-BE49-F238E27FC236}">
                <a16:creationId xmlns:a16="http://schemas.microsoft.com/office/drawing/2014/main" id="{471D5BDA-BD38-34A3-40D0-A856A8A8F245}"/>
              </a:ext>
            </a:extLst>
          </p:cNvPr>
          <p:cNvSpPr>
            <a:spLocks noGrp="1"/>
          </p:cNvSpPr>
          <p:nvPr>
            <p:ph type="sldNum" sz="quarter" idx="5"/>
          </p:nvPr>
        </p:nvSpPr>
        <p:spPr/>
        <p:txBody>
          <a:bodyPr/>
          <a:lstStyle/>
          <a:p>
            <a:fld id="{91EC184D-F52D-4BDA-AC25-8464EB2B89B0}" type="slidenum">
              <a:rPr lang="en-US" smtClean="0"/>
              <a:t>22</a:t>
            </a:fld>
            <a:endParaRPr lang="en-US"/>
          </a:p>
        </p:txBody>
      </p:sp>
    </p:spTree>
    <p:extLst>
      <p:ext uri="{BB962C8B-B14F-4D97-AF65-F5344CB8AC3E}">
        <p14:creationId xmlns:p14="http://schemas.microsoft.com/office/powerpoint/2010/main" val="165271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Supervisory authorities are responsible for licensing, monitoring, and enforcing compliance among brokers, conducting examinations, and taking corrective actions to uphold regulatory standards.
Image source: Microsoft 365 content library
</a:t>
            </a:r>
          </a:p>
        </p:txBody>
      </p:sp>
      <p:sp>
        <p:nvSpPr>
          <p:cNvPr id="4" name="Slide Number Placeholder 3"/>
          <p:cNvSpPr>
            <a:spLocks noGrp="1"/>
          </p:cNvSpPr>
          <p:nvPr>
            <p:ph type="sldNum" sz="quarter" idx="5"/>
          </p:nvPr>
        </p:nvSpPr>
        <p:spPr/>
        <p:txBody>
          <a:bodyPr/>
          <a:lstStyle/>
          <a:p>
            <a:fld id="{91EC184D-F52D-4BDA-AC25-8464EB2B89B0}" type="slidenum">
              <a:rPr lang="en-US" smtClean="0"/>
              <a:t>3</a:t>
            </a:fld>
            <a:endParaRPr lang="en-US"/>
          </a:p>
        </p:txBody>
      </p:sp>
    </p:spTree>
    <p:extLst>
      <p:ext uri="{BB962C8B-B14F-4D97-AF65-F5344CB8AC3E}">
        <p14:creationId xmlns:p14="http://schemas.microsoft.com/office/powerpoint/2010/main" val="93952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p:cNvSpPr>
            <a:spLocks noGrp="1"/>
          </p:cNvSpPr>
          <p:nvPr>
            <p:ph type="sldNum" sz="quarter" idx="5"/>
          </p:nvPr>
        </p:nvSpPr>
        <p:spPr/>
        <p:txBody>
          <a:bodyPr/>
          <a:lstStyle/>
          <a:p>
            <a:fld id="{91EC184D-F52D-4BDA-AC25-8464EB2B89B0}" type="slidenum">
              <a:rPr lang="en-US" smtClean="0"/>
              <a:t>4</a:t>
            </a:fld>
            <a:endParaRPr lang="en-US"/>
          </a:p>
        </p:txBody>
      </p:sp>
    </p:spTree>
    <p:extLst>
      <p:ext uri="{BB962C8B-B14F-4D97-AF65-F5344CB8AC3E}">
        <p14:creationId xmlns:p14="http://schemas.microsoft.com/office/powerpoint/2010/main" val="292558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01B8-8D04-CC7A-8FFA-EE86B2939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1A1D4-6040-9636-5284-CE742EC61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4CDF6-16CF-6FBB-40AE-ADB326A611BD}"/>
              </a:ext>
            </a:extLst>
          </p:cNvPr>
          <p:cNvSpPr>
            <a:spLocks noGrp="1"/>
          </p:cNvSpPr>
          <p:nvPr>
            <p:ph type="body" idx="1"/>
          </p:nvPr>
        </p:nvSpPr>
        <p:spPr/>
        <p:txBody>
          <a:bodyPr/>
          <a:lstStyle/>
          <a:p>
            <a:r>
              <a:rPr lang="en-US"/>
              <a:t>
---
Planning involves setting examination scope, timelines, and assembling the appropriate team with the skills required to address identified risks effectively.
Image source: Microsoft 365 content library
</a:t>
            </a:r>
          </a:p>
        </p:txBody>
      </p:sp>
      <p:sp>
        <p:nvSpPr>
          <p:cNvPr id="4" name="Slide Number Placeholder 3">
            <a:extLst>
              <a:ext uri="{FF2B5EF4-FFF2-40B4-BE49-F238E27FC236}">
                <a16:creationId xmlns:a16="http://schemas.microsoft.com/office/drawing/2014/main" id="{D491D50D-9E42-1E9E-1C46-5D4EB4201CC5}"/>
              </a:ext>
            </a:extLst>
          </p:cNvPr>
          <p:cNvSpPr>
            <a:spLocks noGrp="1"/>
          </p:cNvSpPr>
          <p:nvPr>
            <p:ph type="sldNum" sz="quarter" idx="5"/>
          </p:nvPr>
        </p:nvSpPr>
        <p:spPr/>
        <p:txBody>
          <a:bodyPr/>
          <a:lstStyle/>
          <a:p>
            <a:fld id="{91EC184D-F52D-4BDA-AC25-8464EB2B89B0}" type="slidenum">
              <a:rPr lang="en-US" smtClean="0"/>
              <a:t>5</a:t>
            </a:fld>
            <a:endParaRPr lang="en-US"/>
          </a:p>
        </p:txBody>
      </p:sp>
    </p:spTree>
    <p:extLst>
      <p:ext uri="{BB962C8B-B14F-4D97-AF65-F5344CB8AC3E}">
        <p14:creationId xmlns:p14="http://schemas.microsoft.com/office/powerpoint/2010/main" val="212799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Planning involves setting examination scope, timelines, and assembling the appropriate team with the skills required to address identified risks effectively.
Image source: Microsoft 365 content library
</a:t>
            </a:r>
          </a:p>
        </p:txBody>
      </p:sp>
      <p:sp>
        <p:nvSpPr>
          <p:cNvPr id="4" name="Slide Number Placeholder 3"/>
          <p:cNvSpPr>
            <a:spLocks noGrp="1"/>
          </p:cNvSpPr>
          <p:nvPr>
            <p:ph type="sldNum" sz="quarter" idx="5"/>
          </p:nvPr>
        </p:nvSpPr>
        <p:spPr/>
        <p:txBody>
          <a:bodyPr/>
          <a:lstStyle/>
          <a:p>
            <a:fld id="{91EC184D-F52D-4BDA-AC25-8464EB2B89B0}" type="slidenum">
              <a:rPr lang="en-US" smtClean="0"/>
              <a:t>6</a:t>
            </a:fld>
            <a:endParaRPr lang="en-US"/>
          </a:p>
        </p:txBody>
      </p:sp>
    </p:spTree>
    <p:extLst>
      <p:ext uri="{BB962C8B-B14F-4D97-AF65-F5344CB8AC3E}">
        <p14:creationId xmlns:p14="http://schemas.microsoft.com/office/powerpoint/2010/main" val="375156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E7BA9-8D66-AB6F-9ABC-19C602577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1A914-5587-ABE2-8900-8DF1FD8AF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F3CC6-72A0-3843-3B77-D7C28A40A6E4}"/>
              </a:ext>
            </a:extLst>
          </p:cNvPr>
          <p:cNvSpPr>
            <a:spLocks noGrp="1"/>
          </p:cNvSpPr>
          <p:nvPr>
            <p:ph type="body" idx="1"/>
          </p:nvPr>
        </p:nvSpPr>
        <p:spPr/>
        <p:txBody>
          <a:bodyPr/>
          <a:lstStyle/>
          <a:p>
            <a:r>
              <a:rPr lang="en-US" dirty="0"/>
              <a:t>
---
Planning involves setting examination scope, timelines, and assembling the appropriate team with the skills required to address identified risks effectively.
Image source: Microsoft 365 content library
</a:t>
            </a:r>
          </a:p>
        </p:txBody>
      </p:sp>
      <p:sp>
        <p:nvSpPr>
          <p:cNvPr id="4" name="Slide Number Placeholder 3">
            <a:extLst>
              <a:ext uri="{FF2B5EF4-FFF2-40B4-BE49-F238E27FC236}">
                <a16:creationId xmlns:a16="http://schemas.microsoft.com/office/drawing/2014/main" id="{460166DC-F9D2-0ACA-4BFC-71BE5A4E73E3}"/>
              </a:ext>
            </a:extLst>
          </p:cNvPr>
          <p:cNvSpPr>
            <a:spLocks noGrp="1"/>
          </p:cNvSpPr>
          <p:nvPr>
            <p:ph type="sldNum" sz="quarter" idx="5"/>
          </p:nvPr>
        </p:nvSpPr>
        <p:spPr/>
        <p:txBody>
          <a:bodyPr/>
          <a:lstStyle/>
          <a:p>
            <a:fld id="{91EC184D-F52D-4BDA-AC25-8464EB2B89B0}" type="slidenum">
              <a:rPr lang="en-US" smtClean="0"/>
              <a:t>7</a:t>
            </a:fld>
            <a:endParaRPr lang="en-US"/>
          </a:p>
        </p:txBody>
      </p:sp>
    </p:spTree>
    <p:extLst>
      <p:ext uri="{BB962C8B-B14F-4D97-AF65-F5344CB8AC3E}">
        <p14:creationId xmlns:p14="http://schemas.microsoft.com/office/powerpoint/2010/main" val="136328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E810-921E-38DD-CAEA-AD87D6864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1C2E1-0868-E712-8670-06C2F26BA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9F88E-5879-AAFC-D63C-65FB008BFFF0}"/>
              </a:ext>
            </a:extLst>
          </p:cNvPr>
          <p:cNvSpPr>
            <a:spLocks noGrp="1"/>
          </p:cNvSpPr>
          <p:nvPr>
            <p:ph type="body" idx="1"/>
          </p:nvPr>
        </p:nvSpPr>
        <p:spPr/>
        <p:txBody>
          <a:bodyPr/>
          <a:lstStyle/>
          <a:p>
            <a:r>
              <a:rPr lang="en-US" dirty="0"/>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A5DBBC47-5ABE-1F4E-867C-454D3FA9E24A}"/>
              </a:ext>
            </a:extLst>
          </p:cNvPr>
          <p:cNvSpPr>
            <a:spLocks noGrp="1"/>
          </p:cNvSpPr>
          <p:nvPr>
            <p:ph type="sldNum" sz="quarter" idx="5"/>
          </p:nvPr>
        </p:nvSpPr>
        <p:spPr/>
        <p:txBody>
          <a:bodyPr/>
          <a:lstStyle/>
          <a:p>
            <a:fld id="{91EC184D-F52D-4BDA-AC25-8464EB2B89B0}" type="slidenum">
              <a:rPr lang="en-US" smtClean="0"/>
              <a:t>8</a:t>
            </a:fld>
            <a:endParaRPr lang="en-US"/>
          </a:p>
        </p:txBody>
      </p:sp>
    </p:spTree>
    <p:extLst>
      <p:ext uri="{BB962C8B-B14F-4D97-AF65-F5344CB8AC3E}">
        <p14:creationId xmlns:p14="http://schemas.microsoft.com/office/powerpoint/2010/main" val="88646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8569-A111-D422-E51A-23504F7C5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9AEF1-787C-DE13-9AC1-046841C89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91540-426C-DB1A-70F6-673D805722A0}"/>
              </a:ext>
            </a:extLst>
          </p:cNvPr>
          <p:cNvSpPr>
            <a:spLocks noGrp="1"/>
          </p:cNvSpPr>
          <p:nvPr>
            <p:ph type="body" idx="1"/>
          </p:nvPr>
        </p:nvSpPr>
        <p:spPr/>
        <p:txBody>
          <a:bodyPr/>
          <a:lstStyle/>
          <a:p>
            <a:r>
              <a:rPr lang="en-US" dirty="0"/>
              <a:t>
---
Examiners prioritize brokers based on risk factors such as financial condition, past compliance history, and market activity, ensuring that resources target areas of greatest regulatory concern.
Image source: Microsoft 365 content library
</a:t>
            </a:r>
          </a:p>
        </p:txBody>
      </p:sp>
      <p:sp>
        <p:nvSpPr>
          <p:cNvPr id="4" name="Slide Number Placeholder 3">
            <a:extLst>
              <a:ext uri="{FF2B5EF4-FFF2-40B4-BE49-F238E27FC236}">
                <a16:creationId xmlns:a16="http://schemas.microsoft.com/office/drawing/2014/main" id="{71141ADD-6E25-F435-F08F-980391E005EB}"/>
              </a:ext>
            </a:extLst>
          </p:cNvPr>
          <p:cNvSpPr>
            <a:spLocks noGrp="1"/>
          </p:cNvSpPr>
          <p:nvPr>
            <p:ph type="sldNum" sz="quarter" idx="5"/>
          </p:nvPr>
        </p:nvSpPr>
        <p:spPr/>
        <p:txBody>
          <a:bodyPr/>
          <a:lstStyle/>
          <a:p>
            <a:fld id="{91EC184D-F52D-4BDA-AC25-8464EB2B89B0}" type="slidenum">
              <a:rPr lang="en-US" smtClean="0"/>
              <a:t>9</a:t>
            </a:fld>
            <a:endParaRPr lang="en-US"/>
          </a:p>
        </p:txBody>
      </p:sp>
    </p:spTree>
    <p:extLst>
      <p:ext uri="{BB962C8B-B14F-4D97-AF65-F5344CB8AC3E}">
        <p14:creationId xmlns:p14="http://schemas.microsoft.com/office/powerpoint/2010/main" val="347268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10/2/2025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290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10/2/2025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9821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10/2/2025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53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10/2/2025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3592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10/2/2025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65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10/2/2025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9035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10/2/2025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9452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10/2/2025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6883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10/2/2025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8603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10/2/2025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2735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10/2/2025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6197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10/2/2025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139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B01D847-13EA-5A73-5CDA-EC8FB5D1D295}"/>
              </a:ext>
            </a:extLst>
          </p:cNvPr>
          <p:cNvSpPr>
            <a:spLocks noGrp="1"/>
          </p:cNvSpPr>
          <p:nvPr>
            <p:ph type="ctrTitle"/>
          </p:nvPr>
        </p:nvSpPr>
        <p:spPr>
          <a:xfrm>
            <a:off x="574400" y="997527"/>
            <a:ext cx="4053018" cy="3505057"/>
          </a:xfrm>
        </p:spPr>
        <p:txBody>
          <a:bodyPr anchor="t">
            <a:normAutofit/>
          </a:bodyPr>
          <a:lstStyle/>
          <a:p>
            <a:pPr>
              <a:lnSpc>
                <a:spcPct val="90000"/>
              </a:lnSpc>
            </a:pPr>
            <a:r>
              <a:rPr lang="en-US" sz="3600" dirty="0"/>
              <a:t>Practical Guidance for Conducting Prudential Reviews  of JSE</a:t>
            </a:r>
            <a:br>
              <a:rPr lang="en-US" sz="3600" dirty="0"/>
            </a:br>
            <a:r>
              <a:rPr lang="en-US" sz="3600" dirty="0"/>
              <a:t>Member Dealers</a:t>
            </a:r>
          </a:p>
        </p:txBody>
      </p:sp>
      <p:sp>
        <p:nvSpPr>
          <p:cNvPr id="3" name="Subtitle 2">
            <a:extLst>
              <a:ext uri="{FF2B5EF4-FFF2-40B4-BE49-F238E27FC236}">
                <a16:creationId xmlns:a16="http://schemas.microsoft.com/office/drawing/2014/main" id="{424D5529-C447-30A0-6503-9FF6D0042B3A}"/>
              </a:ext>
            </a:extLst>
          </p:cNvPr>
          <p:cNvSpPr>
            <a:spLocks noGrp="1"/>
          </p:cNvSpPr>
          <p:nvPr>
            <p:ph type="subTitle" idx="1"/>
          </p:nvPr>
        </p:nvSpPr>
        <p:spPr>
          <a:xfrm>
            <a:off x="574399" y="4571367"/>
            <a:ext cx="3919961" cy="1334655"/>
          </a:xfrm>
        </p:spPr>
        <p:txBody>
          <a:bodyPr anchor="b">
            <a:normAutofit lnSpcReduction="10000"/>
          </a:bodyPr>
          <a:lstStyle/>
          <a:p>
            <a:r>
              <a:rPr lang="en-US" sz="1700" dirty="0"/>
              <a:t>Presented to:</a:t>
            </a:r>
          </a:p>
          <a:p>
            <a:r>
              <a:rPr lang="en-US" sz="1700" dirty="0"/>
              <a:t>Bank of Jamaica</a:t>
            </a:r>
          </a:p>
          <a:p>
            <a:r>
              <a:rPr lang="en-US" sz="1700" dirty="0"/>
              <a:t>2 October 2025</a:t>
            </a:r>
          </a:p>
          <a:p>
            <a:endParaRPr lang="en-US" sz="1700" dirty="0"/>
          </a:p>
        </p:txBody>
      </p:sp>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9B5DAEF-D0E1-2969-71D4-D378C55270A1}"/>
              </a:ext>
            </a:extLst>
          </p:cNvPr>
          <p:cNvPicPr>
            <a:picLocks noChangeAspect="1"/>
          </p:cNvPicPr>
          <p:nvPr/>
        </p:nvPicPr>
        <p:blipFill>
          <a:blip r:embed="rId3"/>
          <a:stretch>
            <a:fillRect/>
          </a:stretch>
        </p:blipFill>
        <p:spPr>
          <a:xfrm>
            <a:off x="4759603" y="622699"/>
            <a:ext cx="6889945" cy="3986879"/>
          </a:xfrm>
          <a:prstGeom prst="rect">
            <a:avLst/>
          </a:prstGeom>
        </p:spPr>
      </p:pic>
      <p:pic>
        <p:nvPicPr>
          <p:cNvPr id="27" name="Picture 26">
            <a:extLst>
              <a:ext uri="{FF2B5EF4-FFF2-40B4-BE49-F238E27FC236}">
                <a16:creationId xmlns:a16="http://schemas.microsoft.com/office/drawing/2014/main" id="{56352C85-7710-4F4B-CC9B-604A7B52C360}"/>
              </a:ext>
            </a:extLst>
          </p:cNvPr>
          <p:cNvPicPr>
            <a:picLocks noChangeAspect="1"/>
          </p:cNvPicPr>
          <p:nvPr/>
        </p:nvPicPr>
        <p:blipFill>
          <a:blip r:embed="rId4"/>
          <a:stretch>
            <a:fillRect/>
          </a:stretch>
        </p:blipFill>
        <p:spPr>
          <a:xfrm>
            <a:off x="4496864" y="4884143"/>
            <a:ext cx="7441351" cy="367358"/>
          </a:xfrm>
          <a:prstGeom prst="rect">
            <a:avLst/>
          </a:prstGeom>
        </p:spPr>
      </p:pic>
    </p:spTree>
    <p:extLst>
      <p:ext uri="{BB962C8B-B14F-4D97-AF65-F5344CB8AC3E}">
        <p14:creationId xmlns:p14="http://schemas.microsoft.com/office/powerpoint/2010/main" val="21789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par>
                                <p:cTn id="21" presetID="10" presetClass="entr" presetSubtype="0" fill="hold" grpId="1" nodeType="withEffect">
                                  <p:stCondLst>
                                    <p:cond delay="25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D90494-6B97-280C-5EA5-0A46096BFCA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C4BDBC9-F3E9-272D-D60A-E48B8833C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A883CE4-9678-465B-2CC5-1656D528F86F}"/>
              </a:ext>
            </a:extLst>
          </p:cNvPr>
          <p:cNvSpPr>
            <a:spLocks noGrp="1"/>
          </p:cNvSpPr>
          <p:nvPr>
            <p:ph type="title"/>
          </p:nvPr>
        </p:nvSpPr>
        <p:spPr>
          <a:xfrm>
            <a:off x="640080" y="425300"/>
            <a:ext cx="7951027" cy="786809"/>
          </a:xfrm>
        </p:spPr>
        <p:txBody>
          <a:bodyPr>
            <a:normAutofit/>
          </a:bodyPr>
          <a:lstStyle/>
          <a:p>
            <a:r>
              <a:rPr lang="en-US" sz="3300" dirty="0"/>
              <a:t>Look Beyond the Numbers (cont’d)</a:t>
            </a:r>
          </a:p>
        </p:txBody>
      </p:sp>
      <p:pic>
        <p:nvPicPr>
          <p:cNvPr id="8" name="Picture 7">
            <a:extLst>
              <a:ext uri="{FF2B5EF4-FFF2-40B4-BE49-F238E27FC236}">
                <a16:creationId xmlns:a16="http://schemas.microsoft.com/office/drawing/2014/main" id="{140F4EFA-C3B7-316A-E1D0-3AF5587E4014}"/>
              </a:ext>
            </a:extLst>
          </p:cNvPr>
          <p:cNvPicPr>
            <a:picLocks noChangeAspect="1"/>
          </p:cNvPicPr>
          <p:nvPr/>
        </p:nvPicPr>
        <p:blipFill>
          <a:blip r:embed="rId3"/>
          <a:stretch>
            <a:fillRect/>
          </a:stretch>
        </p:blipFill>
        <p:spPr>
          <a:xfrm>
            <a:off x="818148" y="1127043"/>
            <a:ext cx="6445473" cy="2256794"/>
          </a:xfrm>
          <a:prstGeom prst="rect">
            <a:avLst/>
          </a:prstGeom>
        </p:spPr>
      </p:pic>
      <p:pic>
        <p:nvPicPr>
          <p:cNvPr id="11" name="Picture 10">
            <a:extLst>
              <a:ext uri="{FF2B5EF4-FFF2-40B4-BE49-F238E27FC236}">
                <a16:creationId xmlns:a16="http://schemas.microsoft.com/office/drawing/2014/main" id="{7DA92EEF-88D5-708E-611F-4B12E0CAD9C0}"/>
              </a:ext>
            </a:extLst>
          </p:cNvPr>
          <p:cNvPicPr>
            <a:picLocks noChangeAspect="1"/>
          </p:cNvPicPr>
          <p:nvPr/>
        </p:nvPicPr>
        <p:blipFill>
          <a:blip r:embed="rId4"/>
          <a:stretch>
            <a:fillRect/>
          </a:stretch>
        </p:blipFill>
        <p:spPr>
          <a:xfrm>
            <a:off x="871313" y="3375829"/>
            <a:ext cx="5993558" cy="2503976"/>
          </a:xfrm>
          <a:prstGeom prst="rect">
            <a:avLst/>
          </a:prstGeom>
        </p:spPr>
      </p:pic>
    </p:spTree>
    <p:extLst>
      <p:ext uri="{BB962C8B-B14F-4D97-AF65-F5344CB8AC3E}">
        <p14:creationId xmlns:p14="http://schemas.microsoft.com/office/powerpoint/2010/main" val="38050190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4D0CC0-F1D2-7C55-CB0F-5F30B8DEF90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BE4C9F-4A32-C9AE-521D-5C6D08CF6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07D97CB-9558-670E-1C69-B399FFCCB4EB}"/>
              </a:ext>
            </a:extLst>
          </p:cNvPr>
          <p:cNvSpPr>
            <a:spLocks noGrp="1"/>
          </p:cNvSpPr>
          <p:nvPr>
            <p:ph type="title"/>
          </p:nvPr>
        </p:nvSpPr>
        <p:spPr>
          <a:xfrm>
            <a:off x="640080" y="425300"/>
            <a:ext cx="7951027" cy="999463"/>
          </a:xfrm>
        </p:spPr>
        <p:txBody>
          <a:bodyPr>
            <a:normAutofit fontScale="90000"/>
          </a:bodyPr>
          <a:lstStyle/>
          <a:p>
            <a:r>
              <a:rPr lang="en-US" sz="3300" dirty="0"/>
              <a:t>Look Beyond the Numbers (cont’d)</a:t>
            </a:r>
            <a:br>
              <a:rPr lang="en-US" sz="3300" dirty="0"/>
            </a:br>
            <a:r>
              <a:rPr lang="en-US" sz="3300" dirty="0"/>
              <a:t>Example: Reverse Repos</a:t>
            </a:r>
            <a:br>
              <a:rPr lang="en-US" sz="3300" dirty="0"/>
            </a:br>
            <a:endParaRPr lang="en-US" sz="3300" dirty="0"/>
          </a:p>
        </p:txBody>
      </p:sp>
      <p:pic>
        <p:nvPicPr>
          <p:cNvPr id="4" name="Picture 3">
            <a:extLst>
              <a:ext uri="{FF2B5EF4-FFF2-40B4-BE49-F238E27FC236}">
                <a16:creationId xmlns:a16="http://schemas.microsoft.com/office/drawing/2014/main" id="{1D868B72-0D41-741D-A3E7-443F11703F7A}"/>
              </a:ext>
            </a:extLst>
          </p:cNvPr>
          <p:cNvPicPr>
            <a:picLocks noChangeAspect="1"/>
          </p:cNvPicPr>
          <p:nvPr/>
        </p:nvPicPr>
        <p:blipFill>
          <a:blip r:embed="rId3"/>
          <a:stretch>
            <a:fillRect/>
          </a:stretch>
        </p:blipFill>
        <p:spPr>
          <a:xfrm>
            <a:off x="376328" y="1776182"/>
            <a:ext cx="8384900" cy="2852510"/>
          </a:xfrm>
          <a:prstGeom prst="rect">
            <a:avLst/>
          </a:prstGeom>
        </p:spPr>
      </p:pic>
    </p:spTree>
    <p:extLst>
      <p:ext uri="{BB962C8B-B14F-4D97-AF65-F5344CB8AC3E}">
        <p14:creationId xmlns:p14="http://schemas.microsoft.com/office/powerpoint/2010/main" val="19596609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6C8A0A-00FC-BA23-678D-F8EE581EC9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E06A1A-C98E-0006-8B4F-0B5E27E47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E5ED400-A80D-793E-686B-C43EBD9E5E35}"/>
              </a:ext>
            </a:extLst>
          </p:cNvPr>
          <p:cNvSpPr>
            <a:spLocks noGrp="1"/>
          </p:cNvSpPr>
          <p:nvPr>
            <p:ph type="title"/>
          </p:nvPr>
        </p:nvSpPr>
        <p:spPr>
          <a:xfrm>
            <a:off x="640080" y="425300"/>
            <a:ext cx="7951027" cy="999463"/>
          </a:xfrm>
        </p:spPr>
        <p:txBody>
          <a:bodyPr>
            <a:normAutofit fontScale="90000"/>
          </a:bodyPr>
          <a:lstStyle/>
          <a:p>
            <a:r>
              <a:rPr lang="en-US" sz="3300" dirty="0"/>
              <a:t>Look Beyond the Numbers (cont’d)</a:t>
            </a:r>
            <a:br>
              <a:rPr lang="en-US" sz="3300" dirty="0"/>
            </a:br>
            <a:r>
              <a:rPr lang="en-US" sz="3300" dirty="0"/>
              <a:t>Example: Reverse Repos</a:t>
            </a:r>
            <a:br>
              <a:rPr lang="en-US" sz="3300" dirty="0"/>
            </a:br>
            <a:endParaRPr lang="en-US" sz="3300" dirty="0"/>
          </a:p>
        </p:txBody>
      </p:sp>
      <p:pic>
        <p:nvPicPr>
          <p:cNvPr id="5" name="Picture 4">
            <a:extLst>
              <a:ext uri="{FF2B5EF4-FFF2-40B4-BE49-F238E27FC236}">
                <a16:creationId xmlns:a16="http://schemas.microsoft.com/office/drawing/2014/main" id="{8D2F842F-DE70-8527-EC5A-41FABE8D8E5D}"/>
              </a:ext>
            </a:extLst>
          </p:cNvPr>
          <p:cNvPicPr>
            <a:picLocks noChangeAspect="1"/>
          </p:cNvPicPr>
          <p:nvPr/>
        </p:nvPicPr>
        <p:blipFill>
          <a:blip r:embed="rId3"/>
          <a:stretch>
            <a:fillRect/>
          </a:stretch>
        </p:blipFill>
        <p:spPr>
          <a:xfrm>
            <a:off x="604962" y="1532681"/>
            <a:ext cx="7707013" cy="3528417"/>
          </a:xfrm>
          <a:prstGeom prst="rect">
            <a:avLst/>
          </a:prstGeom>
        </p:spPr>
      </p:pic>
    </p:spTree>
    <p:extLst>
      <p:ext uri="{BB962C8B-B14F-4D97-AF65-F5344CB8AC3E}">
        <p14:creationId xmlns:p14="http://schemas.microsoft.com/office/powerpoint/2010/main" val="15555883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DFC7AE-79E8-C8EA-C06D-1503BDB0F9B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B550AE-C260-2B99-8968-4A8AA4F4F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760BF98-0B31-2006-6CA4-EE772E0762E1}"/>
              </a:ext>
            </a:extLst>
          </p:cNvPr>
          <p:cNvSpPr>
            <a:spLocks noGrp="1"/>
          </p:cNvSpPr>
          <p:nvPr>
            <p:ph type="title"/>
          </p:nvPr>
        </p:nvSpPr>
        <p:spPr>
          <a:xfrm>
            <a:off x="640080" y="425300"/>
            <a:ext cx="7951027" cy="999463"/>
          </a:xfrm>
        </p:spPr>
        <p:txBody>
          <a:bodyPr>
            <a:normAutofit fontScale="90000"/>
          </a:bodyPr>
          <a:lstStyle/>
          <a:p>
            <a:r>
              <a:rPr lang="en-US" sz="3300" dirty="0"/>
              <a:t>Look Beyond the Numbers (cont’d)</a:t>
            </a:r>
            <a:br>
              <a:rPr lang="en-US" sz="3300" dirty="0"/>
            </a:br>
            <a:r>
              <a:rPr lang="en-US" sz="3300" dirty="0"/>
              <a:t>Example: Reverse Repos</a:t>
            </a:r>
            <a:br>
              <a:rPr lang="en-US" sz="3300" dirty="0"/>
            </a:br>
            <a:endParaRPr lang="en-US" sz="3300" dirty="0"/>
          </a:p>
        </p:txBody>
      </p:sp>
      <p:pic>
        <p:nvPicPr>
          <p:cNvPr id="4" name="Picture 3">
            <a:extLst>
              <a:ext uri="{FF2B5EF4-FFF2-40B4-BE49-F238E27FC236}">
                <a16:creationId xmlns:a16="http://schemas.microsoft.com/office/drawing/2014/main" id="{F6386F16-BED5-0A73-16C3-9F28BD97041D}"/>
              </a:ext>
            </a:extLst>
          </p:cNvPr>
          <p:cNvPicPr>
            <a:picLocks noChangeAspect="1"/>
          </p:cNvPicPr>
          <p:nvPr/>
        </p:nvPicPr>
        <p:blipFill>
          <a:blip r:embed="rId3"/>
          <a:stretch>
            <a:fillRect/>
          </a:stretch>
        </p:blipFill>
        <p:spPr>
          <a:xfrm>
            <a:off x="439944" y="1451950"/>
            <a:ext cx="8454042" cy="3726106"/>
          </a:xfrm>
          <a:prstGeom prst="rect">
            <a:avLst/>
          </a:prstGeom>
        </p:spPr>
      </p:pic>
    </p:spTree>
    <p:extLst>
      <p:ext uri="{BB962C8B-B14F-4D97-AF65-F5344CB8AC3E}">
        <p14:creationId xmlns:p14="http://schemas.microsoft.com/office/powerpoint/2010/main" val="2075879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47DC39-D266-57F9-34CE-1F5FD911B24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B997F9-DCCD-803E-1706-1535DF083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A2FD4A8A-B208-C8D0-65E8-5AF384CAE83A}"/>
              </a:ext>
            </a:extLst>
          </p:cNvPr>
          <p:cNvSpPr>
            <a:spLocks noGrp="1"/>
          </p:cNvSpPr>
          <p:nvPr>
            <p:ph type="title"/>
          </p:nvPr>
        </p:nvSpPr>
        <p:spPr>
          <a:xfrm>
            <a:off x="640080" y="425300"/>
            <a:ext cx="7951027" cy="999463"/>
          </a:xfrm>
        </p:spPr>
        <p:txBody>
          <a:bodyPr>
            <a:normAutofit fontScale="90000"/>
          </a:bodyPr>
          <a:lstStyle/>
          <a:p>
            <a:r>
              <a:rPr lang="en-US" sz="3300" dirty="0"/>
              <a:t>Look Beyond the Numbers (cont’d)</a:t>
            </a:r>
            <a:br>
              <a:rPr lang="en-US" sz="3300" dirty="0"/>
            </a:br>
            <a:r>
              <a:rPr lang="en-US" sz="3300" dirty="0"/>
              <a:t>Example: Reverse Repos</a:t>
            </a:r>
            <a:br>
              <a:rPr lang="en-US" sz="3300" dirty="0"/>
            </a:br>
            <a:endParaRPr lang="en-US" sz="3300" dirty="0"/>
          </a:p>
        </p:txBody>
      </p:sp>
      <p:pic>
        <p:nvPicPr>
          <p:cNvPr id="4" name="Picture 3">
            <a:extLst>
              <a:ext uri="{FF2B5EF4-FFF2-40B4-BE49-F238E27FC236}">
                <a16:creationId xmlns:a16="http://schemas.microsoft.com/office/drawing/2014/main" id="{9FB52F3C-B67A-DAB8-810A-30982276E165}"/>
              </a:ext>
            </a:extLst>
          </p:cNvPr>
          <p:cNvPicPr>
            <a:picLocks noChangeAspect="1"/>
          </p:cNvPicPr>
          <p:nvPr/>
        </p:nvPicPr>
        <p:blipFill>
          <a:blip r:embed="rId3"/>
          <a:stretch>
            <a:fillRect/>
          </a:stretch>
        </p:blipFill>
        <p:spPr>
          <a:xfrm>
            <a:off x="727025" y="1444401"/>
            <a:ext cx="7396249" cy="4743748"/>
          </a:xfrm>
          <a:prstGeom prst="rect">
            <a:avLst/>
          </a:prstGeom>
        </p:spPr>
      </p:pic>
    </p:spTree>
    <p:extLst>
      <p:ext uri="{BB962C8B-B14F-4D97-AF65-F5344CB8AC3E}">
        <p14:creationId xmlns:p14="http://schemas.microsoft.com/office/powerpoint/2010/main" val="15097228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CFD971-FEE8-D113-D95F-25E653B195B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01F3F3-9AB5-3FE4-585A-A6F1C63A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1A038123-5172-8BD6-DF09-18C02344E33F}"/>
              </a:ext>
            </a:extLst>
          </p:cNvPr>
          <p:cNvSpPr>
            <a:spLocks noGrp="1"/>
          </p:cNvSpPr>
          <p:nvPr>
            <p:ph type="title"/>
          </p:nvPr>
        </p:nvSpPr>
        <p:spPr>
          <a:xfrm>
            <a:off x="640080" y="425300"/>
            <a:ext cx="9705399" cy="999463"/>
          </a:xfrm>
        </p:spPr>
        <p:txBody>
          <a:bodyPr>
            <a:normAutofit fontScale="90000"/>
          </a:bodyPr>
          <a:lstStyle/>
          <a:p>
            <a:r>
              <a:rPr lang="en-US" sz="3300" dirty="0"/>
              <a:t>Look Beyond the Numbers (cont’d)</a:t>
            </a:r>
            <a:br>
              <a:rPr lang="en-US" sz="3300" dirty="0"/>
            </a:br>
            <a:br>
              <a:rPr lang="en-US" sz="3300" dirty="0"/>
            </a:br>
            <a:r>
              <a:rPr lang="en-US" sz="3300" dirty="0"/>
              <a:t>Example: Submissions to the Jamaica Stock Exchange</a:t>
            </a:r>
            <a:br>
              <a:rPr lang="en-US" sz="3300" dirty="0"/>
            </a:br>
            <a:endParaRPr lang="en-US" sz="3300" dirty="0"/>
          </a:p>
        </p:txBody>
      </p:sp>
      <p:graphicFrame>
        <p:nvGraphicFramePr>
          <p:cNvPr id="4" name="Object 3">
            <a:extLst>
              <a:ext uri="{FF2B5EF4-FFF2-40B4-BE49-F238E27FC236}">
                <a16:creationId xmlns:a16="http://schemas.microsoft.com/office/drawing/2014/main" id="{C8337A8E-5FFD-004E-8D92-8248459CE72C}"/>
              </a:ext>
            </a:extLst>
          </p:cNvPr>
          <p:cNvGraphicFramePr>
            <a:graphicFrameLocks noChangeAspect="1"/>
          </p:cNvGraphicFramePr>
          <p:nvPr>
            <p:extLst>
              <p:ext uri="{D42A27DB-BD31-4B8C-83A1-F6EECF244321}">
                <p14:modId xmlns:p14="http://schemas.microsoft.com/office/powerpoint/2010/main" val="1551691370"/>
              </p:ext>
            </p:extLst>
          </p:nvPr>
        </p:nvGraphicFramePr>
        <p:xfrm>
          <a:off x="2403209" y="2741410"/>
          <a:ext cx="7411802" cy="1154183"/>
        </p:xfrm>
        <a:graphic>
          <a:graphicData uri="http://schemas.openxmlformats.org/presentationml/2006/ole">
            <mc:AlternateContent xmlns:mc="http://schemas.openxmlformats.org/markup-compatibility/2006">
              <mc:Choice xmlns:v="urn:schemas-microsoft-com:vml" Requires="v">
                <p:oleObj name="Packager Shell Object" showAsIcon="1" r:id="rId3" imgW="3384562" imgH="526962" progId="Package">
                  <p:embed/>
                </p:oleObj>
              </mc:Choice>
              <mc:Fallback>
                <p:oleObj name="Packager Shell Object" showAsIcon="1" r:id="rId3" imgW="3384562" imgH="526962" progId="Package">
                  <p:embed/>
                  <p:pic>
                    <p:nvPicPr>
                      <p:cNvPr id="0" name=""/>
                      <p:cNvPicPr/>
                      <p:nvPr/>
                    </p:nvPicPr>
                    <p:blipFill>
                      <a:blip r:embed="rId4"/>
                      <a:stretch>
                        <a:fillRect/>
                      </a:stretch>
                    </p:blipFill>
                    <p:spPr>
                      <a:xfrm>
                        <a:off x="2403209" y="2741410"/>
                        <a:ext cx="7411802" cy="1154183"/>
                      </a:xfrm>
                      <a:prstGeom prst="rect">
                        <a:avLst/>
                      </a:prstGeom>
                    </p:spPr>
                  </p:pic>
                </p:oleObj>
              </mc:Fallback>
            </mc:AlternateContent>
          </a:graphicData>
        </a:graphic>
      </p:graphicFrame>
    </p:spTree>
    <p:extLst>
      <p:ext uri="{BB962C8B-B14F-4D97-AF65-F5344CB8AC3E}">
        <p14:creationId xmlns:p14="http://schemas.microsoft.com/office/powerpoint/2010/main" val="38159658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D052A3-E63B-72DE-1E7B-F884155240F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5CE28C-5002-0373-484E-523F6FEF6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5CEF138-654A-3594-78E3-F2EEF8820C9A}"/>
              </a:ext>
            </a:extLst>
          </p:cNvPr>
          <p:cNvSpPr>
            <a:spLocks noGrp="1"/>
          </p:cNvSpPr>
          <p:nvPr>
            <p:ph type="title"/>
          </p:nvPr>
        </p:nvSpPr>
        <p:spPr>
          <a:xfrm>
            <a:off x="640080" y="914400"/>
            <a:ext cx="3836227" cy="2514600"/>
          </a:xfrm>
        </p:spPr>
        <p:txBody>
          <a:bodyPr>
            <a:normAutofit/>
          </a:bodyPr>
          <a:lstStyle/>
          <a:p>
            <a:r>
              <a:rPr lang="en-US" sz="3300" dirty="0"/>
              <a:t>The Right Mix of</a:t>
            </a:r>
            <a:br>
              <a:rPr lang="en-US" sz="3300" dirty="0"/>
            </a:br>
            <a:r>
              <a:rPr lang="en-US" sz="3300" dirty="0"/>
              <a:t>People and Resources </a:t>
            </a:r>
          </a:p>
        </p:txBody>
      </p:sp>
      <p:graphicFrame>
        <p:nvGraphicFramePr>
          <p:cNvPr id="4" name="Content Placeholder 4">
            <a:extLst>
              <a:ext uri="{FF2B5EF4-FFF2-40B4-BE49-F238E27FC236}">
                <a16:creationId xmlns:a16="http://schemas.microsoft.com/office/drawing/2014/main" id="{6B9E669B-5A5B-0B67-5F3C-EB5C8A3B48D2}"/>
              </a:ext>
            </a:extLst>
          </p:cNvPr>
          <p:cNvGraphicFramePr>
            <a:graphicFrameLocks noGrp="1"/>
          </p:cNvGraphicFramePr>
          <p:nvPr>
            <p:ph idx="1"/>
            <p:extLst>
              <p:ext uri="{D42A27DB-BD31-4B8C-83A1-F6EECF244321}">
                <p14:modId xmlns:p14="http://schemas.microsoft.com/office/powerpoint/2010/main" val="400796502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951189"/>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3954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A5A940-5751-828D-934A-883B2FC850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DE27F3-D81D-C48B-5825-4CAF71605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57BE167-97F2-6CEC-A12A-53DC86F444D1}"/>
              </a:ext>
            </a:extLst>
          </p:cNvPr>
          <p:cNvSpPr>
            <a:spLocks noGrp="1"/>
          </p:cNvSpPr>
          <p:nvPr>
            <p:ph type="title"/>
          </p:nvPr>
        </p:nvSpPr>
        <p:spPr>
          <a:xfrm>
            <a:off x="640080" y="914400"/>
            <a:ext cx="3836227" cy="2514600"/>
          </a:xfrm>
        </p:spPr>
        <p:txBody>
          <a:bodyPr>
            <a:normAutofit fontScale="90000"/>
          </a:bodyPr>
          <a:lstStyle/>
          <a:p>
            <a:r>
              <a:rPr lang="en-US" sz="3300" dirty="0"/>
              <a:t>The Right Mix of</a:t>
            </a:r>
            <a:br>
              <a:rPr lang="en-US" sz="3300" dirty="0"/>
            </a:br>
            <a:r>
              <a:rPr lang="en-US" sz="3300" dirty="0"/>
              <a:t>People and Resources</a:t>
            </a:r>
            <a:br>
              <a:rPr lang="en-US" sz="3300" dirty="0"/>
            </a:br>
            <a:br>
              <a:rPr lang="en-US" sz="3300" dirty="0"/>
            </a:br>
            <a:r>
              <a:rPr lang="en-US" sz="3300" dirty="0"/>
              <a:t>(cont’d) </a:t>
            </a:r>
          </a:p>
        </p:txBody>
      </p:sp>
      <p:graphicFrame>
        <p:nvGraphicFramePr>
          <p:cNvPr id="4" name="Content Placeholder 4">
            <a:extLst>
              <a:ext uri="{FF2B5EF4-FFF2-40B4-BE49-F238E27FC236}">
                <a16:creationId xmlns:a16="http://schemas.microsoft.com/office/drawing/2014/main" id="{381CFE9F-CB5F-E036-77DC-3B47317D42CD}"/>
              </a:ext>
            </a:extLst>
          </p:cNvPr>
          <p:cNvGraphicFramePr>
            <a:graphicFrameLocks noGrp="1"/>
          </p:cNvGraphicFramePr>
          <p:nvPr>
            <p:ph idx="1"/>
            <p:extLst>
              <p:ext uri="{D42A27DB-BD31-4B8C-83A1-F6EECF244321}">
                <p14:modId xmlns:p14="http://schemas.microsoft.com/office/powerpoint/2010/main" val="239284602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8708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38B560-F1F9-C264-6A2C-BD5C2B8EFA2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71D173-6E29-C5A3-D424-E607CBC37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FA87082-284E-EAEC-FFFC-8E8C65CB138A}"/>
              </a:ext>
            </a:extLst>
          </p:cNvPr>
          <p:cNvSpPr>
            <a:spLocks noGrp="1"/>
          </p:cNvSpPr>
          <p:nvPr>
            <p:ph type="title"/>
          </p:nvPr>
        </p:nvSpPr>
        <p:spPr>
          <a:xfrm>
            <a:off x="640080" y="914400"/>
            <a:ext cx="3836227" cy="2514600"/>
          </a:xfrm>
        </p:spPr>
        <p:txBody>
          <a:bodyPr>
            <a:normAutofit/>
          </a:bodyPr>
          <a:lstStyle/>
          <a:p>
            <a:r>
              <a:rPr lang="en-US" sz="3600" dirty="0"/>
              <a:t>Be Skeptical</a:t>
            </a:r>
            <a:br>
              <a:rPr lang="en-US" sz="3600" dirty="0"/>
            </a:br>
            <a:r>
              <a:rPr lang="en-US" sz="3600" dirty="0"/>
              <a:t>and thorough</a:t>
            </a:r>
            <a:endParaRPr lang="en-US" sz="3300" dirty="0"/>
          </a:p>
        </p:txBody>
      </p:sp>
      <p:sp>
        <p:nvSpPr>
          <p:cNvPr id="5" name="Content Placeholder 4">
            <a:extLst>
              <a:ext uri="{FF2B5EF4-FFF2-40B4-BE49-F238E27FC236}">
                <a16:creationId xmlns:a16="http://schemas.microsoft.com/office/drawing/2014/main" id="{1F46EC75-6966-40C9-5CE0-AEF4D7EC2EFE}"/>
              </a:ext>
            </a:extLst>
          </p:cNvPr>
          <p:cNvSpPr>
            <a:spLocks noGrp="1"/>
          </p:cNvSpPr>
          <p:nvPr>
            <p:ph idx="1"/>
          </p:nvPr>
        </p:nvSpPr>
        <p:spPr/>
        <p:txBody>
          <a:bodyPr/>
          <a:lstStyle/>
          <a:p>
            <a:r>
              <a:rPr lang="en-US" dirty="0"/>
              <a:t>Securities firms by nature operate on a risk-versus-reward ethos.</a:t>
            </a:r>
          </a:p>
          <a:p>
            <a:r>
              <a:rPr lang="en-US" dirty="0"/>
              <a:t>This can include regulatory risk, where they view potential penalties for non-compliance as a cost of doing business</a:t>
            </a:r>
          </a:p>
          <a:p>
            <a:r>
              <a:rPr lang="en-US" dirty="0"/>
              <a:t>In times of crisis – for example, a market correction or liquidity crunch – cracks appear and firms might be tempted to take shortcuts … hence the need for strong risk management programs with strong oversight</a:t>
            </a:r>
          </a:p>
        </p:txBody>
      </p:sp>
    </p:spTree>
    <p:extLst>
      <p:ext uri="{BB962C8B-B14F-4D97-AF65-F5344CB8AC3E}">
        <p14:creationId xmlns:p14="http://schemas.microsoft.com/office/powerpoint/2010/main" val="29251755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3499E0-419C-78C2-4598-6EF72A96CF2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D57143-CD53-DCFD-B389-CD542A2E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A639A837-3B77-FE8D-9115-7BA67E63E866}"/>
              </a:ext>
            </a:extLst>
          </p:cNvPr>
          <p:cNvSpPr>
            <a:spLocks noGrp="1"/>
          </p:cNvSpPr>
          <p:nvPr>
            <p:ph type="title"/>
          </p:nvPr>
        </p:nvSpPr>
        <p:spPr>
          <a:xfrm>
            <a:off x="640080" y="914399"/>
            <a:ext cx="3836227" cy="3530009"/>
          </a:xfrm>
        </p:spPr>
        <p:txBody>
          <a:bodyPr>
            <a:normAutofit/>
          </a:bodyPr>
          <a:lstStyle/>
          <a:p>
            <a:r>
              <a:rPr lang="en-US" sz="3600" dirty="0"/>
              <a:t>Be Skeptical</a:t>
            </a:r>
            <a:br>
              <a:rPr lang="en-US" sz="3600" dirty="0"/>
            </a:br>
            <a:r>
              <a:rPr lang="en-US" sz="3600" dirty="0"/>
              <a:t>and thorough</a:t>
            </a:r>
            <a:br>
              <a:rPr lang="en-US" sz="3600" dirty="0"/>
            </a:br>
            <a:br>
              <a:rPr lang="en-US" sz="3600" dirty="0"/>
            </a:br>
            <a:r>
              <a:rPr lang="en-US" sz="3600" dirty="0"/>
              <a:t>(</a:t>
            </a:r>
            <a:r>
              <a:rPr lang="en-US" sz="3600" dirty="0" err="1"/>
              <a:t>con’t</a:t>
            </a:r>
            <a:r>
              <a:rPr lang="en-US" sz="3600" dirty="0"/>
              <a:t>)</a:t>
            </a:r>
            <a:br>
              <a:rPr lang="en-US" sz="3600" dirty="0"/>
            </a:br>
            <a:br>
              <a:rPr lang="en-US" sz="3600" dirty="0"/>
            </a:br>
            <a:r>
              <a:rPr lang="en-US" sz="2000" i="1" dirty="0"/>
              <a:t>“If your not taking some flak, you’re not flying over the target!”</a:t>
            </a:r>
            <a:endParaRPr lang="en-US" sz="3300" i="1" dirty="0"/>
          </a:p>
        </p:txBody>
      </p:sp>
      <p:graphicFrame>
        <p:nvGraphicFramePr>
          <p:cNvPr id="4" name="Content Placeholder 4">
            <a:extLst>
              <a:ext uri="{FF2B5EF4-FFF2-40B4-BE49-F238E27FC236}">
                <a16:creationId xmlns:a16="http://schemas.microsoft.com/office/drawing/2014/main" id="{059D1A3F-CF96-DF71-E26B-3CDA002B35EB}"/>
              </a:ext>
            </a:extLst>
          </p:cNvPr>
          <p:cNvGraphicFramePr>
            <a:graphicFrameLocks noGrp="1"/>
          </p:cNvGraphicFramePr>
          <p:nvPr>
            <p:ph idx="1"/>
            <p:extLst>
              <p:ext uri="{D42A27DB-BD31-4B8C-83A1-F6EECF244321}">
                <p14:modId xmlns:p14="http://schemas.microsoft.com/office/powerpoint/2010/main" val="29737745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4441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CB9049-CC90-AC21-BA50-DB0B243D891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E6FF1E-B2BC-118D-E410-0D32E3D34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6FB2420-092F-B282-F8F0-E39D85A0F39C}"/>
              </a:ext>
            </a:extLst>
          </p:cNvPr>
          <p:cNvSpPr>
            <a:spLocks noGrp="1"/>
          </p:cNvSpPr>
          <p:nvPr>
            <p:ph type="ctrTitle"/>
          </p:nvPr>
        </p:nvSpPr>
        <p:spPr>
          <a:xfrm>
            <a:off x="574400" y="997527"/>
            <a:ext cx="4053018" cy="3505057"/>
          </a:xfrm>
        </p:spPr>
        <p:txBody>
          <a:bodyPr anchor="t">
            <a:normAutofit/>
          </a:bodyPr>
          <a:lstStyle/>
          <a:p>
            <a:pPr>
              <a:lnSpc>
                <a:spcPct val="90000"/>
              </a:lnSpc>
            </a:pPr>
            <a:r>
              <a:rPr lang="en-US" sz="3600" dirty="0"/>
              <a:t>Practical Guidance for Conducting Prudential Reviews  of JSE</a:t>
            </a:r>
            <a:br>
              <a:rPr lang="en-US" sz="3600" dirty="0"/>
            </a:br>
            <a:r>
              <a:rPr lang="en-US" sz="3600" dirty="0"/>
              <a:t>Member Dealers</a:t>
            </a:r>
          </a:p>
        </p:txBody>
      </p:sp>
      <p:sp>
        <p:nvSpPr>
          <p:cNvPr id="3" name="Subtitle 2">
            <a:extLst>
              <a:ext uri="{FF2B5EF4-FFF2-40B4-BE49-F238E27FC236}">
                <a16:creationId xmlns:a16="http://schemas.microsoft.com/office/drawing/2014/main" id="{B16AE265-8C80-8B5E-18AE-A908360DD102}"/>
              </a:ext>
            </a:extLst>
          </p:cNvPr>
          <p:cNvSpPr>
            <a:spLocks noGrp="1"/>
          </p:cNvSpPr>
          <p:nvPr>
            <p:ph type="subTitle" idx="1"/>
          </p:nvPr>
        </p:nvSpPr>
        <p:spPr>
          <a:xfrm>
            <a:off x="574399" y="4571367"/>
            <a:ext cx="3919961" cy="1334655"/>
          </a:xfrm>
        </p:spPr>
        <p:txBody>
          <a:bodyPr anchor="b">
            <a:normAutofit lnSpcReduction="10000"/>
          </a:bodyPr>
          <a:lstStyle/>
          <a:p>
            <a:r>
              <a:rPr lang="en-US" sz="1700" dirty="0"/>
              <a:t>Presented to:</a:t>
            </a:r>
          </a:p>
          <a:p>
            <a:r>
              <a:rPr lang="en-US" sz="1700" dirty="0"/>
              <a:t>Bank of Jamaica</a:t>
            </a:r>
          </a:p>
          <a:p>
            <a:r>
              <a:rPr lang="en-US" sz="1700" dirty="0"/>
              <a:t>2 October 2025</a:t>
            </a:r>
          </a:p>
          <a:p>
            <a:endParaRPr lang="en-US" sz="1700" dirty="0"/>
          </a:p>
        </p:txBody>
      </p:sp>
      <p:cxnSp>
        <p:nvCxnSpPr>
          <p:cNvPr id="11" name="Straight Connector 10">
            <a:extLst>
              <a:ext uri="{FF2B5EF4-FFF2-40B4-BE49-F238E27FC236}">
                <a16:creationId xmlns:a16="http://schemas.microsoft.com/office/drawing/2014/main" id="{0785BCEE-72EF-0077-B231-BF0BD1D060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Content Placeholder 3">
            <a:extLst>
              <a:ext uri="{FF2B5EF4-FFF2-40B4-BE49-F238E27FC236}">
                <a16:creationId xmlns:a16="http://schemas.microsoft.com/office/drawing/2014/main" id="{7971DA31-49B9-15F4-CAC7-212138191EA1}"/>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a:prstGeom prst="rect">
            <a:avLst/>
          </a:prstGeom>
        </p:spPr>
        <p:txBody>
          <a:bodyPr>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b="1"/>
            </a:pPr>
            <a:r>
              <a:rPr lang="en-US" sz="2400" b="1" dirty="0"/>
              <a:t>Disclaimers:</a:t>
            </a:r>
          </a:p>
          <a:p>
            <a:pPr>
              <a:lnSpc>
                <a:spcPct val="100000"/>
              </a:lnSpc>
              <a:defRPr b="1"/>
            </a:pPr>
            <a:endParaRPr lang="en-US" sz="1800" b="1" dirty="0"/>
          </a:p>
          <a:p>
            <a:pPr>
              <a:lnSpc>
                <a:spcPct val="100000"/>
              </a:lnSpc>
              <a:defRPr b="1"/>
            </a:pPr>
            <a:r>
              <a:rPr lang="en-US" sz="1800" b="1" dirty="0"/>
              <a:t>This presentation is intended to highlight key general principles and concepts, which derive primarily from my experience as Senior Counsel with the US SEC’s national compliance examination program.</a:t>
            </a:r>
          </a:p>
          <a:p>
            <a:pPr>
              <a:lnSpc>
                <a:spcPct val="100000"/>
              </a:lnSpc>
              <a:defRPr b="1"/>
            </a:pPr>
            <a:r>
              <a:rPr lang="en-US" sz="1800" b="1" dirty="0"/>
              <a:t>The purpose is not to instruct you as to the particulars of the Jamaican regulations and rules, or even the BOJ’s practices.</a:t>
            </a:r>
          </a:p>
          <a:p>
            <a:pPr>
              <a:lnSpc>
                <a:spcPct val="100000"/>
              </a:lnSpc>
              <a:defRPr b="1"/>
            </a:pPr>
            <a:r>
              <a:rPr lang="en-US" sz="1800" b="1" dirty="0"/>
              <a:t>I have incorporated references to Jamaican regulations and rules and market institutions for illustrative purposes; however, I am not an expert in those particulars and so any such references may not be 100% accurate.</a:t>
            </a:r>
          </a:p>
          <a:p>
            <a:pPr>
              <a:lnSpc>
                <a:spcPct val="100000"/>
              </a:lnSpc>
              <a:defRPr b="1"/>
            </a:pPr>
            <a:r>
              <a:rPr lang="en-US" sz="1800" b="1" dirty="0"/>
              <a:t>Finaly, I am a lawyer, not an accountant, and so we will not be doing any math today!</a:t>
            </a:r>
          </a:p>
        </p:txBody>
      </p:sp>
    </p:spTree>
    <p:extLst>
      <p:ext uri="{BB962C8B-B14F-4D97-AF65-F5344CB8AC3E}">
        <p14:creationId xmlns:p14="http://schemas.microsoft.com/office/powerpoint/2010/main" val="408937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par>
                                <p:cTn id="21" presetID="10" presetClass="entr" presetSubtype="0" fill="hold" grpId="1" nodeType="withEffect">
                                  <p:stCondLst>
                                    <p:cond delay="25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250"/>
                                  </p:stCondLst>
                                  <p:iterate>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57A8B0-2FDA-81C7-92C5-8B42DC42A81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1B959-60AE-9B45-3D30-6AC1D2F0A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99CA288-5AAF-53D7-B1F7-57CD0DEC8706}"/>
              </a:ext>
            </a:extLst>
          </p:cNvPr>
          <p:cNvSpPr>
            <a:spLocks noGrp="1"/>
          </p:cNvSpPr>
          <p:nvPr>
            <p:ph type="title"/>
          </p:nvPr>
        </p:nvSpPr>
        <p:spPr>
          <a:xfrm>
            <a:off x="640080" y="914400"/>
            <a:ext cx="3836227" cy="2514600"/>
          </a:xfrm>
        </p:spPr>
        <p:txBody>
          <a:bodyPr>
            <a:normAutofit/>
          </a:bodyPr>
          <a:lstStyle/>
          <a:p>
            <a:r>
              <a:rPr lang="en-US" sz="3600" dirty="0"/>
              <a:t>Be Skeptical</a:t>
            </a:r>
            <a:br>
              <a:rPr lang="en-US" sz="3600" dirty="0"/>
            </a:br>
            <a:r>
              <a:rPr lang="en-US" sz="3600" dirty="0"/>
              <a:t>and thorough</a:t>
            </a:r>
            <a:br>
              <a:rPr lang="en-US" sz="3600" dirty="0"/>
            </a:br>
            <a:br>
              <a:rPr lang="en-US" sz="3600" dirty="0"/>
            </a:br>
            <a:r>
              <a:rPr lang="en-US" sz="3600" dirty="0"/>
              <a:t>(</a:t>
            </a:r>
            <a:r>
              <a:rPr lang="en-US" sz="3600" dirty="0" err="1"/>
              <a:t>con’t</a:t>
            </a:r>
            <a:r>
              <a:rPr lang="en-US" sz="3600" dirty="0"/>
              <a:t>)</a:t>
            </a:r>
            <a:endParaRPr lang="en-US" sz="3300" dirty="0"/>
          </a:p>
        </p:txBody>
      </p:sp>
      <p:graphicFrame>
        <p:nvGraphicFramePr>
          <p:cNvPr id="4" name="Content Placeholder 4">
            <a:extLst>
              <a:ext uri="{FF2B5EF4-FFF2-40B4-BE49-F238E27FC236}">
                <a16:creationId xmlns:a16="http://schemas.microsoft.com/office/drawing/2014/main" id="{721DBCF4-C98A-DCD7-A935-AB8A3ACC3F79}"/>
              </a:ext>
            </a:extLst>
          </p:cNvPr>
          <p:cNvGraphicFramePr>
            <a:graphicFrameLocks noGrp="1"/>
          </p:cNvGraphicFramePr>
          <p:nvPr>
            <p:ph idx="1"/>
            <p:extLst>
              <p:ext uri="{D42A27DB-BD31-4B8C-83A1-F6EECF244321}">
                <p14:modId xmlns:p14="http://schemas.microsoft.com/office/powerpoint/2010/main" val="141872493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01653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CEF28-EB96-8FF5-C855-9A334A75FF3E}"/>
              </a:ext>
            </a:extLst>
          </p:cNvPr>
          <p:cNvSpPr>
            <a:spLocks noGrp="1"/>
          </p:cNvSpPr>
          <p:nvPr>
            <p:ph type="title"/>
          </p:nvPr>
        </p:nvSpPr>
        <p:spPr>
          <a:xfrm>
            <a:off x="640080" y="2806993"/>
            <a:ext cx="6291472" cy="1097280"/>
          </a:xfrm>
        </p:spPr>
        <p:txBody>
          <a:bodyPr vert="horz" lIns="91440" tIns="45720" rIns="91440" bIns="45720" rtlCol="0" anchor="t">
            <a:normAutofit/>
          </a:bodyPr>
          <a:lstStyle/>
          <a:p>
            <a:pPr algn="ctr">
              <a:lnSpc>
                <a:spcPct val="90000"/>
              </a:lnSpc>
            </a:pPr>
            <a:r>
              <a:rPr lang="en-US" sz="3400" dirty="0"/>
              <a:t>Questions???</a:t>
            </a:r>
          </a:p>
        </p:txBody>
      </p:sp>
      <p:pic>
        <p:nvPicPr>
          <p:cNvPr id="5" name="Content Placeholder 4" descr="Large three ring binders on office desk.">
            <a:extLst>
              <a:ext uri="{FF2B5EF4-FFF2-40B4-BE49-F238E27FC236}">
                <a16:creationId xmlns:a16="http://schemas.microsoft.com/office/drawing/2014/main" id="{464DEBC5-BD91-4FBD-A4D5-79BCB74C691A}"/>
              </a:ext>
            </a:extLst>
          </p:cNvPr>
          <p:cNvPicPr>
            <a:picLocks noGrp="1" noChangeAspect="1"/>
          </p:cNvPicPr>
          <p:nvPr>
            <p:ph sz="half" idx="1"/>
          </p:nvPr>
        </p:nvPicPr>
        <p:blipFill>
          <a:blip r:embed="rId3"/>
          <a:srcRect l="30930" r="14064"/>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098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340D9D-6FEC-EEE9-C98C-B63FF36B9CB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B16F6-65AD-A4D8-FE47-BF51D5583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68EF81C0-2139-DB21-C4C1-D6ECF8F5C420}"/>
              </a:ext>
            </a:extLst>
          </p:cNvPr>
          <p:cNvSpPr>
            <a:spLocks noGrp="1"/>
          </p:cNvSpPr>
          <p:nvPr>
            <p:ph type="ctrTitle"/>
          </p:nvPr>
        </p:nvSpPr>
        <p:spPr>
          <a:xfrm>
            <a:off x="574400" y="2709371"/>
            <a:ext cx="4053018" cy="3505057"/>
          </a:xfrm>
        </p:spPr>
        <p:txBody>
          <a:bodyPr anchor="t">
            <a:normAutofit/>
          </a:bodyPr>
          <a:lstStyle/>
          <a:p>
            <a:pPr algn="ctr">
              <a:lnSpc>
                <a:spcPct val="90000"/>
              </a:lnSpc>
            </a:pPr>
            <a:r>
              <a:rPr lang="en-US" sz="3600" dirty="0"/>
              <a:t>Thank You!</a:t>
            </a:r>
          </a:p>
        </p:txBody>
      </p:sp>
      <p:cxnSp>
        <p:nvCxnSpPr>
          <p:cNvPr id="11" name="Straight Connector 10">
            <a:extLst>
              <a:ext uri="{FF2B5EF4-FFF2-40B4-BE49-F238E27FC236}">
                <a16:creationId xmlns:a16="http://schemas.microsoft.com/office/drawing/2014/main" id="{FC90E3F1-B3FE-D733-C130-809D2D2C1D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A12C83E-EEC7-68D8-6E55-4A232A322ED4}"/>
              </a:ext>
            </a:extLst>
          </p:cNvPr>
          <p:cNvPicPr>
            <a:picLocks noChangeAspect="1"/>
          </p:cNvPicPr>
          <p:nvPr/>
        </p:nvPicPr>
        <p:blipFill>
          <a:blip r:embed="rId3"/>
          <a:stretch>
            <a:fillRect/>
          </a:stretch>
        </p:blipFill>
        <p:spPr>
          <a:xfrm>
            <a:off x="4759603" y="622699"/>
            <a:ext cx="6889945" cy="3986879"/>
          </a:xfrm>
          <a:prstGeom prst="rect">
            <a:avLst/>
          </a:prstGeom>
        </p:spPr>
      </p:pic>
      <p:pic>
        <p:nvPicPr>
          <p:cNvPr id="27" name="Picture 26">
            <a:extLst>
              <a:ext uri="{FF2B5EF4-FFF2-40B4-BE49-F238E27FC236}">
                <a16:creationId xmlns:a16="http://schemas.microsoft.com/office/drawing/2014/main" id="{413DCB70-2260-8EB0-AF6B-D6B76EE2CA04}"/>
              </a:ext>
            </a:extLst>
          </p:cNvPr>
          <p:cNvPicPr>
            <a:picLocks noChangeAspect="1"/>
          </p:cNvPicPr>
          <p:nvPr/>
        </p:nvPicPr>
        <p:blipFill>
          <a:blip r:embed="rId4"/>
          <a:stretch>
            <a:fillRect/>
          </a:stretch>
        </p:blipFill>
        <p:spPr>
          <a:xfrm>
            <a:off x="4496864" y="4884143"/>
            <a:ext cx="7441351" cy="367358"/>
          </a:xfrm>
          <a:prstGeom prst="rect">
            <a:avLst/>
          </a:prstGeom>
        </p:spPr>
      </p:pic>
    </p:spTree>
    <p:extLst>
      <p:ext uri="{BB962C8B-B14F-4D97-AF65-F5344CB8AC3E}">
        <p14:creationId xmlns:p14="http://schemas.microsoft.com/office/powerpoint/2010/main" val="213778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9D46C977-20E1-27E4-1E30-32561F543422}"/>
              </a:ext>
            </a:extLst>
          </p:cNvPr>
          <p:cNvSpPr>
            <a:spLocks noGrp="1"/>
          </p:cNvSpPr>
          <p:nvPr>
            <p:ph type="title"/>
          </p:nvPr>
        </p:nvSpPr>
        <p:spPr>
          <a:xfrm>
            <a:off x="640079" y="914401"/>
            <a:ext cx="5001767" cy="1477817"/>
          </a:xfrm>
        </p:spPr>
        <p:txBody>
          <a:bodyPr vert="horz" lIns="91440" tIns="45720" rIns="91440" bIns="45720" rtlCol="0" anchor="t">
            <a:normAutofit/>
          </a:bodyPr>
          <a:lstStyle/>
          <a:p>
            <a:pPr>
              <a:lnSpc>
                <a:spcPct val="90000"/>
              </a:lnSpc>
            </a:pPr>
            <a:r>
              <a:rPr lang="en-US" sz="3100" dirty="0"/>
              <a:t>Key Themes and Concepts</a:t>
            </a:r>
            <a:br>
              <a:rPr lang="en-US" sz="3100" dirty="0"/>
            </a:br>
            <a:r>
              <a:rPr lang="en-US" sz="3100" dirty="0"/>
              <a:t>for Today</a:t>
            </a:r>
          </a:p>
        </p:txBody>
      </p:sp>
      <p:pic>
        <p:nvPicPr>
          <p:cNvPr id="5" name="Content Placeholder 4" descr="Rules for compliance with policies business">
            <a:extLst>
              <a:ext uri="{FF2B5EF4-FFF2-40B4-BE49-F238E27FC236}">
                <a16:creationId xmlns:a16="http://schemas.microsoft.com/office/drawing/2014/main" id="{B96E8EB8-5C5E-4C85-80B1-28764EDBD0BD}"/>
              </a:ext>
            </a:extLst>
          </p:cNvPr>
          <p:cNvPicPr>
            <a:picLocks noGrp="1" noChangeAspect="1"/>
          </p:cNvPicPr>
          <p:nvPr>
            <p:ph sz="half" idx="1"/>
          </p:nvPr>
        </p:nvPicPr>
        <p:blipFill>
          <a:blip r:embed="rId3"/>
          <a:srcRect r="10499"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3AAAF62-4409-C721-94AD-435EA21C27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lvl="0">
              <a:lnSpc>
                <a:spcPct val="100000"/>
              </a:lnSpc>
              <a:defRPr b="1"/>
            </a:pPr>
            <a:r>
              <a:rPr lang="en-US" sz="2400" b="1" dirty="0"/>
              <a:t>Tailor each review to the particulars of the firm</a:t>
            </a:r>
          </a:p>
          <a:p>
            <a:pPr>
              <a:lnSpc>
                <a:spcPct val="100000"/>
              </a:lnSpc>
              <a:defRPr b="1"/>
            </a:pPr>
            <a:r>
              <a:rPr lang="en-US" sz="2400" b="1" dirty="0"/>
              <a:t>Look beyond the numbers</a:t>
            </a:r>
          </a:p>
          <a:p>
            <a:pPr lvl="0">
              <a:lnSpc>
                <a:spcPct val="100000"/>
              </a:lnSpc>
              <a:defRPr b="1"/>
            </a:pPr>
            <a:r>
              <a:rPr lang="en-US" sz="2400" b="1" dirty="0"/>
              <a:t>Employ the right mix of people and resources</a:t>
            </a:r>
          </a:p>
          <a:p>
            <a:pPr lvl="0">
              <a:lnSpc>
                <a:spcPct val="100000"/>
              </a:lnSpc>
              <a:defRPr b="1"/>
            </a:pPr>
            <a:r>
              <a:rPr lang="en-US" sz="2400" b="1" dirty="0"/>
              <a:t>Approach engagements with a </a:t>
            </a:r>
            <a:r>
              <a:rPr lang="en-US" sz="2400" b="1"/>
              <a:t>healthy dose </a:t>
            </a:r>
            <a:r>
              <a:rPr lang="en-US" sz="2400" b="1" dirty="0"/>
              <a:t>of skepticism</a:t>
            </a:r>
          </a:p>
        </p:txBody>
      </p:sp>
    </p:spTree>
    <p:extLst>
      <p:ext uri="{BB962C8B-B14F-4D97-AF65-F5344CB8AC3E}">
        <p14:creationId xmlns:p14="http://schemas.microsoft.com/office/powerpoint/2010/main" val="121249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892F305-1630-4934-D9A7-4AC3F776EE55}"/>
              </a:ext>
            </a:extLst>
          </p:cNvPr>
          <p:cNvSpPr>
            <a:spLocks noGrp="1"/>
          </p:cNvSpPr>
          <p:nvPr>
            <p:ph type="title"/>
          </p:nvPr>
        </p:nvSpPr>
        <p:spPr>
          <a:xfrm>
            <a:off x="640080" y="914400"/>
            <a:ext cx="3836227" cy="2514600"/>
          </a:xfrm>
        </p:spPr>
        <p:txBody>
          <a:bodyPr>
            <a:normAutofit fontScale="90000"/>
          </a:bodyPr>
          <a:lstStyle/>
          <a:p>
            <a:r>
              <a:rPr lang="en-US" sz="3300" dirty="0"/>
              <a:t>The Three Pillars</a:t>
            </a:r>
            <a:br>
              <a:rPr lang="en-US" sz="3300" dirty="0"/>
            </a:br>
            <a:r>
              <a:rPr lang="en-US" sz="3300" dirty="0"/>
              <a:t>of</a:t>
            </a:r>
            <a:br>
              <a:rPr lang="en-US" sz="3300" dirty="0"/>
            </a:br>
            <a:r>
              <a:rPr lang="en-US" sz="3300" dirty="0"/>
              <a:t>Prudential Regulation</a:t>
            </a:r>
            <a:br>
              <a:rPr lang="en-US" sz="3300" dirty="0"/>
            </a:br>
            <a:r>
              <a:rPr lang="en-US" sz="3300" dirty="0"/>
              <a:t>of</a:t>
            </a:r>
            <a:br>
              <a:rPr lang="en-US" sz="3300" dirty="0"/>
            </a:br>
            <a:r>
              <a:rPr lang="en-US" sz="3300" dirty="0"/>
              <a:t>Securities firms</a:t>
            </a:r>
          </a:p>
        </p:txBody>
      </p:sp>
      <p:graphicFrame>
        <p:nvGraphicFramePr>
          <p:cNvPr id="4" name="Content Placeholder 4">
            <a:extLst>
              <a:ext uri="{FF2B5EF4-FFF2-40B4-BE49-F238E27FC236}">
                <a16:creationId xmlns:a16="http://schemas.microsoft.com/office/drawing/2014/main" id="{D8B9A348-F81B-4C0F-B020-0917A89FDED9}"/>
              </a:ext>
            </a:extLst>
          </p:cNvPr>
          <p:cNvGraphicFramePr>
            <a:graphicFrameLocks noGrp="1"/>
          </p:cNvGraphicFramePr>
          <p:nvPr>
            <p:ph idx="1"/>
            <p:extLst>
              <p:ext uri="{D42A27DB-BD31-4B8C-83A1-F6EECF244321}">
                <p14:modId xmlns:p14="http://schemas.microsoft.com/office/powerpoint/2010/main" val="401094991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20860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507248-7B45-C368-48D9-515CDA714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6B6AF5-1E34-3598-CED7-0538165D1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1DAFBA4-CB85-5B9A-532A-BA0F28D74EB0}"/>
              </a:ext>
            </a:extLst>
          </p:cNvPr>
          <p:cNvSpPr>
            <a:spLocks noGrp="1"/>
          </p:cNvSpPr>
          <p:nvPr>
            <p:ph type="title"/>
          </p:nvPr>
        </p:nvSpPr>
        <p:spPr>
          <a:xfrm>
            <a:off x="640079" y="914400"/>
            <a:ext cx="11236488" cy="584791"/>
          </a:xfrm>
        </p:spPr>
        <p:txBody>
          <a:bodyPr>
            <a:normAutofit fontScale="90000"/>
          </a:bodyPr>
          <a:lstStyle/>
          <a:p>
            <a:pPr>
              <a:lnSpc>
                <a:spcPct val="90000"/>
              </a:lnSpc>
            </a:pPr>
            <a:r>
              <a:rPr lang="en-US" sz="3100" dirty="0"/>
              <a:t>Financial Market Infrastructure (FMI) Entities and Account Structures</a:t>
            </a:r>
          </a:p>
        </p:txBody>
      </p:sp>
      <p:sp>
        <p:nvSpPr>
          <p:cNvPr id="5" name="Content Placeholder 4">
            <a:extLst>
              <a:ext uri="{FF2B5EF4-FFF2-40B4-BE49-F238E27FC236}">
                <a16:creationId xmlns:a16="http://schemas.microsoft.com/office/drawing/2014/main" id="{AC25AA16-975A-D7D2-9C47-058617E4510B}"/>
              </a:ext>
            </a:extLst>
          </p:cNvPr>
          <p:cNvSpPr>
            <a:spLocks noGrp="1"/>
          </p:cNvSpPr>
          <p:nvPr>
            <p:ph idx="1"/>
          </p:nvPr>
        </p:nvSpPr>
        <p:spPr>
          <a:xfrm>
            <a:off x="459321" y="2633472"/>
            <a:ext cx="1932999" cy="2463072"/>
          </a:xfrm>
          <a:ln>
            <a:solidFill>
              <a:schemeClr val="accent1"/>
            </a:solidFill>
          </a:ln>
        </p:spPr>
        <p:txBody>
          <a:bodyPr>
            <a:normAutofit fontScale="92500" lnSpcReduction="10000"/>
          </a:bodyPr>
          <a:lstStyle/>
          <a:p>
            <a:pPr marL="0" indent="0">
              <a:buNone/>
            </a:pPr>
            <a:r>
              <a:rPr lang="en-US" dirty="0"/>
              <a:t>Member Firm 1</a:t>
            </a:r>
          </a:p>
          <a:p>
            <a:r>
              <a:rPr lang="en-US" sz="1400" dirty="0"/>
              <a:t>Customer A</a:t>
            </a:r>
          </a:p>
          <a:p>
            <a:pPr lvl="1"/>
            <a:r>
              <a:rPr lang="en-US" sz="1200" dirty="0"/>
              <a:t>Cash trading</a:t>
            </a:r>
          </a:p>
          <a:p>
            <a:pPr lvl="1"/>
            <a:r>
              <a:rPr lang="en-US" sz="1400" dirty="0"/>
              <a:t>Margin</a:t>
            </a:r>
          </a:p>
          <a:p>
            <a:pPr lvl="1"/>
            <a:r>
              <a:rPr lang="en-US" sz="1400" dirty="0"/>
              <a:t>Stock Lending</a:t>
            </a:r>
          </a:p>
          <a:p>
            <a:pPr lvl="1"/>
            <a:r>
              <a:rPr lang="en-US" sz="1400" dirty="0"/>
              <a:t>Retail Repo</a:t>
            </a:r>
          </a:p>
          <a:p>
            <a:r>
              <a:rPr lang="en-US" sz="1400" dirty="0"/>
              <a:t>Customer B</a:t>
            </a:r>
          </a:p>
          <a:p>
            <a:pPr lvl="1"/>
            <a:r>
              <a:rPr lang="en-US" sz="1200" dirty="0"/>
              <a:t>Cash Trading</a:t>
            </a:r>
          </a:p>
          <a:p>
            <a:endParaRPr lang="en-US" sz="1400" dirty="0"/>
          </a:p>
        </p:txBody>
      </p:sp>
      <p:sp>
        <p:nvSpPr>
          <p:cNvPr id="6" name="Content Placeholder 4">
            <a:extLst>
              <a:ext uri="{FF2B5EF4-FFF2-40B4-BE49-F238E27FC236}">
                <a16:creationId xmlns:a16="http://schemas.microsoft.com/office/drawing/2014/main" id="{53F3B6D5-FA7C-9D13-2013-B86DBECC60AB}"/>
              </a:ext>
            </a:extLst>
          </p:cNvPr>
          <p:cNvSpPr txBox="1">
            <a:spLocks/>
          </p:cNvSpPr>
          <p:nvPr/>
        </p:nvSpPr>
        <p:spPr>
          <a:xfrm>
            <a:off x="2578740" y="1509953"/>
            <a:ext cx="3056505" cy="172765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Jamaica Stock Exchange</a:t>
            </a:r>
          </a:p>
          <a:p>
            <a:r>
              <a:rPr lang="en-US" sz="1400" dirty="0"/>
              <a:t>Member Firm 1</a:t>
            </a:r>
          </a:p>
          <a:p>
            <a:r>
              <a:rPr lang="en-US" sz="1400" dirty="0"/>
              <a:t>Member Firm 2</a:t>
            </a:r>
          </a:p>
          <a:p>
            <a:r>
              <a:rPr lang="en-US" sz="1400" dirty="0"/>
              <a:t>Member Firm 3</a:t>
            </a:r>
          </a:p>
        </p:txBody>
      </p:sp>
      <p:sp>
        <p:nvSpPr>
          <p:cNvPr id="7" name="Content Placeholder 4">
            <a:extLst>
              <a:ext uri="{FF2B5EF4-FFF2-40B4-BE49-F238E27FC236}">
                <a16:creationId xmlns:a16="http://schemas.microsoft.com/office/drawing/2014/main" id="{5CA7A9B8-DA52-1763-A19A-C14DE3F6BEA7}"/>
              </a:ext>
            </a:extLst>
          </p:cNvPr>
          <p:cNvSpPr txBox="1">
            <a:spLocks/>
          </p:cNvSpPr>
          <p:nvPr/>
        </p:nvSpPr>
        <p:spPr>
          <a:xfrm>
            <a:off x="2603540" y="3352928"/>
            <a:ext cx="4679753" cy="2463073"/>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Jamaica Central Securities Depository</a:t>
            </a:r>
          </a:p>
          <a:p>
            <a:r>
              <a:rPr lang="en-US" sz="1400" dirty="0"/>
              <a:t>Member Firm 1 (own account)</a:t>
            </a:r>
          </a:p>
          <a:p>
            <a:r>
              <a:rPr lang="en-US" sz="1400" dirty="0"/>
              <a:t>Member Firm 1 f/b/o/ Customer A (individual)</a:t>
            </a:r>
          </a:p>
          <a:p>
            <a:r>
              <a:rPr lang="en-US" sz="1400" dirty="0"/>
              <a:t>Member Firm 1 f/b/o/ Customer B (individual)</a:t>
            </a:r>
          </a:p>
          <a:p>
            <a:r>
              <a:rPr lang="en-US" sz="1400" dirty="0"/>
              <a:t>Member Firm 1 f/b/o Customers A and B (omnibus).</a:t>
            </a:r>
          </a:p>
        </p:txBody>
      </p:sp>
      <p:sp>
        <p:nvSpPr>
          <p:cNvPr id="8" name="Content Placeholder 4">
            <a:extLst>
              <a:ext uri="{FF2B5EF4-FFF2-40B4-BE49-F238E27FC236}">
                <a16:creationId xmlns:a16="http://schemas.microsoft.com/office/drawing/2014/main" id="{E391E336-C846-9F91-664A-3F48DDFA8683}"/>
              </a:ext>
            </a:extLst>
          </p:cNvPr>
          <p:cNvSpPr txBox="1">
            <a:spLocks/>
          </p:cNvSpPr>
          <p:nvPr/>
        </p:nvSpPr>
        <p:spPr>
          <a:xfrm>
            <a:off x="7381115" y="4589861"/>
            <a:ext cx="4679753" cy="1577023"/>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JCSD Trustee Services Limited</a:t>
            </a:r>
          </a:p>
          <a:p>
            <a:pPr marL="0" indent="0">
              <a:buNone/>
            </a:pPr>
            <a:r>
              <a:rPr lang="en-US" sz="1400" dirty="0"/>
              <a:t>(for Retail Repurchase Transactions)</a:t>
            </a:r>
          </a:p>
          <a:p>
            <a:r>
              <a:rPr lang="en-US" sz="1400" dirty="0"/>
              <a:t>Member Firm 1 (own account)</a:t>
            </a:r>
          </a:p>
          <a:p>
            <a:r>
              <a:rPr lang="en-US" sz="1400" dirty="0"/>
              <a:t>Member Firm 1 f/b/o Customers A, B and C (omnibus)</a:t>
            </a:r>
            <a:r>
              <a:rPr lang="en-US" sz="1400" b="1" dirty="0">
                <a:solidFill>
                  <a:srgbClr val="FF0000"/>
                </a:solidFill>
              </a:rPr>
              <a:t>*</a:t>
            </a:r>
          </a:p>
          <a:p>
            <a:pPr marL="0" indent="0" algn="r">
              <a:buNone/>
            </a:pPr>
            <a:r>
              <a:rPr lang="en-US" sz="1400" b="1" dirty="0">
                <a:solidFill>
                  <a:srgbClr val="FF0000"/>
                </a:solidFill>
              </a:rPr>
              <a:t>* Verify</a:t>
            </a:r>
          </a:p>
        </p:txBody>
      </p:sp>
      <p:sp>
        <p:nvSpPr>
          <p:cNvPr id="10" name="Content Placeholder 4">
            <a:extLst>
              <a:ext uri="{FF2B5EF4-FFF2-40B4-BE49-F238E27FC236}">
                <a16:creationId xmlns:a16="http://schemas.microsoft.com/office/drawing/2014/main" id="{93EFCACA-F8F2-6B2D-24AF-B709132C9213}"/>
              </a:ext>
            </a:extLst>
          </p:cNvPr>
          <p:cNvSpPr txBox="1">
            <a:spLocks/>
          </p:cNvSpPr>
          <p:nvPr/>
        </p:nvSpPr>
        <p:spPr>
          <a:xfrm>
            <a:off x="7395288" y="2743341"/>
            <a:ext cx="4679753" cy="1727658"/>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JAMCLEAR at JCSD</a:t>
            </a:r>
          </a:p>
          <a:p>
            <a:pPr marL="0" indent="0">
              <a:buNone/>
            </a:pPr>
            <a:r>
              <a:rPr lang="en-US" sz="1400" dirty="0"/>
              <a:t>(for Transactions in GOJ and BOJ instruments)</a:t>
            </a:r>
          </a:p>
          <a:p>
            <a:r>
              <a:rPr lang="en-US" sz="1400" dirty="0"/>
              <a:t>Member Firm 1 (own account)</a:t>
            </a:r>
          </a:p>
          <a:p>
            <a:r>
              <a:rPr lang="en-US" sz="1400" dirty="0"/>
              <a:t>Member Firm 1 f/b/o Customers A, B and C (omnibus)</a:t>
            </a:r>
            <a:r>
              <a:rPr lang="en-US" sz="1400" b="1" dirty="0">
                <a:solidFill>
                  <a:srgbClr val="FF0000"/>
                </a:solidFill>
              </a:rPr>
              <a:t>*</a:t>
            </a:r>
          </a:p>
        </p:txBody>
      </p:sp>
    </p:spTree>
    <p:extLst>
      <p:ext uri="{BB962C8B-B14F-4D97-AF65-F5344CB8AC3E}">
        <p14:creationId xmlns:p14="http://schemas.microsoft.com/office/powerpoint/2010/main" val="32256714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3CA1CE53-3926-85FB-94CC-5CF062CEC653}"/>
              </a:ext>
            </a:extLst>
          </p:cNvPr>
          <p:cNvSpPr>
            <a:spLocks noGrp="1"/>
          </p:cNvSpPr>
          <p:nvPr>
            <p:ph type="title"/>
          </p:nvPr>
        </p:nvSpPr>
        <p:spPr>
          <a:xfrm>
            <a:off x="640080" y="914400"/>
            <a:ext cx="3412998" cy="1839433"/>
          </a:xfrm>
        </p:spPr>
        <p:txBody>
          <a:bodyPr>
            <a:normAutofit/>
          </a:bodyPr>
          <a:lstStyle/>
          <a:p>
            <a:pPr>
              <a:lnSpc>
                <a:spcPct val="90000"/>
              </a:lnSpc>
            </a:pPr>
            <a:r>
              <a:rPr lang="en-US" sz="3100" dirty="0"/>
              <a:t>Conduct Tailored Reviews</a:t>
            </a:r>
          </a:p>
        </p:txBody>
      </p:sp>
      <p:graphicFrame>
        <p:nvGraphicFramePr>
          <p:cNvPr id="4" name="Content Placeholder 4">
            <a:extLst>
              <a:ext uri="{FF2B5EF4-FFF2-40B4-BE49-F238E27FC236}">
                <a16:creationId xmlns:a16="http://schemas.microsoft.com/office/drawing/2014/main" id="{97B1E5CB-9FF1-4376-BA65-2D0AA9287321}"/>
              </a:ext>
            </a:extLst>
          </p:cNvPr>
          <p:cNvGraphicFramePr>
            <a:graphicFrameLocks noGrp="1"/>
          </p:cNvGraphicFramePr>
          <p:nvPr>
            <p:ph idx="1"/>
            <p:extLst>
              <p:ext uri="{D42A27DB-BD31-4B8C-83A1-F6EECF244321}">
                <p14:modId xmlns:p14="http://schemas.microsoft.com/office/powerpoint/2010/main" val="138623142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8855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508DF-4E82-B6D1-B56F-3EF736AF2C8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7D2DE0-3823-123E-0E73-922EECD38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9855099-31AE-B03E-BA09-7EA9CC45F082}"/>
              </a:ext>
            </a:extLst>
          </p:cNvPr>
          <p:cNvSpPr>
            <a:spLocks noGrp="1"/>
          </p:cNvSpPr>
          <p:nvPr>
            <p:ph type="title"/>
          </p:nvPr>
        </p:nvSpPr>
        <p:spPr>
          <a:xfrm>
            <a:off x="640080" y="914400"/>
            <a:ext cx="3412998" cy="1839433"/>
          </a:xfrm>
        </p:spPr>
        <p:txBody>
          <a:bodyPr>
            <a:normAutofit/>
          </a:bodyPr>
          <a:lstStyle/>
          <a:p>
            <a:pPr>
              <a:lnSpc>
                <a:spcPct val="90000"/>
              </a:lnSpc>
            </a:pPr>
            <a:r>
              <a:rPr lang="en-US" sz="3100" dirty="0"/>
              <a:t>Conduct Tailored Reviews (cont’d)</a:t>
            </a:r>
          </a:p>
        </p:txBody>
      </p:sp>
      <p:graphicFrame>
        <p:nvGraphicFramePr>
          <p:cNvPr id="4" name="Content Placeholder 4">
            <a:extLst>
              <a:ext uri="{FF2B5EF4-FFF2-40B4-BE49-F238E27FC236}">
                <a16:creationId xmlns:a16="http://schemas.microsoft.com/office/drawing/2014/main" id="{808D0D20-9C6F-827D-58BA-2D1AC2102B38}"/>
              </a:ext>
            </a:extLst>
          </p:cNvPr>
          <p:cNvGraphicFramePr>
            <a:graphicFrameLocks noGrp="1"/>
          </p:cNvGraphicFramePr>
          <p:nvPr>
            <p:ph idx="1"/>
            <p:extLst>
              <p:ext uri="{D42A27DB-BD31-4B8C-83A1-F6EECF244321}">
                <p14:modId xmlns:p14="http://schemas.microsoft.com/office/powerpoint/2010/main" val="404012839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5006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38AD92-58F1-7187-1F3D-F558173A9A0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A43689-8E97-9D76-9CBF-796F6D476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74E8CC3F-0CD2-3C3A-28AC-20054A70CA7E}"/>
              </a:ext>
            </a:extLst>
          </p:cNvPr>
          <p:cNvSpPr>
            <a:spLocks noGrp="1"/>
          </p:cNvSpPr>
          <p:nvPr>
            <p:ph type="title"/>
          </p:nvPr>
        </p:nvSpPr>
        <p:spPr>
          <a:xfrm>
            <a:off x="640080" y="914400"/>
            <a:ext cx="3836227" cy="2514600"/>
          </a:xfrm>
        </p:spPr>
        <p:txBody>
          <a:bodyPr>
            <a:normAutofit/>
          </a:bodyPr>
          <a:lstStyle/>
          <a:p>
            <a:r>
              <a:rPr lang="en-US" sz="3300" dirty="0"/>
              <a:t>Look Beyond the Numbers</a:t>
            </a:r>
            <a:br>
              <a:rPr lang="en-US" sz="3300" dirty="0"/>
            </a:br>
            <a:br>
              <a:rPr lang="en-US" sz="3300" dirty="0"/>
            </a:br>
            <a:r>
              <a:rPr lang="en-US" sz="1800" i="1" dirty="0"/>
              <a:t>“Accounting is not bean counting!”</a:t>
            </a:r>
          </a:p>
        </p:txBody>
      </p:sp>
      <p:graphicFrame>
        <p:nvGraphicFramePr>
          <p:cNvPr id="4" name="Content Placeholder 4">
            <a:extLst>
              <a:ext uri="{FF2B5EF4-FFF2-40B4-BE49-F238E27FC236}">
                <a16:creationId xmlns:a16="http://schemas.microsoft.com/office/drawing/2014/main" id="{CB53688F-269B-6918-E3FD-E51215C72C49}"/>
              </a:ext>
            </a:extLst>
          </p:cNvPr>
          <p:cNvGraphicFramePr>
            <a:graphicFrameLocks noGrp="1"/>
          </p:cNvGraphicFramePr>
          <p:nvPr>
            <p:ph idx="1"/>
            <p:extLst>
              <p:ext uri="{D42A27DB-BD31-4B8C-83A1-F6EECF244321}">
                <p14:modId xmlns:p14="http://schemas.microsoft.com/office/powerpoint/2010/main" val="125381998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78779"/>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4" descr="A magnifying glass rests on top of a thick stack of bank statements. Photographed with a very shallow depth of field.">
            <a:extLst>
              <a:ext uri="{FF2B5EF4-FFF2-40B4-BE49-F238E27FC236}">
                <a16:creationId xmlns:a16="http://schemas.microsoft.com/office/drawing/2014/main" id="{3C235DE8-3540-A9D6-00A1-77CFF017077D}"/>
              </a:ext>
            </a:extLst>
          </p:cNvPr>
          <p:cNvPicPr>
            <a:picLocks noChangeAspect="1"/>
          </p:cNvPicPr>
          <p:nvPr/>
        </p:nvPicPr>
        <p:blipFill>
          <a:blip r:embed="rId8"/>
          <a:srcRect l="16994" r="2" b="2"/>
          <a:stretch>
            <a:fillRect/>
          </a:stretch>
        </p:blipFill>
        <p:spPr>
          <a:xfrm>
            <a:off x="0" y="3072803"/>
            <a:ext cx="3755016" cy="3019648"/>
          </a:xfrm>
          <a:prstGeom prst="rect">
            <a:avLst/>
          </a:prstGeom>
        </p:spPr>
      </p:pic>
    </p:spTree>
    <p:extLst>
      <p:ext uri="{BB962C8B-B14F-4D97-AF65-F5344CB8AC3E}">
        <p14:creationId xmlns:p14="http://schemas.microsoft.com/office/powerpoint/2010/main" val="42562414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54D4EF-8284-897F-97D1-D39DD835EE1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031C01-C354-1F26-F3A7-573DB8AAD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91AC6BE-94B3-C417-3E49-1ECF11B8D46F}"/>
              </a:ext>
            </a:extLst>
          </p:cNvPr>
          <p:cNvSpPr>
            <a:spLocks noGrp="1"/>
          </p:cNvSpPr>
          <p:nvPr>
            <p:ph type="title"/>
          </p:nvPr>
        </p:nvSpPr>
        <p:spPr>
          <a:xfrm>
            <a:off x="640080" y="914400"/>
            <a:ext cx="3836227" cy="2514600"/>
          </a:xfrm>
        </p:spPr>
        <p:txBody>
          <a:bodyPr>
            <a:normAutofit/>
          </a:bodyPr>
          <a:lstStyle/>
          <a:p>
            <a:r>
              <a:rPr lang="en-US" sz="3300" dirty="0"/>
              <a:t>Look Beyond the Numbers (cont’d)</a:t>
            </a:r>
          </a:p>
        </p:txBody>
      </p:sp>
      <p:graphicFrame>
        <p:nvGraphicFramePr>
          <p:cNvPr id="4" name="Content Placeholder 4">
            <a:extLst>
              <a:ext uri="{FF2B5EF4-FFF2-40B4-BE49-F238E27FC236}">
                <a16:creationId xmlns:a16="http://schemas.microsoft.com/office/drawing/2014/main" id="{EEF5A957-8E70-D153-EB7F-4D03871BE8A7}"/>
              </a:ext>
            </a:extLst>
          </p:cNvPr>
          <p:cNvGraphicFramePr>
            <a:graphicFrameLocks noGrp="1"/>
          </p:cNvGraphicFramePr>
          <p:nvPr>
            <p:ph idx="1"/>
            <p:extLst>
              <p:ext uri="{D42A27DB-BD31-4B8C-83A1-F6EECF244321}">
                <p14:modId xmlns:p14="http://schemas.microsoft.com/office/powerpoint/2010/main" val="380317823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4" descr="A magnifying glass rests on top of a thick stack of bank statements. Photographed with a very shallow depth of field.">
            <a:extLst>
              <a:ext uri="{FF2B5EF4-FFF2-40B4-BE49-F238E27FC236}">
                <a16:creationId xmlns:a16="http://schemas.microsoft.com/office/drawing/2014/main" id="{9737C996-CF24-202C-40B5-62594B8A6158}"/>
              </a:ext>
            </a:extLst>
          </p:cNvPr>
          <p:cNvPicPr>
            <a:picLocks noChangeAspect="1"/>
          </p:cNvPicPr>
          <p:nvPr/>
        </p:nvPicPr>
        <p:blipFill>
          <a:blip r:embed="rId8"/>
          <a:srcRect l="16994" r="2" b="2"/>
          <a:stretch>
            <a:fillRect/>
          </a:stretch>
        </p:blipFill>
        <p:spPr>
          <a:xfrm>
            <a:off x="0" y="2169034"/>
            <a:ext cx="3755016" cy="3019648"/>
          </a:xfrm>
          <a:prstGeom prst="rect">
            <a:avLst/>
          </a:prstGeom>
        </p:spPr>
      </p:pic>
    </p:spTree>
    <p:extLst>
      <p:ext uri="{BB962C8B-B14F-4D97-AF65-F5344CB8AC3E}">
        <p14:creationId xmlns:p14="http://schemas.microsoft.com/office/powerpoint/2010/main" val="558857917"/>
      </p:ext>
    </p:extLst>
  </p:cSld>
  <p:clrMapOvr>
    <a:masterClrMapping/>
  </p:clrMapOvr>
  <p:transition>
    <p:fade/>
  </p:transition>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58C4B47406A2429955BBC8BCC8C960" ma:contentTypeVersion="17" ma:contentTypeDescription="Create a new document." ma:contentTypeScope="" ma:versionID="d3570cf57b832f9e1969823a7ee1bf76">
  <xsd:schema xmlns:xsd="http://www.w3.org/2001/XMLSchema" xmlns:xs="http://www.w3.org/2001/XMLSchema" xmlns:p="http://schemas.microsoft.com/office/2006/metadata/properties" xmlns:ns3="8b100d52-a578-4023-ab95-f810211382d9" xmlns:ns4="dd55ae34-5aaf-466b-8c21-1f7a0b294d88" targetNamespace="http://schemas.microsoft.com/office/2006/metadata/properties" ma:root="true" ma:fieldsID="c8e61c2b811566bacf39442d0428c74e" ns3:_="" ns4:_="">
    <xsd:import namespace="8b100d52-a578-4023-ab95-f810211382d9"/>
    <xsd:import namespace="dd55ae34-5aaf-466b-8c21-1f7a0b294d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00d52-a578-4023-ab95-f81021138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_activity" ma:index="23" nillable="true" ma:displayName="_activity" ma:hidden="true" ma:internalName="_activity">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55ae34-5aaf-466b-8c21-1f7a0b294d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b100d52-a578-4023-ab95-f810211382d9" xsi:nil="true"/>
  </documentManagement>
</p:properties>
</file>

<file path=customXml/itemProps1.xml><?xml version="1.0" encoding="utf-8"?>
<ds:datastoreItem xmlns:ds="http://schemas.openxmlformats.org/officeDocument/2006/customXml" ds:itemID="{67DAEA77-D1FE-4299-B262-6031332F9FB8}">
  <ds:schemaRefs>
    <ds:schemaRef ds:uri="http://schemas.microsoft.com/sharepoint/v3/contenttype/forms"/>
  </ds:schemaRefs>
</ds:datastoreItem>
</file>

<file path=customXml/itemProps2.xml><?xml version="1.0" encoding="utf-8"?>
<ds:datastoreItem xmlns:ds="http://schemas.openxmlformats.org/officeDocument/2006/customXml" ds:itemID="{F64ACC09-6786-4CBC-AE2B-B8E78A9E6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100d52-a578-4023-ab95-f810211382d9"/>
    <ds:schemaRef ds:uri="dd55ae34-5aaf-466b-8c21-1f7a0b294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20CBD0-CEB6-4799-AEA1-0B7ADF80A6EF}">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dd55ae34-5aaf-466b-8c21-1f7a0b294d88"/>
    <ds:schemaRef ds:uri="http://purl.org/dc/elements/1.1/"/>
    <ds:schemaRef ds:uri="http://purl.org/dc/terms/"/>
    <ds:schemaRef ds:uri="http://www.w3.org/XML/1998/namespace"/>
    <ds:schemaRef ds:uri="http://schemas.microsoft.com/office/infopath/2007/PartnerControls"/>
    <ds:schemaRef ds:uri="8b100d52-a578-4023-ab95-f810211382d9"/>
  </ds:schemaRefs>
</ds:datastoreItem>
</file>

<file path=docMetadata/LabelInfo.xml><?xml version="1.0" encoding="utf-8"?>
<clbl:labelList xmlns:clbl="http://schemas.microsoft.com/office/2020/mipLabelMetadata">
  <clbl:label id="{ecc6a443-e4f4-4abf-babe-fc4ae6807d66}" enabled="1" method="Privileged" siteId="{dbbbce05-3c7d-4318-a718-2abda77a1062}" contentBits="0" removed="0"/>
</clbl:labelList>
</file>

<file path=docProps/app.xml><?xml version="1.0" encoding="utf-8"?>
<Properties xmlns="http://schemas.openxmlformats.org/officeDocument/2006/extended-properties" xmlns:vt="http://schemas.openxmlformats.org/officeDocument/2006/docPropsVTypes">
  <TotalTime>12852</TotalTime>
  <Words>2403</Words>
  <Application>Microsoft Office PowerPoint</Application>
  <PresentationFormat>Widescreen</PresentationFormat>
  <Paragraphs>190</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Aptos</vt:lpstr>
      <vt:lpstr>Arial</vt:lpstr>
      <vt:lpstr>Bierstadt</vt:lpstr>
      <vt:lpstr>Grandview Display</vt:lpstr>
      <vt:lpstr>DashVTI</vt:lpstr>
      <vt:lpstr>Package</vt:lpstr>
      <vt:lpstr>Practical Guidance for Conducting Prudential Reviews  of JSE Member Dealers</vt:lpstr>
      <vt:lpstr>Practical Guidance for Conducting Prudential Reviews  of JSE Member Dealers</vt:lpstr>
      <vt:lpstr>Key Themes and Concepts for Today</vt:lpstr>
      <vt:lpstr>The Three Pillars of Prudential Regulation of Securities firms</vt:lpstr>
      <vt:lpstr>Financial Market Infrastructure (FMI) Entities and Account Structures</vt:lpstr>
      <vt:lpstr>Conduct Tailored Reviews</vt:lpstr>
      <vt:lpstr>Conduct Tailored Reviews (cont’d)</vt:lpstr>
      <vt:lpstr>Look Beyond the Numbers  “Accounting is not bean counting!”</vt:lpstr>
      <vt:lpstr>Look Beyond the Numbers (cont’d)</vt:lpstr>
      <vt:lpstr>Look Beyond the Numbers (cont’d)</vt:lpstr>
      <vt:lpstr>Look Beyond the Numbers (cont’d) Example: Reverse Repos </vt:lpstr>
      <vt:lpstr>Look Beyond the Numbers (cont’d) Example: Reverse Repos </vt:lpstr>
      <vt:lpstr>Look Beyond the Numbers (cont’d) Example: Reverse Repos </vt:lpstr>
      <vt:lpstr>Look Beyond the Numbers (cont’d) Example: Reverse Repos </vt:lpstr>
      <vt:lpstr>Look Beyond the Numbers (cont’d)  Example: Submissions to the Jamaica Stock Exchange </vt:lpstr>
      <vt:lpstr>The Right Mix of People and Resources </vt:lpstr>
      <vt:lpstr>The Right Mix of People and Resources  (cont’d) </vt:lpstr>
      <vt:lpstr>Be Skeptical and thorough</vt:lpstr>
      <vt:lpstr>Be Skeptical and thorough  (con’t)  “If your not taking some flak, you’re not flying over the target!”</vt:lpstr>
      <vt:lpstr>Be Skeptical and thorough  (con’t)</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Gelinas</dc:creator>
  <cp:lastModifiedBy>Andy Gelinas</cp:lastModifiedBy>
  <cp:revision>4</cp:revision>
  <dcterms:created xsi:type="dcterms:W3CDTF">2025-09-23T18:12:50Z</dcterms:created>
  <dcterms:modified xsi:type="dcterms:W3CDTF">2025-10-02T16:26:51Z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0x0101004858C4B47406A2429955BBC8BCC8C960</vt:lpwstr>
  </property>
</Properties>
</file>